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276" r:id="rId3"/>
    <p:sldId id="352" r:id="rId4"/>
    <p:sldId id="423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435" r:id="rId16"/>
    <p:sldId id="436" r:id="rId17"/>
    <p:sldId id="439" r:id="rId18"/>
    <p:sldId id="437" r:id="rId19"/>
    <p:sldId id="438" r:id="rId20"/>
    <p:sldId id="356" r:id="rId21"/>
    <p:sldId id="440" r:id="rId22"/>
    <p:sldId id="357" r:id="rId23"/>
    <p:sldId id="441" r:id="rId24"/>
    <p:sldId id="442" r:id="rId25"/>
    <p:sldId id="443" r:id="rId26"/>
    <p:sldId id="444" r:id="rId27"/>
    <p:sldId id="445" r:id="rId28"/>
    <p:sldId id="446" r:id="rId29"/>
    <p:sldId id="462" r:id="rId30"/>
    <p:sldId id="447" r:id="rId31"/>
    <p:sldId id="448" r:id="rId32"/>
    <p:sldId id="449" r:id="rId33"/>
    <p:sldId id="450" r:id="rId34"/>
    <p:sldId id="451" r:id="rId35"/>
    <p:sldId id="452" r:id="rId36"/>
    <p:sldId id="453" r:id="rId37"/>
    <p:sldId id="454" r:id="rId38"/>
    <p:sldId id="455" r:id="rId39"/>
    <p:sldId id="456" r:id="rId40"/>
    <p:sldId id="457" r:id="rId41"/>
    <p:sldId id="458" r:id="rId42"/>
    <p:sldId id="459" r:id="rId43"/>
    <p:sldId id="460" r:id="rId44"/>
    <p:sldId id="461" r:id="rId45"/>
    <p:sldId id="463" r:id="rId46"/>
    <p:sldId id="464" r:id="rId47"/>
    <p:sldId id="465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1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dirty="0" smtClean="0"/>
              <a:t>Basic Traffic Flow Concepts</a:t>
            </a:r>
            <a:endParaRPr lang="en-US" dirty="0" smtClean="0"/>
          </a:p>
          <a:p>
            <a:r>
              <a:rPr lang="en-US" dirty="0" smtClean="0"/>
              <a:t>February 7, 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381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 can plot other vehicles’ trajectories on the same diagram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1714500" y="3390900"/>
            <a:ext cx="2819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24200" y="48006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4495800" y="48768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0800000">
            <a:off x="2286000" y="3124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486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(</a:t>
            </a:r>
            <a:r>
              <a:rPr lang="en-US" sz="3600" i="1" dirty="0" smtClean="0"/>
              <a:t>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575534" y="31582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Distance (</a:t>
            </a:r>
            <a:r>
              <a:rPr lang="en-US" sz="3600" i="1" dirty="0" smtClean="0"/>
              <a:t>x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0" name="Freeform 19"/>
          <p:cNvSpPr/>
          <p:nvPr/>
        </p:nvSpPr>
        <p:spPr>
          <a:xfrm>
            <a:off x="3164114" y="1959429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124200" y="1981200"/>
            <a:ext cx="3200400" cy="22533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253342">
                <a:moveTo>
                  <a:pt x="0" y="2253342"/>
                </a:moveTo>
                <a:cubicBezTo>
                  <a:pt x="175381" y="1771952"/>
                  <a:pt x="673100" y="1467757"/>
                  <a:pt x="1066800" y="1143000"/>
                </a:cubicBezTo>
                <a:cubicBezTo>
                  <a:pt x="1460500" y="818243"/>
                  <a:pt x="2006600" y="495300"/>
                  <a:pt x="2362200" y="304800"/>
                </a:cubicBezTo>
                <a:cubicBezTo>
                  <a:pt x="2717800" y="114300"/>
                  <a:pt x="2855686" y="366485"/>
                  <a:pt x="32004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124200" y="1905000"/>
            <a:ext cx="2667000" cy="1643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0" h="1643742">
                <a:moveTo>
                  <a:pt x="0" y="1643742"/>
                </a:moveTo>
                <a:cubicBezTo>
                  <a:pt x="175381" y="1162352"/>
                  <a:pt x="850900" y="959757"/>
                  <a:pt x="1295400" y="685800"/>
                </a:cubicBezTo>
                <a:cubicBezTo>
                  <a:pt x="1739900" y="411843"/>
                  <a:pt x="2400300" y="139700"/>
                  <a:pt x="2667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24200" y="1905000"/>
            <a:ext cx="1905000" cy="1034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  <a:gd name="connsiteX0" fmla="*/ 0 w 2667000"/>
              <a:gd name="connsiteY0" fmla="*/ 1643742 h 1643742"/>
              <a:gd name="connsiteX1" fmla="*/ 990600 w 2667000"/>
              <a:gd name="connsiteY1" fmla="*/ 990600 h 1643742"/>
              <a:gd name="connsiteX2" fmla="*/ 2667000 w 2667000"/>
              <a:gd name="connsiteY2" fmla="*/ 0 h 1643742"/>
              <a:gd name="connsiteX0" fmla="*/ 0 w 1905000"/>
              <a:gd name="connsiteY0" fmla="*/ 1034142 h 1034142"/>
              <a:gd name="connsiteX1" fmla="*/ 990600 w 1905000"/>
              <a:gd name="connsiteY1" fmla="*/ 381000 h 1034142"/>
              <a:gd name="connsiteX2" fmla="*/ 1905000 w 1905000"/>
              <a:gd name="connsiteY2" fmla="*/ 0 h 103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1034142">
                <a:moveTo>
                  <a:pt x="0" y="1034142"/>
                </a:moveTo>
                <a:cubicBezTo>
                  <a:pt x="175381" y="552752"/>
                  <a:pt x="673100" y="553357"/>
                  <a:pt x="990600" y="381000"/>
                </a:cubicBezTo>
                <a:cubicBezTo>
                  <a:pt x="1308100" y="208643"/>
                  <a:pt x="1638300" y="139700"/>
                  <a:pt x="1905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505200" y="1981200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962400" y="1981200"/>
            <a:ext cx="35052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0" h="2786742">
                <a:moveTo>
                  <a:pt x="0" y="2786742"/>
                </a:moveTo>
                <a:cubicBezTo>
                  <a:pt x="175381" y="2305352"/>
                  <a:pt x="286657" y="1823357"/>
                  <a:pt x="769257" y="1524000"/>
                </a:cubicBezTo>
                <a:cubicBezTo>
                  <a:pt x="1251857" y="1224643"/>
                  <a:pt x="2439609" y="1244600"/>
                  <a:pt x="2895600" y="990600"/>
                </a:cubicBezTo>
                <a:cubicBezTo>
                  <a:pt x="3351591" y="736600"/>
                  <a:pt x="3160486" y="366485"/>
                  <a:pt x="3505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105400" y="1981200"/>
            <a:ext cx="28956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2786742">
                <a:moveTo>
                  <a:pt x="0" y="2786742"/>
                </a:moveTo>
                <a:cubicBezTo>
                  <a:pt x="175381" y="2305352"/>
                  <a:pt x="362857" y="1848757"/>
                  <a:pt x="769257" y="1524000"/>
                </a:cubicBezTo>
                <a:cubicBezTo>
                  <a:pt x="1175657" y="1199243"/>
                  <a:pt x="2084010" y="1092200"/>
                  <a:pt x="2438400" y="838200"/>
                </a:cubicBezTo>
                <a:cubicBezTo>
                  <a:pt x="2792790" y="584200"/>
                  <a:pt x="2550886" y="366485"/>
                  <a:pt x="2895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096000" y="2286000"/>
            <a:ext cx="1981200" cy="2558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  <a:gd name="connsiteX0" fmla="*/ 0 w 2640390"/>
              <a:gd name="connsiteY0" fmla="*/ 2558142 h 2558142"/>
              <a:gd name="connsiteX1" fmla="*/ 769257 w 2640390"/>
              <a:gd name="connsiteY1" fmla="*/ 1295400 h 2558142"/>
              <a:gd name="connsiteX2" fmla="*/ 2438400 w 2640390"/>
              <a:gd name="connsiteY2" fmla="*/ 609600 h 2558142"/>
              <a:gd name="connsiteX3" fmla="*/ 1981200 w 2640390"/>
              <a:gd name="connsiteY3" fmla="*/ 0 h 2558142"/>
              <a:gd name="connsiteX0" fmla="*/ 0 w 1981200"/>
              <a:gd name="connsiteY0" fmla="*/ 2558142 h 2558142"/>
              <a:gd name="connsiteX1" fmla="*/ 769257 w 1981200"/>
              <a:gd name="connsiteY1" fmla="*/ 1295400 h 2558142"/>
              <a:gd name="connsiteX2" fmla="*/ 1600200 w 1981200"/>
              <a:gd name="connsiteY2" fmla="*/ 685800 h 2558142"/>
              <a:gd name="connsiteX3" fmla="*/ 1981200 w 1981200"/>
              <a:gd name="connsiteY3" fmla="*/ 0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558142">
                <a:moveTo>
                  <a:pt x="0" y="2558142"/>
                </a:moveTo>
                <a:cubicBezTo>
                  <a:pt x="175381" y="2076752"/>
                  <a:pt x="502557" y="1607457"/>
                  <a:pt x="769257" y="1295400"/>
                </a:cubicBezTo>
                <a:cubicBezTo>
                  <a:pt x="1035957" y="983343"/>
                  <a:pt x="1398210" y="901700"/>
                  <a:pt x="1600200" y="685800"/>
                </a:cubicBezTo>
                <a:cubicBezTo>
                  <a:pt x="1802190" y="469900"/>
                  <a:pt x="1636486" y="366485"/>
                  <a:pt x="1981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381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 can plot other vehicles’ trajectories on the same diagram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1714500" y="3390900"/>
            <a:ext cx="2819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24200" y="48006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4495800" y="48768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0800000">
            <a:off x="2286000" y="3124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486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(</a:t>
            </a:r>
            <a:r>
              <a:rPr lang="en-US" sz="3600" i="1" dirty="0" smtClean="0"/>
              <a:t>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575534" y="31582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Distance (</a:t>
            </a:r>
            <a:r>
              <a:rPr lang="en-US" sz="3600" i="1" dirty="0" smtClean="0"/>
              <a:t>x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0" name="Freeform 19"/>
          <p:cNvSpPr/>
          <p:nvPr/>
        </p:nvSpPr>
        <p:spPr>
          <a:xfrm>
            <a:off x="3164114" y="1959429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124200" y="1981200"/>
            <a:ext cx="3200400" cy="22533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253342">
                <a:moveTo>
                  <a:pt x="0" y="2253342"/>
                </a:moveTo>
                <a:cubicBezTo>
                  <a:pt x="175381" y="1771952"/>
                  <a:pt x="673100" y="1467757"/>
                  <a:pt x="1066800" y="1143000"/>
                </a:cubicBezTo>
                <a:cubicBezTo>
                  <a:pt x="1460500" y="818243"/>
                  <a:pt x="2006600" y="495300"/>
                  <a:pt x="2362200" y="304800"/>
                </a:cubicBezTo>
                <a:cubicBezTo>
                  <a:pt x="2717800" y="114300"/>
                  <a:pt x="2855686" y="366485"/>
                  <a:pt x="32004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124200" y="1905000"/>
            <a:ext cx="2667000" cy="1643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0" h="1643742">
                <a:moveTo>
                  <a:pt x="0" y="1643742"/>
                </a:moveTo>
                <a:cubicBezTo>
                  <a:pt x="175381" y="1162352"/>
                  <a:pt x="850900" y="959757"/>
                  <a:pt x="1295400" y="685800"/>
                </a:cubicBezTo>
                <a:cubicBezTo>
                  <a:pt x="1739900" y="411843"/>
                  <a:pt x="2400300" y="139700"/>
                  <a:pt x="2667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24200" y="1905000"/>
            <a:ext cx="1905000" cy="1034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  <a:gd name="connsiteX0" fmla="*/ 0 w 2667000"/>
              <a:gd name="connsiteY0" fmla="*/ 1643742 h 1643742"/>
              <a:gd name="connsiteX1" fmla="*/ 990600 w 2667000"/>
              <a:gd name="connsiteY1" fmla="*/ 990600 h 1643742"/>
              <a:gd name="connsiteX2" fmla="*/ 2667000 w 2667000"/>
              <a:gd name="connsiteY2" fmla="*/ 0 h 1643742"/>
              <a:gd name="connsiteX0" fmla="*/ 0 w 1905000"/>
              <a:gd name="connsiteY0" fmla="*/ 1034142 h 1034142"/>
              <a:gd name="connsiteX1" fmla="*/ 990600 w 1905000"/>
              <a:gd name="connsiteY1" fmla="*/ 381000 h 1034142"/>
              <a:gd name="connsiteX2" fmla="*/ 1905000 w 1905000"/>
              <a:gd name="connsiteY2" fmla="*/ 0 h 103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1034142">
                <a:moveTo>
                  <a:pt x="0" y="1034142"/>
                </a:moveTo>
                <a:cubicBezTo>
                  <a:pt x="175381" y="552752"/>
                  <a:pt x="673100" y="553357"/>
                  <a:pt x="990600" y="381000"/>
                </a:cubicBezTo>
                <a:cubicBezTo>
                  <a:pt x="1308100" y="208643"/>
                  <a:pt x="1638300" y="139700"/>
                  <a:pt x="1905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505200" y="1981200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962400" y="1981200"/>
            <a:ext cx="35052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0" h="2786742">
                <a:moveTo>
                  <a:pt x="0" y="2786742"/>
                </a:moveTo>
                <a:cubicBezTo>
                  <a:pt x="175381" y="2305352"/>
                  <a:pt x="286657" y="1823357"/>
                  <a:pt x="769257" y="1524000"/>
                </a:cubicBezTo>
                <a:cubicBezTo>
                  <a:pt x="1251857" y="1224643"/>
                  <a:pt x="2439609" y="1244600"/>
                  <a:pt x="2895600" y="990600"/>
                </a:cubicBezTo>
                <a:cubicBezTo>
                  <a:pt x="3351591" y="736600"/>
                  <a:pt x="3160486" y="366485"/>
                  <a:pt x="3505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105400" y="1981200"/>
            <a:ext cx="28956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2786742">
                <a:moveTo>
                  <a:pt x="0" y="2786742"/>
                </a:moveTo>
                <a:cubicBezTo>
                  <a:pt x="175381" y="2305352"/>
                  <a:pt x="362857" y="1848757"/>
                  <a:pt x="769257" y="1524000"/>
                </a:cubicBezTo>
                <a:cubicBezTo>
                  <a:pt x="1175657" y="1199243"/>
                  <a:pt x="2084010" y="1092200"/>
                  <a:pt x="2438400" y="838200"/>
                </a:cubicBezTo>
                <a:cubicBezTo>
                  <a:pt x="2792790" y="584200"/>
                  <a:pt x="2550886" y="366485"/>
                  <a:pt x="2895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096000" y="2286000"/>
            <a:ext cx="1981200" cy="2558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  <a:gd name="connsiteX0" fmla="*/ 0 w 2640390"/>
              <a:gd name="connsiteY0" fmla="*/ 2558142 h 2558142"/>
              <a:gd name="connsiteX1" fmla="*/ 769257 w 2640390"/>
              <a:gd name="connsiteY1" fmla="*/ 1295400 h 2558142"/>
              <a:gd name="connsiteX2" fmla="*/ 2438400 w 2640390"/>
              <a:gd name="connsiteY2" fmla="*/ 609600 h 2558142"/>
              <a:gd name="connsiteX3" fmla="*/ 1981200 w 2640390"/>
              <a:gd name="connsiteY3" fmla="*/ 0 h 2558142"/>
              <a:gd name="connsiteX0" fmla="*/ 0 w 1981200"/>
              <a:gd name="connsiteY0" fmla="*/ 2558142 h 2558142"/>
              <a:gd name="connsiteX1" fmla="*/ 769257 w 1981200"/>
              <a:gd name="connsiteY1" fmla="*/ 1295400 h 2558142"/>
              <a:gd name="connsiteX2" fmla="*/ 1600200 w 1981200"/>
              <a:gd name="connsiteY2" fmla="*/ 685800 h 2558142"/>
              <a:gd name="connsiteX3" fmla="*/ 1981200 w 1981200"/>
              <a:gd name="connsiteY3" fmla="*/ 0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558142">
                <a:moveTo>
                  <a:pt x="0" y="2558142"/>
                </a:moveTo>
                <a:cubicBezTo>
                  <a:pt x="175381" y="2076752"/>
                  <a:pt x="502557" y="1607457"/>
                  <a:pt x="769257" y="1295400"/>
                </a:cubicBezTo>
                <a:cubicBezTo>
                  <a:pt x="1035957" y="983343"/>
                  <a:pt x="1398210" y="901700"/>
                  <a:pt x="1600200" y="685800"/>
                </a:cubicBezTo>
                <a:cubicBezTo>
                  <a:pt x="1802190" y="469900"/>
                  <a:pt x="1636486" y="366485"/>
                  <a:pt x="1981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295400" y="6172200"/>
            <a:ext cx="7010400" cy="685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This is called a </a:t>
            </a:r>
            <a:r>
              <a:rPr lang="en-US" sz="3200" b="1" dirty="0" smtClean="0"/>
              <a:t>time-space</a:t>
            </a:r>
            <a:r>
              <a:rPr lang="en-US" sz="3200" dirty="0" smtClean="0"/>
              <a:t> diagram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381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diagram gives us lots of information about the traffic stream.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1714500" y="3390900"/>
            <a:ext cx="2819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24200" y="48006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4495800" y="48768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0800000">
            <a:off x="2286000" y="3124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486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(</a:t>
            </a:r>
            <a:r>
              <a:rPr lang="en-US" sz="3600" i="1" dirty="0" smtClean="0"/>
              <a:t>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575534" y="31582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Distance (</a:t>
            </a:r>
            <a:r>
              <a:rPr lang="en-US" sz="3600" i="1" dirty="0" smtClean="0"/>
              <a:t>x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0" name="Freeform 19"/>
          <p:cNvSpPr/>
          <p:nvPr/>
        </p:nvSpPr>
        <p:spPr>
          <a:xfrm>
            <a:off x="3164114" y="1959429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124200" y="1981200"/>
            <a:ext cx="3200400" cy="22533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253342">
                <a:moveTo>
                  <a:pt x="0" y="2253342"/>
                </a:moveTo>
                <a:cubicBezTo>
                  <a:pt x="175381" y="1771952"/>
                  <a:pt x="673100" y="1467757"/>
                  <a:pt x="1066800" y="1143000"/>
                </a:cubicBezTo>
                <a:cubicBezTo>
                  <a:pt x="1460500" y="818243"/>
                  <a:pt x="2006600" y="495300"/>
                  <a:pt x="2362200" y="304800"/>
                </a:cubicBezTo>
                <a:cubicBezTo>
                  <a:pt x="2717800" y="114300"/>
                  <a:pt x="2855686" y="366485"/>
                  <a:pt x="32004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124200" y="1905000"/>
            <a:ext cx="2667000" cy="1643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0" h="1643742">
                <a:moveTo>
                  <a:pt x="0" y="1643742"/>
                </a:moveTo>
                <a:cubicBezTo>
                  <a:pt x="175381" y="1162352"/>
                  <a:pt x="850900" y="959757"/>
                  <a:pt x="1295400" y="685800"/>
                </a:cubicBezTo>
                <a:cubicBezTo>
                  <a:pt x="1739900" y="411843"/>
                  <a:pt x="2400300" y="139700"/>
                  <a:pt x="2667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24200" y="1905000"/>
            <a:ext cx="1905000" cy="1034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  <a:gd name="connsiteX0" fmla="*/ 0 w 2667000"/>
              <a:gd name="connsiteY0" fmla="*/ 1643742 h 1643742"/>
              <a:gd name="connsiteX1" fmla="*/ 990600 w 2667000"/>
              <a:gd name="connsiteY1" fmla="*/ 990600 h 1643742"/>
              <a:gd name="connsiteX2" fmla="*/ 2667000 w 2667000"/>
              <a:gd name="connsiteY2" fmla="*/ 0 h 1643742"/>
              <a:gd name="connsiteX0" fmla="*/ 0 w 1905000"/>
              <a:gd name="connsiteY0" fmla="*/ 1034142 h 1034142"/>
              <a:gd name="connsiteX1" fmla="*/ 990600 w 1905000"/>
              <a:gd name="connsiteY1" fmla="*/ 381000 h 1034142"/>
              <a:gd name="connsiteX2" fmla="*/ 1905000 w 1905000"/>
              <a:gd name="connsiteY2" fmla="*/ 0 h 103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1034142">
                <a:moveTo>
                  <a:pt x="0" y="1034142"/>
                </a:moveTo>
                <a:cubicBezTo>
                  <a:pt x="175381" y="552752"/>
                  <a:pt x="673100" y="553357"/>
                  <a:pt x="990600" y="381000"/>
                </a:cubicBezTo>
                <a:cubicBezTo>
                  <a:pt x="1308100" y="208643"/>
                  <a:pt x="1638300" y="139700"/>
                  <a:pt x="1905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505200" y="1981200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962400" y="1981200"/>
            <a:ext cx="35052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0" h="2786742">
                <a:moveTo>
                  <a:pt x="0" y="2786742"/>
                </a:moveTo>
                <a:cubicBezTo>
                  <a:pt x="175381" y="2305352"/>
                  <a:pt x="286657" y="1823357"/>
                  <a:pt x="769257" y="1524000"/>
                </a:cubicBezTo>
                <a:cubicBezTo>
                  <a:pt x="1251857" y="1224643"/>
                  <a:pt x="2439609" y="1244600"/>
                  <a:pt x="2895600" y="990600"/>
                </a:cubicBezTo>
                <a:cubicBezTo>
                  <a:pt x="3351591" y="736600"/>
                  <a:pt x="3160486" y="366485"/>
                  <a:pt x="3505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105400" y="1981200"/>
            <a:ext cx="28956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2786742">
                <a:moveTo>
                  <a:pt x="0" y="2786742"/>
                </a:moveTo>
                <a:cubicBezTo>
                  <a:pt x="175381" y="2305352"/>
                  <a:pt x="362857" y="1848757"/>
                  <a:pt x="769257" y="1524000"/>
                </a:cubicBezTo>
                <a:cubicBezTo>
                  <a:pt x="1175657" y="1199243"/>
                  <a:pt x="2084010" y="1092200"/>
                  <a:pt x="2438400" y="838200"/>
                </a:cubicBezTo>
                <a:cubicBezTo>
                  <a:pt x="2792790" y="584200"/>
                  <a:pt x="2550886" y="366485"/>
                  <a:pt x="2895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096000" y="2286000"/>
            <a:ext cx="1981200" cy="2558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  <a:gd name="connsiteX0" fmla="*/ 0 w 2640390"/>
              <a:gd name="connsiteY0" fmla="*/ 2558142 h 2558142"/>
              <a:gd name="connsiteX1" fmla="*/ 769257 w 2640390"/>
              <a:gd name="connsiteY1" fmla="*/ 1295400 h 2558142"/>
              <a:gd name="connsiteX2" fmla="*/ 2438400 w 2640390"/>
              <a:gd name="connsiteY2" fmla="*/ 609600 h 2558142"/>
              <a:gd name="connsiteX3" fmla="*/ 1981200 w 2640390"/>
              <a:gd name="connsiteY3" fmla="*/ 0 h 2558142"/>
              <a:gd name="connsiteX0" fmla="*/ 0 w 1981200"/>
              <a:gd name="connsiteY0" fmla="*/ 2558142 h 2558142"/>
              <a:gd name="connsiteX1" fmla="*/ 769257 w 1981200"/>
              <a:gd name="connsiteY1" fmla="*/ 1295400 h 2558142"/>
              <a:gd name="connsiteX2" fmla="*/ 1600200 w 1981200"/>
              <a:gd name="connsiteY2" fmla="*/ 685800 h 2558142"/>
              <a:gd name="connsiteX3" fmla="*/ 1981200 w 1981200"/>
              <a:gd name="connsiteY3" fmla="*/ 0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558142">
                <a:moveTo>
                  <a:pt x="0" y="2558142"/>
                </a:moveTo>
                <a:cubicBezTo>
                  <a:pt x="175381" y="2076752"/>
                  <a:pt x="502557" y="1607457"/>
                  <a:pt x="769257" y="1295400"/>
                </a:cubicBezTo>
                <a:cubicBezTo>
                  <a:pt x="1035957" y="983343"/>
                  <a:pt x="1398210" y="901700"/>
                  <a:pt x="1600200" y="685800"/>
                </a:cubicBezTo>
                <a:cubicBezTo>
                  <a:pt x="1802190" y="469900"/>
                  <a:pt x="1636486" y="366485"/>
                  <a:pt x="1981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295400" y="6172200"/>
            <a:ext cx="7620000" cy="685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smtClean="0"/>
              <a:t>Consider a horizontal “slice” </a:t>
            </a:r>
            <a:r>
              <a:rPr lang="en-US" sz="3200" dirty="0" smtClean="0"/>
              <a:t>of the diagram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590800" y="2895600"/>
            <a:ext cx="6248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number of trajectories crossing this line is </a:t>
            </a:r>
            <a:r>
              <a:rPr lang="en-US" sz="3600" b="1" dirty="0" smtClean="0"/>
              <a:t>the number of vehicles passing a fixed point on the road</a:t>
            </a:r>
            <a:r>
              <a:rPr lang="en-US" sz="3600" b="1" i="1" dirty="0" smtClean="0"/>
              <a:t>.</a:t>
            </a:r>
            <a:endParaRPr lang="en-US" sz="3600" dirty="0" smtClean="0"/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1714500" y="3390900"/>
            <a:ext cx="2819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24200" y="48006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4495800" y="48768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0800000">
            <a:off x="2286000" y="3124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0" y="4876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(</a:t>
            </a:r>
            <a:r>
              <a:rPr lang="en-US" sz="3600" i="1" dirty="0" smtClean="0"/>
              <a:t>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575534" y="31582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Distance (</a:t>
            </a:r>
            <a:r>
              <a:rPr lang="en-US" sz="3600" i="1" dirty="0" smtClean="0"/>
              <a:t>x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0" name="Freeform 19"/>
          <p:cNvSpPr/>
          <p:nvPr/>
        </p:nvSpPr>
        <p:spPr>
          <a:xfrm>
            <a:off x="3164114" y="1959429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124200" y="1981200"/>
            <a:ext cx="3200400" cy="22533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253342">
                <a:moveTo>
                  <a:pt x="0" y="2253342"/>
                </a:moveTo>
                <a:cubicBezTo>
                  <a:pt x="175381" y="1771952"/>
                  <a:pt x="673100" y="1467757"/>
                  <a:pt x="1066800" y="1143000"/>
                </a:cubicBezTo>
                <a:cubicBezTo>
                  <a:pt x="1460500" y="818243"/>
                  <a:pt x="2006600" y="495300"/>
                  <a:pt x="2362200" y="304800"/>
                </a:cubicBezTo>
                <a:cubicBezTo>
                  <a:pt x="2717800" y="114300"/>
                  <a:pt x="2855686" y="366485"/>
                  <a:pt x="32004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124200" y="1905000"/>
            <a:ext cx="2667000" cy="1643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0" h="1643742">
                <a:moveTo>
                  <a:pt x="0" y="1643742"/>
                </a:moveTo>
                <a:cubicBezTo>
                  <a:pt x="175381" y="1162352"/>
                  <a:pt x="850900" y="959757"/>
                  <a:pt x="1295400" y="685800"/>
                </a:cubicBezTo>
                <a:cubicBezTo>
                  <a:pt x="1739900" y="411843"/>
                  <a:pt x="2400300" y="139700"/>
                  <a:pt x="2667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24200" y="1905000"/>
            <a:ext cx="1905000" cy="1034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  <a:gd name="connsiteX0" fmla="*/ 0 w 2667000"/>
              <a:gd name="connsiteY0" fmla="*/ 1643742 h 1643742"/>
              <a:gd name="connsiteX1" fmla="*/ 990600 w 2667000"/>
              <a:gd name="connsiteY1" fmla="*/ 990600 h 1643742"/>
              <a:gd name="connsiteX2" fmla="*/ 2667000 w 2667000"/>
              <a:gd name="connsiteY2" fmla="*/ 0 h 1643742"/>
              <a:gd name="connsiteX0" fmla="*/ 0 w 1905000"/>
              <a:gd name="connsiteY0" fmla="*/ 1034142 h 1034142"/>
              <a:gd name="connsiteX1" fmla="*/ 990600 w 1905000"/>
              <a:gd name="connsiteY1" fmla="*/ 381000 h 1034142"/>
              <a:gd name="connsiteX2" fmla="*/ 1905000 w 1905000"/>
              <a:gd name="connsiteY2" fmla="*/ 0 h 103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1034142">
                <a:moveTo>
                  <a:pt x="0" y="1034142"/>
                </a:moveTo>
                <a:cubicBezTo>
                  <a:pt x="175381" y="552752"/>
                  <a:pt x="673100" y="553357"/>
                  <a:pt x="990600" y="381000"/>
                </a:cubicBezTo>
                <a:cubicBezTo>
                  <a:pt x="1308100" y="208643"/>
                  <a:pt x="1638300" y="139700"/>
                  <a:pt x="1905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505200" y="1981200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962400" y="1981200"/>
            <a:ext cx="35052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0" h="2786742">
                <a:moveTo>
                  <a:pt x="0" y="2786742"/>
                </a:moveTo>
                <a:cubicBezTo>
                  <a:pt x="175381" y="2305352"/>
                  <a:pt x="286657" y="1823357"/>
                  <a:pt x="769257" y="1524000"/>
                </a:cubicBezTo>
                <a:cubicBezTo>
                  <a:pt x="1251857" y="1224643"/>
                  <a:pt x="2439609" y="1244600"/>
                  <a:pt x="2895600" y="990600"/>
                </a:cubicBezTo>
                <a:cubicBezTo>
                  <a:pt x="3351591" y="736600"/>
                  <a:pt x="3160486" y="366485"/>
                  <a:pt x="3505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105400" y="1981200"/>
            <a:ext cx="28956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2786742">
                <a:moveTo>
                  <a:pt x="0" y="2786742"/>
                </a:moveTo>
                <a:cubicBezTo>
                  <a:pt x="175381" y="2305352"/>
                  <a:pt x="362857" y="1848757"/>
                  <a:pt x="769257" y="1524000"/>
                </a:cubicBezTo>
                <a:cubicBezTo>
                  <a:pt x="1175657" y="1199243"/>
                  <a:pt x="2084010" y="1092200"/>
                  <a:pt x="2438400" y="838200"/>
                </a:cubicBezTo>
                <a:cubicBezTo>
                  <a:pt x="2792790" y="584200"/>
                  <a:pt x="2550886" y="366485"/>
                  <a:pt x="2895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096000" y="2286000"/>
            <a:ext cx="1981200" cy="2558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  <a:gd name="connsiteX0" fmla="*/ 0 w 2640390"/>
              <a:gd name="connsiteY0" fmla="*/ 2558142 h 2558142"/>
              <a:gd name="connsiteX1" fmla="*/ 769257 w 2640390"/>
              <a:gd name="connsiteY1" fmla="*/ 1295400 h 2558142"/>
              <a:gd name="connsiteX2" fmla="*/ 2438400 w 2640390"/>
              <a:gd name="connsiteY2" fmla="*/ 609600 h 2558142"/>
              <a:gd name="connsiteX3" fmla="*/ 1981200 w 2640390"/>
              <a:gd name="connsiteY3" fmla="*/ 0 h 2558142"/>
              <a:gd name="connsiteX0" fmla="*/ 0 w 1981200"/>
              <a:gd name="connsiteY0" fmla="*/ 2558142 h 2558142"/>
              <a:gd name="connsiteX1" fmla="*/ 769257 w 1981200"/>
              <a:gd name="connsiteY1" fmla="*/ 1295400 h 2558142"/>
              <a:gd name="connsiteX2" fmla="*/ 1600200 w 1981200"/>
              <a:gd name="connsiteY2" fmla="*/ 685800 h 2558142"/>
              <a:gd name="connsiteX3" fmla="*/ 1981200 w 1981200"/>
              <a:gd name="connsiteY3" fmla="*/ 0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558142">
                <a:moveTo>
                  <a:pt x="0" y="2558142"/>
                </a:moveTo>
                <a:cubicBezTo>
                  <a:pt x="175381" y="2076752"/>
                  <a:pt x="502557" y="1607457"/>
                  <a:pt x="769257" y="1295400"/>
                </a:cubicBezTo>
                <a:cubicBezTo>
                  <a:pt x="1035957" y="983343"/>
                  <a:pt x="1398210" y="901700"/>
                  <a:pt x="1600200" y="685800"/>
                </a:cubicBezTo>
                <a:cubicBezTo>
                  <a:pt x="1802190" y="469900"/>
                  <a:pt x="1636486" y="366485"/>
                  <a:pt x="1981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295400" y="5715000"/>
            <a:ext cx="76200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smtClean="0"/>
              <a:t>This is called the </a:t>
            </a:r>
            <a:r>
              <a:rPr lang="en-US" sz="3200" b="1" noProof="0" dirty="0" smtClean="0"/>
              <a:t>volume</a:t>
            </a:r>
            <a:r>
              <a:rPr lang="en-US" sz="3200" noProof="0" dirty="0" smtClean="0"/>
              <a:t> or </a:t>
            </a:r>
            <a:r>
              <a:rPr lang="en-US" sz="3200" b="1" noProof="0" dirty="0" smtClean="0"/>
              <a:t>flow</a:t>
            </a:r>
            <a:r>
              <a:rPr lang="en-US" sz="3200" dirty="0" smtClean="0"/>
              <a:t>, and has units of vehicles per time (usually veh/hr)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590800" y="2895600"/>
            <a:ext cx="6248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381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does a vertical slice tell us?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1714500" y="3390900"/>
            <a:ext cx="2819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24200" y="48006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4495800" y="48768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0800000">
            <a:off x="2286000" y="3124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486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(</a:t>
            </a:r>
            <a:r>
              <a:rPr lang="en-US" sz="3600" i="1" dirty="0" smtClean="0"/>
              <a:t>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575534" y="31582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Distance (</a:t>
            </a:r>
            <a:r>
              <a:rPr lang="en-US" sz="3600" i="1" dirty="0" smtClean="0"/>
              <a:t>x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0" name="Freeform 19"/>
          <p:cNvSpPr/>
          <p:nvPr/>
        </p:nvSpPr>
        <p:spPr>
          <a:xfrm>
            <a:off x="3164114" y="1959429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124200" y="1981200"/>
            <a:ext cx="3200400" cy="22533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253342">
                <a:moveTo>
                  <a:pt x="0" y="2253342"/>
                </a:moveTo>
                <a:cubicBezTo>
                  <a:pt x="175381" y="1771952"/>
                  <a:pt x="673100" y="1467757"/>
                  <a:pt x="1066800" y="1143000"/>
                </a:cubicBezTo>
                <a:cubicBezTo>
                  <a:pt x="1460500" y="818243"/>
                  <a:pt x="2006600" y="495300"/>
                  <a:pt x="2362200" y="304800"/>
                </a:cubicBezTo>
                <a:cubicBezTo>
                  <a:pt x="2717800" y="114300"/>
                  <a:pt x="2855686" y="366485"/>
                  <a:pt x="32004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124200" y="1905000"/>
            <a:ext cx="2667000" cy="1643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0" h="1643742">
                <a:moveTo>
                  <a:pt x="0" y="1643742"/>
                </a:moveTo>
                <a:cubicBezTo>
                  <a:pt x="175381" y="1162352"/>
                  <a:pt x="850900" y="959757"/>
                  <a:pt x="1295400" y="685800"/>
                </a:cubicBezTo>
                <a:cubicBezTo>
                  <a:pt x="1739900" y="411843"/>
                  <a:pt x="2400300" y="139700"/>
                  <a:pt x="2667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24200" y="1905000"/>
            <a:ext cx="1905000" cy="1034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  <a:gd name="connsiteX0" fmla="*/ 0 w 2667000"/>
              <a:gd name="connsiteY0" fmla="*/ 1643742 h 1643742"/>
              <a:gd name="connsiteX1" fmla="*/ 990600 w 2667000"/>
              <a:gd name="connsiteY1" fmla="*/ 990600 h 1643742"/>
              <a:gd name="connsiteX2" fmla="*/ 2667000 w 2667000"/>
              <a:gd name="connsiteY2" fmla="*/ 0 h 1643742"/>
              <a:gd name="connsiteX0" fmla="*/ 0 w 1905000"/>
              <a:gd name="connsiteY0" fmla="*/ 1034142 h 1034142"/>
              <a:gd name="connsiteX1" fmla="*/ 990600 w 1905000"/>
              <a:gd name="connsiteY1" fmla="*/ 381000 h 1034142"/>
              <a:gd name="connsiteX2" fmla="*/ 1905000 w 1905000"/>
              <a:gd name="connsiteY2" fmla="*/ 0 h 103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1034142">
                <a:moveTo>
                  <a:pt x="0" y="1034142"/>
                </a:moveTo>
                <a:cubicBezTo>
                  <a:pt x="175381" y="552752"/>
                  <a:pt x="673100" y="553357"/>
                  <a:pt x="990600" y="381000"/>
                </a:cubicBezTo>
                <a:cubicBezTo>
                  <a:pt x="1308100" y="208643"/>
                  <a:pt x="1638300" y="139700"/>
                  <a:pt x="1905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505200" y="1981200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962400" y="1981200"/>
            <a:ext cx="35052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0" h="2786742">
                <a:moveTo>
                  <a:pt x="0" y="2786742"/>
                </a:moveTo>
                <a:cubicBezTo>
                  <a:pt x="175381" y="2305352"/>
                  <a:pt x="286657" y="1823357"/>
                  <a:pt x="769257" y="1524000"/>
                </a:cubicBezTo>
                <a:cubicBezTo>
                  <a:pt x="1251857" y="1224643"/>
                  <a:pt x="2439609" y="1244600"/>
                  <a:pt x="2895600" y="990600"/>
                </a:cubicBezTo>
                <a:cubicBezTo>
                  <a:pt x="3351591" y="736600"/>
                  <a:pt x="3160486" y="366485"/>
                  <a:pt x="3505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105400" y="1981200"/>
            <a:ext cx="28956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2786742">
                <a:moveTo>
                  <a:pt x="0" y="2786742"/>
                </a:moveTo>
                <a:cubicBezTo>
                  <a:pt x="175381" y="2305352"/>
                  <a:pt x="362857" y="1848757"/>
                  <a:pt x="769257" y="1524000"/>
                </a:cubicBezTo>
                <a:cubicBezTo>
                  <a:pt x="1175657" y="1199243"/>
                  <a:pt x="2084010" y="1092200"/>
                  <a:pt x="2438400" y="838200"/>
                </a:cubicBezTo>
                <a:cubicBezTo>
                  <a:pt x="2792790" y="584200"/>
                  <a:pt x="2550886" y="366485"/>
                  <a:pt x="2895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096000" y="2286000"/>
            <a:ext cx="1981200" cy="2558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  <a:gd name="connsiteX0" fmla="*/ 0 w 2640390"/>
              <a:gd name="connsiteY0" fmla="*/ 2558142 h 2558142"/>
              <a:gd name="connsiteX1" fmla="*/ 769257 w 2640390"/>
              <a:gd name="connsiteY1" fmla="*/ 1295400 h 2558142"/>
              <a:gd name="connsiteX2" fmla="*/ 2438400 w 2640390"/>
              <a:gd name="connsiteY2" fmla="*/ 609600 h 2558142"/>
              <a:gd name="connsiteX3" fmla="*/ 1981200 w 2640390"/>
              <a:gd name="connsiteY3" fmla="*/ 0 h 2558142"/>
              <a:gd name="connsiteX0" fmla="*/ 0 w 1981200"/>
              <a:gd name="connsiteY0" fmla="*/ 2558142 h 2558142"/>
              <a:gd name="connsiteX1" fmla="*/ 769257 w 1981200"/>
              <a:gd name="connsiteY1" fmla="*/ 1295400 h 2558142"/>
              <a:gd name="connsiteX2" fmla="*/ 1600200 w 1981200"/>
              <a:gd name="connsiteY2" fmla="*/ 685800 h 2558142"/>
              <a:gd name="connsiteX3" fmla="*/ 1981200 w 1981200"/>
              <a:gd name="connsiteY3" fmla="*/ 0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558142">
                <a:moveTo>
                  <a:pt x="0" y="2558142"/>
                </a:moveTo>
                <a:cubicBezTo>
                  <a:pt x="175381" y="2076752"/>
                  <a:pt x="502557" y="1607457"/>
                  <a:pt x="769257" y="1295400"/>
                </a:cubicBezTo>
                <a:cubicBezTo>
                  <a:pt x="1035957" y="983343"/>
                  <a:pt x="1398210" y="901700"/>
                  <a:pt x="1600200" y="685800"/>
                </a:cubicBezTo>
                <a:cubicBezTo>
                  <a:pt x="1802190" y="469900"/>
                  <a:pt x="1636486" y="366485"/>
                  <a:pt x="1981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3505200" y="3276600"/>
            <a:ext cx="33528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number of trajectories crossing this line is </a:t>
            </a:r>
            <a:r>
              <a:rPr lang="en-US" sz="3600" b="1" dirty="0" smtClean="0"/>
              <a:t>the number of vehicles </a:t>
            </a:r>
            <a:r>
              <a:rPr lang="en-US" sz="3600" b="1" dirty="0" smtClean="0"/>
              <a:t>on the road at one instant in time</a:t>
            </a:r>
            <a:endParaRPr lang="en-US" sz="3600" dirty="0" smtClean="0"/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1714500" y="3390900"/>
            <a:ext cx="2819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24200" y="48006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4495800" y="48768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0800000">
            <a:off x="2286000" y="3124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0" y="4876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(</a:t>
            </a:r>
            <a:r>
              <a:rPr lang="en-US" sz="3600" i="1" dirty="0" smtClean="0"/>
              <a:t>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575534" y="31582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Distance (</a:t>
            </a:r>
            <a:r>
              <a:rPr lang="en-US" sz="3600" i="1" dirty="0" smtClean="0"/>
              <a:t>x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0" name="Freeform 19"/>
          <p:cNvSpPr/>
          <p:nvPr/>
        </p:nvSpPr>
        <p:spPr>
          <a:xfrm>
            <a:off x="3164114" y="1959429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124200" y="1981200"/>
            <a:ext cx="3200400" cy="22533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253342">
                <a:moveTo>
                  <a:pt x="0" y="2253342"/>
                </a:moveTo>
                <a:cubicBezTo>
                  <a:pt x="175381" y="1771952"/>
                  <a:pt x="673100" y="1467757"/>
                  <a:pt x="1066800" y="1143000"/>
                </a:cubicBezTo>
                <a:cubicBezTo>
                  <a:pt x="1460500" y="818243"/>
                  <a:pt x="2006600" y="495300"/>
                  <a:pt x="2362200" y="304800"/>
                </a:cubicBezTo>
                <a:cubicBezTo>
                  <a:pt x="2717800" y="114300"/>
                  <a:pt x="2855686" y="366485"/>
                  <a:pt x="32004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124200" y="1905000"/>
            <a:ext cx="2667000" cy="1643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0" h="1643742">
                <a:moveTo>
                  <a:pt x="0" y="1643742"/>
                </a:moveTo>
                <a:cubicBezTo>
                  <a:pt x="175381" y="1162352"/>
                  <a:pt x="850900" y="959757"/>
                  <a:pt x="1295400" y="685800"/>
                </a:cubicBezTo>
                <a:cubicBezTo>
                  <a:pt x="1739900" y="411843"/>
                  <a:pt x="2400300" y="139700"/>
                  <a:pt x="2667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24200" y="1905000"/>
            <a:ext cx="1905000" cy="1034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  <a:gd name="connsiteX0" fmla="*/ 0 w 2667000"/>
              <a:gd name="connsiteY0" fmla="*/ 1643742 h 1643742"/>
              <a:gd name="connsiteX1" fmla="*/ 990600 w 2667000"/>
              <a:gd name="connsiteY1" fmla="*/ 990600 h 1643742"/>
              <a:gd name="connsiteX2" fmla="*/ 2667000 w 2667000"/>
              <a:gd name="connsiteY2" fmla="*/ 0 h 1643742"/>
              <a:gd name="connsiteX0" fmla="*/ 0 w 1905000"/>
              <a:gd name="connsiteY0" fmla="*/ 1034142 h 1034142"/>
              <a:gd name="connsiteX1" fmla="*/ 990600 w 1905000"/>
              <a:gd name="connsiteY1" fmla="*/ 381000 h 1034142"/>
              <a:gd name="connsiteX2" fmla="*/ 1905000 w 1905000"/>
              <a:gd name="connsiteY2" fmla="*/ 0 h 103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1034142">
                <a:moveTo>
                  <a:pt x="0" y="1034142"/>
                </a:moveTo>
                <a:cubicBezTo>
                  <a:pt x="175381" y="552752"/>
                  <a:pt x="673100" y="553357"/>
                  <a:pt x="990600" y="381000"/>
                </a:cubicBezTo>
                <a:cubicBezTo>
                  <a:pt x="1308100" y="208643"/>
                  <a:pt x="1638300" y="139700"/>
                  <a:pt x="1905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505200" y="1981200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962400" y="1981200"/>
            <a:ext cx="35052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0" h="2786742">
                <a:moveTo>
                  <a:pt x="0" y="2786742"/>
                </a:moveTo>
                <a:cubicBezTo>
                  <a:pt x="175381" y="2305352"/>
                  <a:pt x="286657" y="1823357"/>
                  <a:pt x="769257" y="1524000"/>
                </a:cubicBezTo>
                <a:cubicBezTo>
                  <a:pt x="1251857" y="1224643"/>
                  <a:pt x="2439609" y="1244600"/>
                  <a:pt x="2895600" y="990600"/>
                </a:cubicBezTo>
                <a:cubicBezTo>
                  <a:pt x="3351591" y="736600"/>
                  <a:pt x="3160486" y="366485"/>
                  <a:pt x="3505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105400" y="1981200"/>
            <a:ext cx="28956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2786742">
                <a:moveTo>
                  <a:pt x="0" y="2786742"/>
                </a:moveTo>
                <a:cubicBezTo>
                  <a:pt x="175381" y="2305352"/>
                  <a:pt x="362857" y="1848757"/>
                  <a:pt x="769257" y="1524000"/>
                </a:cubicBezTo>
                <a:cubicBezTo>
                  <a:pt x="1175657" y="1199243"/>
                  <a:pt x="2084010" y="1092200"/>
                  <a:pt x="2438400" y="838200"/>
                </a:cubicBezTo>
                <a:cubicBezTo>
                  <a:pt x="2792790" y="584200"/>
                  <a:pt x="2550886" y="366485"/>
                  <a:pt x="2895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096000" y="2286000"/>
            <a:ext cx="1981200" cy="2558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  <a:gd name="connsiteX0" fmla="*/ 0 w 2640390"/>
              <a:gd name="connsiteY0" fmla="*/ 2558142 h 2558142"/>
              <a:gd name="connsiteX1" fmla="*/ 769257 w 2640390"/>
              <a:gd name="connsiteY1" fmla="*/ 1295400 h 2558142"/>
              <a:gd name="connsiteX2" fmla="*/ 2438400 w 2640390"/>
              <a:gd name="connsiteY2" fmla="*/ 609600 h 2558142"/>
              <a:gd name="connsiteX3" fmla="*/ 1981200 w 2640390"/>
              <a:gd name="connsiteY3" fmla="*/ 0 h 2558142"/>
              <a:gd name="connsiteX0" fmla="*/ 0 w 1981200"/>
              <a:gd name="connsiteY0" fmla="*/ 2558142 h 2558142"/>
              <a:gd name="connsiteX1" fmla="*/ 769257 w 1981200"/>
              <a:gd name="connsiteY1" fmla="*/ 1295400 h 2558142"/>
              <a:gd name="connsiteX2" fmla="*/ 1600200 w 1981200"/>
              <a:gd name="connsiteY2" fmla="*/ 685800 h 2558142"/>
              <a:gd name="connsiteX3" fmla="*/ 1981200 w 1981200"/>
              <a:gd name="connsiteY3" fmla="*/ 0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558142">
                <a:moveTo>
                  <a:pt x="0" y="2558142"/>
                </a:moveTo>
                <a:cubicBezTo>
                  <a:pt x="175381" y="2076752"/>
                  <a:pt x="502557" y="1607457"/>
                  <a:pt x="769257" y="1295400"/>
                </a:cubicBezTo>
                <a:cubicBezTo>
                  <a:pt x="1035957" y="983343"/>
                  <a:pt x="1398210" y="901700"/>
                  <a:pt x="1600200" y="685800"/>
                </a:cubicBezTo>
                <a:cubicBezTo>
                  <a:pt x="1802190" y="469900"/>
                  <a:pt x="1636486" y="366485"/>
                  <a:pt x="1981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3505200" y="3276600"/>
            <a:ext cx="33528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1295400" y="5715000"/>
            <a:ext cx="76200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smtClean="0"/>
              <a:t>This is called the </a:t>
            </a:r>
            <a:r>
              <a:rPr lang="en-US" sz="3200" b="1" noProof="0" dirty="0" smtClean="0"/>
              <a:t>density</a:t>
            </a:r>
            <a:r>
              <a:rPr lang="en-US" sz="3200" dirty="0" smtClean="0"/>
              <a:t>, and has units of vehicles per distance (usually veh/mi)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066800" y="0"/>
          <a:ext cx="8077200" cy="6425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10157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Flow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Density</a:t>
                      </a:r>
                      <a:endParaRPr lang="en-US" sz="3200" dirty="0"/>
                    </a:p>
                  </a:txBody>
                  <a:tcPr/>
                </a:tc>
              </a:tr>
              <a:tr h="10157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veh/hr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veh/mi</a:t>
                      </a:r>
                      <a:endParaRPr lang="en-US" sz="3200" dirty="0"/>
                    </a:p>
                  </a:txBody>
                  <a:tcPr/>
                </a:tc>
              </a:tr>
              <a:tr h="1245042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Measured over time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at a fixed point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Measured over space at a fixed time</a:t>
                      </a:r>
                      <a:endParaRPr lang="en-US" sz="3200" dirty="0"/>
                    </a:p>
                  </a:txBody>
                  <a:tcPr/>
                </a:tc>
              </a:tr>
              <a:tr h="10157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How many vehicles are getting somewhere?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How crowded</a:t>
                      </a:r>
                      <a:r>
                        <a:rPr lang="en-US" sz="3200" baseline="0" dirty="0" smtClean="0"/>
                        <a:t> is the roadway?</a:t>
                      </a:r>
                      <a:endParaRPr lang="en-US" sz="3200" dirty="0"/>
                    </a:p>
                  </a:txBody>
                  <a:tcPr/>
                </a:tc>
              </a:tr>
              <a:tr h="10157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Can measure with a point detector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Can measure with an aerial</a:t>
                      </a:r>
                      <a:r>
                        <a:rPr lang="en-US" sz="3200" baseline="0" dirty="0" smtClean="0"/>
                        <a:t> photo</a:t>
                      </a:r>
                      <a:endParaRPr lang="en-US" sz="3200" dirty="0"/>
                    </a:p>
                  </a:txBody>
                  <a:tcPr/>
                </a:tc>
              </a:tr>
              <a:tr h="1015779">
                <a:tc>
                  <a:txBody>
                    <a:bodyPr/>
                    <a:lstStyle/>
                    <a:p>
                      <a:r>
                        <a:rPr lang="en-US" sz="3200" i="1" dirty="0" smtClean="0"/>
                        <a:t>q</a:t>
                      </a:r>
                      <a:endParaRPr lang="en-US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i="1" dirty="0" smtClean="0"/>
                        <a:t>k</a:t>
                      </a:r>
                      <a:endParaRPr lang="en-US" sz="32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219200" y="1676400"/>
          <a:ext cx="7620000" cy="4292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10157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Individual vehicle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Traffic stream</a:t>
                      </a:r>
                      <a:endParaRPr lang="en-US" sz="3200" dirty="0"/>
                    </a:p>
                  </a:txBody>
                  <a:tcPr/>
                </a:tc>
              </a:tr>
              <a:tr h="10157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Speed [L/T]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1245042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Flow [V/T]</a:t>
                      </a:r>
                      <a:endParaRPr lang="en-US" sz="3200" dirty="0"/>
                    </a:p>
                  </a:txBody>
                  <a:tcPr/>
                </a:tc>
              </a:tr>
              <a:tr h="1015779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smtClean="0"/>
                        <a:t>Density [V/L]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 can classify the quantities we’ve described so far: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219200" y="1676400"/>
          <a:ext cx="7620000" cy="4292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10157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Individual vehicle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Traffic stream</a:t>
                      </a:r>
                      <a:endParaRPr lang="en-US" sz="3200" dirty="0"/>
                    </a:p>
                  </a:txBody>
                  <a:tcPr/>
                </a:tc>
              </a:tr>
              <a:tr h="10157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Speed [L/T]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1245042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Flow [V/T]</a:t>
                      </a:r>
                      <a:endParaRPr lang="en-US" sz="3200" dirty="0"/>
                    </a:p>
                  </a:txBody>
                  <a:tcPr/>
                </a:tc>
              </a:tr>
              <a:tr h="1015779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Density [V/L]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 can classify the quantities we’ve described so far:</a:t>
            </a:r>
            <a:endParaRPr lang="en-US" sz="36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6019800"/>
            <a:ext cx="7162800" cy="838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smtClean="0"/>
              <a:t>Brackets describe units... L = </a:t>
            </a:r>
            <a:r>
              <a:rPr lang="en-US" sz="3200" noProof="0" dirty="0" err="1" smtClean="0"/>
              <a:t>lengt</a:t>
            </a:r>
            <a:r>
              <a:rPr lang="en-US" sz="3200" dirty="0" smtClean="0"/>
              <a:t>h,</a:t>
            </a: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T = time, V = vehicles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219200" y="1676400"/>
          <a:ext cx="7620000" cy="4292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10157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Individual vehicle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Traffic stream</a:t>
                      </a:r>
                      <a:endParaRPr lang="en-US" sz="3200" dirty="0"/>
                    </a:p>
                  </a:txBody>
                  <a:tcPr/>
                </a:tc>
              </a:tr>
              <a:tr h="10157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Speed [L/T]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1245042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Time Headway [T]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Flow [V/T]</a:t>
                      </a:r>
                      <a:endParaRPr lang="en-US" sz="3200" dirty="0"/>
                    </a:p>
                  </a:txBody>
                  <a:tcPr/>
                </a:tc>
              </a:tr>
              <a:tr h="1015779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Density [V/L]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Let’s try to fill in the rest of the 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TRAFFIC OPERATIONS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</a:t>
            </a:r>
            <a:r>
              <a:rPr lang="en-US" sz="3600" b="1" dirty="0" smtClean="0"/>
              <a:t>time headway</a:t>
            </a:r>
            <a:r>
              <a:rPr lang="en-US" sz="3600" dirty="0" smtClean="0"/>
              <a:t> is the time between two vehicles passing a point.  (Think of the two-second rule.)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1638300" y="3924300"/>
            <a:ext cx="2819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048000" y="53340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Arrow 33"/>
          <p:cNvSpPr/>
          <p:nvPr/>
        </p:nvSpPr>
        <p:spPr>
          <a:xfrm>
            <a:off x="4419600" y="54102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0800000">
            <a:off x="2209800" y="3657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267200" y="6019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(</a:t>
            </a:r>
            <a:r>
              <a:rPr lang="en-US" sz="3600" i="1" dirty="0" smtClean="0"/>
              <a:t>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7" name="TextBox 36"/>
          <p:cNvSpPr txBox="1"/>
          <p:nvPr/>
        </p:nvSpPr>
        <p:spPr>
          <a:xfrm rot="16200000">
            <a:off x="499334" y="36916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Distance (</a:t>
            </a:r>
            <a:r>
              <a:rPr lang="en-US" sz="3600" i="1" dirty="0" smtClean="0"/>
              <a:t>x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8" name="Freeform 37"/>
          <p:cNvSpPr/>
          <p:nvPr/>
        </p:nvSpPr>
        <p:spPr>
          <a:xfrm>
            <a:off x="3087914" y="2492829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048000" y="2514600"/>
            <a:ext cx="3200400" cy="22533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253342">
                <a:moveTo>
                  <a:pt x="0" y="2253342"/>
                </a:moveTo>
                <a:cubicBezTo>
                  <a:pt x="175381" y="1771952"/>
                  <a:pt x="673100" y="1467757"/>
                  <a:pt x="1066800" y="1143000"/>
                </a:cubicBezTo>
                <a:cubicBezTo>
                  <a:pt x="1460500" y="818243"/>
                  <a:pt x="2006600" y="495300"/>
                  <a:pt x="2362200" y="304800"/>
                </a:cubicBezTo>
                <a:cubicBezTo>
                  <a:pt x="2717800" y="114300"/>
                  <a:pt x="2855686" y="366485"/>
                  <a:pt x="32004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048000" y="2438400"/>
            <a:ext cx="2667000" cy="1643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0" h="1643742">
                <a:moveTo>
                  <a:pt x="0" y="1643742"/>
                </a:moveTo>
                <a:cubicBezTo>
                  <a:pt x="175381" y="1162352"/>
                  <a:pt x="850900" y="959757"/>
                  <a:pt x="1295400" y="685800"/>
                </a:cubicBezTo>
                <a:cubicBezTo>
                  <a:pt x="1739900" y="411843"/>
                  <a:pt x="2400300" y="139700"/>
                  <a:pt x="2667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048000" y="2438400"/>
            <a:ext cx="1905000" cy="1034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  <a:gd name="connsiteX0" fmla="*/ 0 w 2667000"/>
              <a:gd name="connsiteY0" fmla="*/ 1643742 h 1643742"/>
              <a:gd name="connsiteX1" fmla="*/ 990600 w 2667000"/>
              <a:gd name="connsiteY1" fmla="*/ 990600 h 1643742"/>
              <a:gd name="connsiteX2" fmla="*/ 2667000 w 2667000"/>
              <a:gd name="connsiteY2" fmla="*/ 0 h 1643742"/>
              <a:gd name="connsiteX0" fmla="*/ 0 w 1905000"/>
              <a:gd name="connsiteY0" fmla="*/ 1034142 h 1034142"/>
              <a:gd name="connsiteX1" fmla="*/ 990600 w 1905000"/>
              <a:gd name="connsiteY1" fmla="*/ 381000 h 1034142"/>
              <a:gd name="connsiteX2" fmla="*/ 1905000 w 1905000"/>
              <a:gd name="connsiteY2" fmla="*/ 0 h 103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1034142">
                <a:moveTo>
                  <a:pt x="0" y="1034142"/>
                </a:moveTo>
                <a:cubicBezTo>
                  <a:pt x="175381" y="552752"/>
                  <a:pt x="673100" y="553357"/>
                  <a:pt x="990600" y="381000"/>
                </a:cubicBezTo>
                <a:cubicBezTo>
                  <a:pt x="1308100" y="208643"/>
                  <a:pt x="1638300" y="139700"/>
                  <a:pt x="1905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429000" y="2514600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886200" y="2514600"/>
            <a:ext cx="35052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0" h="2786742">
                <a:moveTo>
                  <a:pt x="0" y="2786742"/>
                </a:moveTo>
                <a:cubicBezTo>
                  <a:pt x="175381" y="2305352"/>
                  <a:pt x="286657" y="1823357"/>
                  <a:pt x="769257" y="1524000"/>
                </a:cubicBezTo>
                <a:cubicBezTo>
                  <a:pt x="1251857" y="1224643"/>
                  <a:pt x="2439609" y="1244600"/>
                  <a:pt x="2895600" y="990600"/>
                </a:cubicBezTo>
                <a:cubicBezTo>
                  <a:pt x="3351591" y="736600"/>
                  <a:pt x="3160486" y="366485"/>
                  <a:pt x="3505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029200" y="2514600"/>
            <a:ext cx="28956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2786742">
                <a:moveTo>
                  <a:pt x="0" y="2786742"/>
                </a:moveTo>
                <a:cubicBezTo>
                  <a:pt x="175381" y="2305352"/>
                  <a:pt x="362857" y="1848757"/>
                  <a:pt x="769257" y="1524000"/>
                </a:cubicBezTo>
                <a:cubicBezTo>
                  <a:pt x="1175657" y="1199243"/>
                  <a:pt x="2084010" y="1092200"/>
                  <a:pt x="2438400" y="838200"/>
                </a:cubicBezTo>
                <a:cubicBezTo>
                  <a:pt x="2792790" y="584200"/>
                  <a:pt x="2550886" y="366485"/>
                  <a:pt x="2895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019800" y="2819400"/>
            <a:ext cx="1981200" cy="2558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  <a:gd name="connsiteX0" fmla="*/ 0 w 2640390"/>
              <a:gd name="connsiteY0" fmla="*/ 2558142 h 2558142"/>
              <a:gd name="connsiteX1" fmla="*/ 769257 w 2640390"/>
              <a:gd name="connsiteY1" fmla="*/ 1295400 h 2558142"/>
              <a:gd name="connsiteX2" fmla="*/ 2438400 w 2640390"/>
              <a:gd name="connsiteY2" fmla="*/ 609600 h 2558142"/>
              <a:gd name="connsiteX3" fmla="*/ 1981200 w 2640390"/>
              <a:gd name="connsiteY3" fmla="*/ 0 h 2558142"/>
              <a:gd name="connsiteX0" fmla="*/ 0 w 1981200"/>
              <a:gd name="connsiteY0" fmla="*/ 2558142 h 2558142"/>
              <a:gd name="connsiteX1" fmla="*/ 769257 w 1981200"/>
              <a:gd name="connsiteY1" fmla="*/ 1295400 h 2558142"/>
              <a:gd name="connsiteX2" fmla="*/ 1600200 w 1981200"/>
              <a:gd name="connsiteY2" fmla="*/ 685800 h 2558142"/>
              <a:gd name="connsiteX3" fmla="*/ 1981200 w 1981200"/>
              <a:gd name="connsiteY3" fmla="*/ 0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558142">
                <a:moveTo>
                  <a:pt x="0" y="2558142"/>
                </a:moveTo>
                <a:cubicBezTo>
                  <a:pt x="175381" y="2076752"/>
                  <a:pt x="502557" y="1607457"/>
                  <a:pt x="769257" y="1295400"/>
                </a:cubicBezTo>
                <a:cubicBezTo>
                  <a:pt x="1035957" y="983343"/>
                  <a:pt x="1398210" y="901700"/>
                  <a:pt x="1600200" y="685800"/>
                </a:cubicBezTo>
                <a:cubicBezTo>
                  <a:pt x="1802190" y="469900"/>
                  <a:pt x="1636486" y="366485"/>
                  <a:pt x="1981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5334000" y="2895600"/>
            <a:ext cx="10668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On a space-time diagram, it is the </a:t>
            </a:r>
            <a:r>
              <a:rPr lang="en-US" sz="3600" b="1" dirty="0" smtClean="0"/>
              <a:t>horizontal distance</a:t>
            </a:r>
            <a:r>
              <a:rPr lang="en-US" sz="3600" dirty="0" smtClean="0"/>
              <a:t> between two adjacent trajectories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1638300" y="3924300"/>
            <a:ext cx="2819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048000" y="53340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Arrow 33"/>
          <p:cNvSpPr/>
          <p:nvPr/>
        </p:nvSpPr>
        <p:spPr>
          <a:xfrm>
            <a:off x="4419600" y="54102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0800000">
            <a:off x="2209800" y="3657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267200" y="6019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(</a:t>
            </a:r>
            <a:r>
              <a:rPr lang="en-US" sz="3600" i="1" dirty="0" smtClean="0"/>
              <a:t>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7" name="TextBox 36"/>
          <p:cNvSpPr txBox="1"/>
          <p:nvPr/>
        </p:nvSpPr>
        <p:spPr>
          <a:xfrm rot="16200000">
            <a:off x="499334" y="36916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Distance (</a:t>
            </a:r>
            <a:r>
              <a:rPr lang="en-US" sz="3600" i="1" dirty="0" smtClean="0"/>
              <a:t>x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8" name="Freeform 37"/>
          <p:cNvSpPr/>
          <p:nvPr/>
        </p:nvSpPr>
        <p:spPr>
          <a:xfrm>
            <a:off x="3087914" y="2492829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048000" y="2514600"/>
            <a:ext cx="3200400" cy="22533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253342">
                <a:moveTo>
                  <a:pt x="0" y="2253342"/>
                </a:moveTo>
                <a:cubicBezTo>
                  <a:pt x="175381" y="1771952"/>
                  <a:pt x="673100" y="1467757"/>
                  <a:pt x="1066800" y="1143000"/>
                </a:cubicBezTo>
                <a:cubicBezTo>
                  <a:pt x="1460500" y="818243"/>
                  <a:pt x="2006600" y="495300"/>
                  <a:pt x="2362200" y="304800"/>
                </a:cubicBezTo>
                <a:cubicBezTo>
                  <a:pt x="2717800" y="114300"/>
                  <a:pt x="2855686" y="366485"/>
                  <a:pt x="32004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048000" y="2438400"/>
            <a:ext cx="2667000" cy="1643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0" h="1643742">
                <a:moveTo>
                  <a:pt x="0" y="1643742"/>
                </a:moveTo>
                <a:cubicBezTo>
                  <a:pt x="175381" y="1162352"/>
                  <a:pt x="850900" y="959757"/>
                  <a:pt x="1295400" y="685800"/>
                </a:cubicBezTo>
                <a:cubicBezTo>
                  <a:pt x="1739900" y="411843"/>
                  <a:pt x="2400300" y="139700"/>
                  <a:pt x="2667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048000" y="2438400"/>
            <a:ext cx="1905000" cy="1034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  <a:gd name="connsiteX0" fmla="*/ 0 w 2667000"/>
              <a:gd name="connsiteY0" fmla="*/ 1643742 h 1643742"/>
              <a:gd name="connsiteX1" fmla="*/ 990600 w 2667000"/>
              <a:gd name="connsiteY1" fmla="*/ 990600 h 1643742"/>
              <a:gd name="connsiteX2" fmla="*/ 2667000 w 2667000"/>
              <a:gd name="connsiteY2" fmla="*/ 0 h 1643742"/>
              <a:gd name="connsiteX0" fmla="*/ 0 w 1905000"/>
              <a:gd name="connsiteY0" fmla="*/ 1034142 h 1034142"/>
              <a:gd name="connsiteX1" fmla="*/ 990600 w 1905000"/>
              <a:gd name="connsiteY1" fmla="*/ 381000 h 1034142"/>
              <a:gd name="connsiteX2" fmla="*/ 1905000 w 1905000"/>
              <a:gd name="connsiteY2" fmla="*/ 0 h 103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1034142">
                <a:moveTo>
                  <a:pt x="0" y="1034142"/>
                </a:moveTo>
                <a:cubicBezTo>
                  <a:pt x="175381" y="552752"/>
                  <a:pt x="673100" y="553357"/>
                  <a:pt x="990600" y="381000"/>
                </a:cubicBezTo>
                <a:cubicBezTo>
                  <a:pt x="1308100" y="208643"/>
                  <a:pt x="1638300" y="139700"/>
                  <a:pt x="1905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429000" y="2514600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886200" y="2514600"/>
            <a:ext cx="35052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0" h="2786742">
                <a:moveTo>
                  <a:pt x="0" y="2786742"/>
                </a:moveTo>
                <a:cubicBezTo>
                  <a:pt x="175381" y="2305352"/>
                  <a:pt x="286657" y="1823357"/>
                  <a:pt x="769257" y="1524000"/>
                </a:cubicBezTo>
                <a:cubicBezTo>
                  <a:pt x="1251857" y="1224643"/>
                  <a:pt x="2439609" y="1244600"/>
                  <a:pt x="2895600" y="990600"/>
                </a:cubicBezTo>
                <a:cubicBezTo>
                  <a:pt x="3351591" y="736600"/>
                  <a:pt x="3160486" y="366485"/>
                  <a:pt x="3505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029200" y="2514600"/>
            <a:ext cx="28956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2786742">
                <a:moveTo>
                  <a:pt x="0" y="2786742"/>
                </a:moveTo>
                <a:cubicBezTo>
                  <a:pt x="175381" y="2305352"/>
                  <a:pt x="362857" y="1848757"/>
                  <a:pt x="769257" y="1524000"/>
                </a:cubicBezTo>
                <a:cubicBezTo>
                  <a:pt x="1175657" y="1199243"/>
                  <a:pt x="2084010" y="1092200"/>
                  <a:pt x="2438400" y="838200"/>
                </a:cubicBezTo>
                <a:cubicBezTo>
                  <a:pt x="2792790" y="584200"/>
                  <a:pt x="2550886" y="366485"/>
                  <a:pt x="2895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019800" y="2819400"/>
            <a:ext cx="1981200" cy="2558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  <a:gd name="connsiteX0" fmla="*/ 0 w 2640390"/>
              <a:gd name="connsiteY0" fmla="*/ 2558142 h 2558142"/>
              <a:gd name="connsiteX1" fmla="*/ 769257 w 2640390"/>
              <a:gd name="connsiteY1" fmla="*/ 1295400 h 2558142"/>
              <a:gd name="connsiteX2" fmla="*/ 2438400 w 2640390"/>
              <a:gd name="connsiteY2" fmla="*/ 609600 h 2558142"/>
              <a:gd name="connsiteX3" fmla="*/ 1981200 w 2640390"/>
              <a:gd name="connsiteY3" fmla="*/ 0 h 2558142"/>
              <a:gd name="connsiteX0" fmla="*/ 0 w 1981200"/>
              <a:gd name="connsiteY0" fmla="*/ 2558142 h 2558142"/>
              <a:gd name="connsiteX1" fmla="*/ 769257 w 1981200"/>
              <a:gd name="connsiteY1" fmla="*/ 1295400 h 2558142"/>
              <a:gd name="connsiteX2" fmla="*/ 1600200 w 1981200"/>
              <a:gd name="connsiteY2" fmla="*/ 685800 h 2558142"/>
              <a:gd name="connsiteX3" fmla="*/ 1981200 w 1981200"/>
              <a:gd name="connsiteY3" fmla="*/ 0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558142">
                <a:moveTo>
                  <a:pt x="0" y="2558142"/>
                </a:moveTo>
                <a:cubicBezTo>
                  <a:pt x="175381" y="2076752"/>
                  <a:pt x="502557" y="1607457"/>
                  <a:pt x="769257" y="1295400"/>
                </a:cubicBezTo>
                <a:cubicBezTo>
                  <a:pt x="1035957" y="983343"/>
                  <a:pt x="1398210" y="901700"/>
                  <a:pt x="1600200" y="685800"/>
                </a:cubicBezTo>
                <a:cubicBezTo>
                  <a:pt x="1802190" y="469900"/>
                  <a:pt x="1636486" y="366485"/>
                  <a:pt x="1981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5334000" y="2895600"/>
            <a:ext cx="10668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Method of Successive Averages: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219200" y="1524000"/>
            <a:ext cx="7620000" cy="1752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Find shortest paths, get flow vector </a:t>
            </a:r>
            <a:r>
              <a:rPr lang="en-US" sz="3200" b="1" dirty="0" smtClean="0"/>
              <a:t>x* </a:t>
            </a:r>
            <a:r>
              <a:rPr lang="en-US" sz="3200" dirty="0" smtClean="0"/>
              <a:t>if </a:t>
            </a:r>
            <a:r>
              <a:rPr lang="en-US" sz="3200" i="1" dirty="0" smtClean="0"/>
              <a:t>everybody</a:t>
            </a:r>
            <a:r>
              <a:rPr lang="en-US" sz="3200" dirty="0" smtClean="0"/>
              <a:t> was to use these paths.  Then set </a:t>
            </a:r>
            <a:r>
              <a:rPr lang="en-US" sz="3200" b="1" dirty="0" smtClean="0"/>
              <a:t>x</a:t>
            </a:r>
            <a:r>
              <a:rPr lang="en-US" sz="3200" b="1" baseline="30000" dirty="0" smtClean="0"/>
              <a:t>i</a:t>
            </a:r>
            <a:r>
              <a:rPr lang="en-US" sz="3200" b="1" dirty="0" smtClean="0"/>
              <a:t> </a:t>
            </a:r>
            <a:r>
              <a:rPr lang="en-US" sz="3200" dirty="0" smtClean="0"/>
              <a:t>= (1/</a:t>
            </a:r>
            <a:r>
              <a:rPr lang="en-US" sz="3200" i="1" dirty="0" err="1" smtClean="0"/>
              <a:t>i</a:t>
            </a:r>
            <a:r>
              <a:rPr lang="en-US" sz="3200" dirty="0" smtClean="0"/>
              <a:t>)</a:t>
            </a:r>
            <a:r>
              <a:rPr lang="en-US" sz="3200" b="1" dirty="0" smtClean="0"/>
              <a:t>x*</a:t>
            </a:r>
            <a:r>
              <a:rPr lang="en-US" sz="3200" dirty="0" smtClean="0"/>
              <a:t> + (1 – 1/</a:t>
            </a:r>
            <a:r>
              <a:rPr lang="en-US" sz="3200" i="1" dirty="0" err="1" smtClean="0"/>
              <a:t>i</a:t>
            </a:r>
            <a:r>
              <a:rPr lang="en-US" sz="3200" dirty="0" smtClean="0"/>
              <a:t>)</a:t>
            </a:r>
            <a:r>
              <a:rPr lang="en-US" sz="3200" b="1" dirty="0" smtClean="0"/>
              <a:t>x</a:t>
            </a:r>
            <a:r>
              <a:rPr lang="en-US" sz="3200" b="1" baseline="30000" dirty="0" smtClean="0"/>
              <a:t>i-1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6800" y="4800600"/>
            <a:ext cx="769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(Find a weighted average of your path flows from the last iteration and the current shortest paths.)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219200" y="1676400"/>
          <a:ext cx="76200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10157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Individual vehicle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Traffic stream</a:t>
                      </a:r>
                      <a:endParaRPr lang="en-US" sz="3200" dirty="0"/>
                    </a:p>
                  </a:txBody>
                  <a:tcPr/>
                </a:tc>
              </a:tr>
              <a:tr h="10157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Speed [L/T]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1245042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Time Headway [T]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Flow [V/T]</a:t>
                      </a:r>
                      <a:endParaRPr lang="en-US" sz="3200" dirty="0"/>
                    </a:p>
                  </a:txBody>
                  <a:tcPr/>
                </a:tc>
              </a:tr>
              <a:tr h="1015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Space Headway [L]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Density [V/L]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Let’s try to fill in the rest of the 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</a:t>
            </a:r>
            <a:r>
              <a:rPr lang="en-US" sz="3600" b="1" dirty="0" smtClean="0"/>
              <a:t>space headway</a:t>
            </a:r>
            <a:r>
              <a:rPr lang="en-US" sz="3600" dirty="0" smtClean="0"/>
              <a:t> is the distance between two vehicles.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1638300" y="3924300"/>
            <a:ext cx="2819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048000" y="53340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Arrow 33"/>
          <p:cNvSpPr/>
          <p:nvPr/>
        </p:nvSpPr>
        <p:spPr>
          <a:xfrm>
            <a:off x="4419600" y="54102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0800000">
            <a:off x="2209800" y="3657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267200" y="6019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(</a:t>
            </a:r>
            <a:r>
              <a:rPr lang="en-US" sz="3600" i="1" dirty="0" smtClean="0"/>
              <a:t>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7" name="TextBox 36"/>
          <p:cNvSpPr txBox="1"/>
          <p:nvPr/>
        </p:nvSpPr>
        <p:spPr>
          <a:xfrm rot="16200000">
            <a:off x="499334" y="36916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Distance (</a:t>
            </a:r>
            <a:r>
              <a:rPr lang="en-US" sz="3600" i="1" dirty="0" smtClean="0"/>
              <a:t>x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8" name="Freeform 37"/>
          <p:cNvSpPr/>
          <p:nvPr/>
        </p:nvSpPr>
        <p:spPr>
          <a:xfrm>
            <a:off x="3087914" y="2492829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048000" y="2514600"/>
            <a:ext cx="3200400" cy="22533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253342">
                <a:moveTo>
                  <a:pt x="0" y="2253342"/>
                </a:moveTo>
                <a:cubicBezTo>
                  <a:pt x="175381" y="1771952"/>
                  <a:pt x="673100" y="1467757"/>
                  <a:pt x="1066800" y="1143000"/>
                </a:cubicBezTo>
                <a:cubicBezTo>
                  <a:pt x="1460500" y="818243"/>
                  <a:pt x="2006600" y="495300"/>
                  <a:pt x="2362200" y="304800"/>
                </a:cubicBezTo>
                <a:cubicBezTo>
                  <a:pt x="2717800" y="114300"/>
                  <a:pt x="2855686" y="366485"/>
                  <a:pt x="32004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048000" y="2438400"/>
            <a:ext cx="2667000" cy="1643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0" h="1643742">
                <a:moveTo>
                  <a:pt x="0" y="1643742"/>
                </a:moveTo>
                <a:cubicBezTo>
                  <a:pt x="175381" y="1162352"/>
                  <a:pt x="850900" y="959757"/>
                  <a:pt x="1295400" y="685800"/>
                </a:cubicBezTo>
                <a:cubicBezTo>
                  <a:pt x="1739900" y="411843"/>
                  <a:pt x="2400300" y="139700"/>
                  <a:pt x="2667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048000" y="2438400"/>
            <a:ext cx="1905000" cy="1034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  <a:gd name="connsiteX0" fmla="*/ 0 w 2667000"/>
              <a:gd name="connsiteY0" fmla="*/ 1643742 h 1643742"/>
              <a:gd name="connsiteX1" fmla="*/ 990600 w 2667000"/>
              <a:gd name="connsiteY1" fmla="*/ 990600 h 1643742"/>
              <a:gd name="connsiteX2" fmla="*/ 2667000 w 2667000"/>
              <a:gd name="connsiteY2" fmla="*/ 0 h 1643742"/>
              <a:gd name="connsiteX0" fmla="*/ 0 w 1905000"/>
              <a:gd name="connsiteY0" fmla="*/ 1034142 h 1034142"/>
              <a:gd name="connsiteX1" fmla="*/ 990600 w 1905000"/>
              <a:gd name="connsiteY1" fmla="*/ 381000 h 1034142"/>
              <a:gd name="connsiteX2" fmla="*/ 1905000 w 1905000"/>
              <a:gd name="connsiteY2" fmla="*/ 0 h 103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1034142">
                <a:moveTo>
                  <a:pt x="0" y="1034142"/>
                </a:moveTo>
                <a:cubicBezTo>
                  <a:pt x="175381" y="552752"/>
                  <a:pt x="673100" y="553357"/>
                  <a:pt x="990600" y="381000"/>
                </a:cubicBezTo>
                <a:cubicBezTo>
                  <a:pt x="1308100" y="208643"/>
                  <a:pt x="1638300" y="139700"/>
                  <a:pt x="1905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429000" y="2514600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886200" y="2514600"/>
            <a:ext cx="35052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0" h="2786742">
                <a:moveTo>
                  <a:pt x="0" y="2786742"/>
                </a:moveTo>
                <a:cubicBezTo>
                  <a:pt x="175381" y="2305352"/>
                  <a:pt x="286657" y="1823357"/>
                  <a:pt x="769257" y="1524000"/>
                </a:cubicBezTo>
                <a:cubicBezTo>
                  <a:pt x="1251857" y="1224643"/>
                  <a:pt x="2439609" y="1244600"/>
                  <a:pt x="2895600" y="990600"/>
                </a:cubicBezTo>
                <a:cubicBezTo>
                  <a:pt x="3351591" y="736600"/>
                  <a:pt x="3160486" y="366485"/>
                  <a:pt x="3505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029200" y="2514600"/>
            <a:ext cx="28956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2786742">
                <a:moveTo>
                  <a:pt x="0" y="2786742"/>
                </a:moveTo>
                <a:cubicBezTo>
                  <a:pt x="175381" y="2305352"/>
                  <a:pt x="362857" y="1848757"/>
                  <a:pt x="769257" y="1524000"/>
                </a:cubicBezTo>
                <a:cubicBezTo>
                  <a:pt x="1175657" y="1199243"/>
                  <a:pt x="2084010" y="1092200"/>
                  <a:pt x="2438400" y="838200"/>
                </a:cubicBezTo>
                <a:cubicBezTo>
                  <a:pt x="2792790" y="584200"/>
                  <a:pt x="2550886" y="366485"/>
                  <a:pt x="2895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019800" y="2819400"/>
            <a:ext cx="1981200" cy="2558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  <a:gd name="connsiteX0" fmla="*/ 0 w 2640390"/>
              <a:gd name="connsiteY0" fmla="*/ 2558142 h 2558142"/>
              <a:gd name="connsiteX1" fmla="*/ 769257 w 2640390"/>
              <a:gd name="connsiteY1" fmla="*/ 1295400 h 2558142"/>
              <a:gd name="connsiteX2" fmla="*/ 2438400 w 2640390"/>
              <a:gd name="connsiteY2" fmla="*/ 609600 h 2558142"/>
              <a:gd name="connsiteX3" fmla="*/ 1981200 w 2640390"/>
              <a:gd name="connsiteY3" fmla="*/ 0 h 2558142"/>
              <a:gd name="connsiteX0" fmla="*/ 0 w 1981200"/>
              <a:gd name="connsiteY0" fmla="*/ 2558142 h 2558142"/>
              <a:gd name="connsiteX1" fmla="*/ 769257 w 1981200"/>
              <a:gd name="connsiteY1" fmla="*/ 1295400 h 2558142"/>
              <a:gd name="connsiteX2" fmla="*/ 1600200 w 1981200"/>
              <a:gd name="connsiteY2" fmla="*/ 685800 h 2558142"/>
              <a:gd name="connsiteX3" fmla="*/ 1981200 w 1981200"/>
              <a:gd name="connsiteY3" fmla="*/ 0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558142">
                <a:moveTo>
                  <a:pt x="0" y="2558142"/>
                </a:moveTo>
                <a:cubicBezTo>
                  <a:pt x="175381" y="2076752"/>
                  <a:pt x="502557" y="1607457"/>
                  <a:pt x="769257" y="1295400"/>
                </a:cubicBezTo>
                <a:cubicBezTo>
                  <a:pt x="1035957" y="983343"/>
                  <a:pt x="1398210" y="901700"/>
                  <a:pt x="1600200" y="685800"/>
                </a:cubicBezTo>
                <a:cubicBezTo>
                  <a:pt x="1802190" y="469900"/>
                  <a:pt x="1636486" y="366485"/>
                  <a:pt x="1981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4991100" y="3238500"/>
            <a:ext cx="6858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On a space-time diagram, it is the</a:t>
            </a:r>
          </a:p>
          <a:p>
            <a:r>
              <a:rPr lang="en-US" sz="3600" b="1" dirty="0" smtClean="0"/>
              <a:t>vertical distance</a:t>
            </a:r>
            <a:r>
              <a:rPr lang="en-US" sz="3600" dirty="0" smtClean="0"/>
              <a:t> between two</a:t>
            </a:r>
          </a:p>
          <a:p>
            <a:r>
              <a:rPr lang="en-US" sz="3600" dirty="0" smtClean="0"/>
              <a:t>adjacent trajectories</a:t>
            </a:r>
            <a:endParaRPr lang="en-US" sz="36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1638300" y="3924300"/>
            <a:ext cx="2819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048000" y="53340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Arrow 33"/>
          <p:cNvSpPr/>
          <p:nvPr/>
        </p:nvSpPr>
        <p:spPr>
          <a:xfrm>
            <a:off x="4419600" y="54102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0800000">
            <a:off x="2209800" y="3657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267200" y="6019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(</a:t>
            </a:r>
            <a:r>
              <a:rPr lang="en-US" sz="3600" i="1" dirty="0" smtClean="0"/>
              <a:t>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7" name="TextBox 36"/>
          <p:cNvSpPr txBox="1"/>
          <p:nvPr/>
        </p:nvSpPr>
        <p:spPr>
          <a:xfrm rot="16200000">
            <a:off x="499334" y="36916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Distance (</a:t>
            </a:r>
            <a:r>
              <a:rPr lang="en-US" sz="3600" i="1" dirty="0" smtClean="0"/>
              <a:t>x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8" name="Freeform 37"/>
          <p:cNvSpPr/>
          <p:nvPr/>
        </p:nvSpPr>
        <p:spPr>
          <a:xfrm>
            <a:off x="3087914" y="2492829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048000" y="2514600"/>
            <a:ext cx="3200400" cy="22533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253342">
                <a:moveTo>
                  <a:pt x="0" y="2253342"/>
                </a:moveTo>
                <a:cubicBezTo>
                  <a:pt x="175381" y="1771952"/>
                  <a:pt x="673100" y="1467757"/>
                  <a:pt x="1066800" y="1143000"/>
                </a:cubicBezTo>
                <a:cubicBezTo>
                  <a:pt x="1460500" y="818243"/>
                  <a:pt x="2006600" y="495300"/>
                  <a:pt x="2362200" y="304800"/>
                </a:cubicBezTo>
                <a:cubicBezTo>
                  <a:pt x="2717800" y="114300"/>
                  <a:pt x="2855686" y="366485"/>
                  <a:pt x="32004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048000" y="2438400"/>
            <a:ext cx="2667000" cy="1643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0" h="1643742">
                <a:moveTo>
                  <a:pt x="0" y="1643742"/>
                </a:moveTo>
                <a:cubicBezTo>
                  <a:pt x="175381" y="1162352"/>
                  <a:pt x="850900" y="959757"/>
                  <a:pt x="1295400" y="685800"/>
                </a:cubicBezTo>
                <a:cubicBezTo>
                  <a:pt x="1739900" y="411843"/>
                  <a:pt x="2400300" y="139700"/>
                  <a:pt x="2667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048000" y="2438400"/>
            <a:ext cx="1905000" cy="1034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  <a:gd name="connsiteX0" fmla="*/ 0 w 2667000"/>
              <a:gd name="connsiteY0" fmla="*/ 1643742 h 1643742"/>
              <a:gd name="connsiteX1" fmla="*/ 990600 w 2667000"/>
              <a:gd name="connsiteY1" fmla="*/ 990600 h 1643742"/>
              <a:gd name="connsiteX2" fmla="*/ 2667000 w 2667000"/>
              <a:gd name="connsiteY2" fmla="*/ 0 h 1643742"/>
              <a:gd name="connsiteX0" fmla="*/ 0 w 1905000"/>
              <a:gd name="connsiteY0" fmla="*/ 1034142 h 1034142"/>
              <a:gd name="connsiteX1" fmla="*/ 990600 w 1905000"/>
              <a:gd name="connsiteY1" fmla="*/ 381000 h 1034142"/>
              <a:gd name="connsiteX2" fmla="*/ 1905000 w 1905000"/>
              <a:gd name="connsiteY2" fmla="*/ 0 h 103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1034142">
                <a:moveTo>
                  <a:pt x="0" y="1034142"/>
                </a:moveTo>
                <a:cubicBezTo>
                  <a:pt x="175381" y="552752"/>
                  <a:pt x="673100" y="553357"/>
                  <a:pt x="990600" y="381000"/>
                </a:cubicBezTo>
                <a:cubicBezTo>
                  <a:pt x="1308100" y="208643"/>
                  <a:pt x="1638300" y="139700"/>
                  <a:pt x="1905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429000" y="2514600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886200" y="2514600"/>
            <a:ext cx="35052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0" h="2786742">
                <a:moveTo>
                  <a:pt x="0" y="2786742"/>
                </a:moveTo>
                <a:cubicBezTo>
                  <a:pt x="175381" y="2305352"/>
                  <a:pt x="286657" y="1823357"/>
                  <a:pt x="769257" y="1524000"/>
                </a:cubicBezTo>
                <a:cubicBezTo>
                  <a:pt x="1251857" y="1224643"/>
                  <a:pt x="2439609" y="1244600"/>
                  <a:pt x="2895600" y="990600"/>
                </a:cubicBezTo>
                <a:cubicBezTo>
                  <a:pt x="3351591" y="736600"/>
                  <a:pt x="3160486" y="366485"/>
                  <a:pt x="3505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029200" y="2514600"/>
            <a:ext cx="28956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2786742">
                <a:moveTo>
                  <a:pt x="0" y="2786742"/>
                </a:moveTo>
                <a:cubicBezTo>
                  <a:pt x="175381" y="2305352"/>
                  <a:pt x="362857" y="1848757"/>
                  <a:pt x="769257" y="1524000"/>
                </a:cubicBezTo>
                <a:cubicBezTo>
                  <a:pt x="1175657" y="1199243"/>
                  <a:pt x="2084010" y="1092200"/>
                  <a:pt x="2438400" y="838200"/>
                </a:cubicBezTo>
                <a:cubicBezTo>
                  <a:pt x="2792790" y="584200"/>
                  <a:pt x="2550886" y="366485"/>
                  <a:pt x="2895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019800" y="2819400"/>
            <a:ext cx="1981200" cy="2558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  <a:gd name="connsiteX0" fmla="*/ 0 w 2640390"/>
              <a:gd name="connsiteY0" fmla="*/ 2558142 h 2558142"/>
              <a:gd name="connsiteX1" fmla="*/ 769257 w 2640390"/>
              <a:gd name="connsiteY1" fmla="*/ 1295400 h 2558142"/>
              <a:gd name="connsiteX2" fmla="*/ 2438400 w 2640390"/>
              <a:gd name="connsiteY2" fmla="*/ 609600 h 2558142"/>
              <a:gd name="connsiteX3" fmla="*/ 1981200 w 2640390"/>
              <a:gd name="connsiteY3" fmla="*/ 0 h 2558142"/>
              <a:gd name="connsiteX0" fmla="*/ 0 w 1981200"/>
              <a:gd name="connsiteY0" fmla="*/ 2558142 h 2558142"/>
              <a:gd name="connsiteX1" fmla="*/ 769257 w 1981200"/>
              <a:gd name="connsiteY1" fmla="*/ 1295400 h 2558142"/>
              <a:gd name="connsiteX2" fmla="*/ 1600200 w 1981200"/>
              <a:gd name="connsiteY2" fmla="*/ 685800 h 2558142"/>
              <a:gd name="connsiteX3" fmla="*/ 1981200 w 1981200"/>
              <a:gd name="connsiteY3" fmla="*/ 0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558142">
                <a:moveTo>
                  <a:pt x="0" y="2558142"/>
                </a:moveTo>
                <a:cubicBezTo>
                  <a:pt x="175381" y="2076752"/>
                  <a:pt x="502557" y="1607457"/>
                  <a:pt x="769257" y="1295400"/>
                </a:cubicBezTo>
                <a:cubicBezTo>
                  <a:pt x="1035957" y="983343"/>
                  <a:pt x="1398210" y="901700"/>
                  <a:pt x="1600200" y="685800"/>
                </a:cubicBezTo>
                <a:cubicBezTo>
                  <a:pt x="1802190" y="469900"/>
                  <a:pt x="1636486" y="366485"/>
                  <a:pt x="1981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4991100" y="3238500"/>
            <a:ext cx="6858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219200" y="1676400"/>
          <a:ext cx="7620000" cy="4394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10157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Individual vehicle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Traffic stream</a:t>
                      </a:r>
                      <a:endParaRPr lang="en-US" sz="3200" dirty="0"/>
                    </a:p>
                  </a:txBody>
                  <a:tcPr/>
                </a:tc>
              </a:tr>
              <a:tr h="10157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Speed [L/T]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Average Speed [L/T]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</a:tr>
              <a:tr h="1245042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Time Headway [T]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Flow [V/T]</a:t>
                      </a:r>
                      <a:endParaRPr lang="en-US" sz="3200" dirty="0"/>
                    </a:p>
                  </a:txBody>
                  <a:tcPr/>
                </a:tc>
              </a:tr>
              <a:tr h="1015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Space Headway [L]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Density [V/L]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Let’s try to fill in the rest of the 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On the surface, </a:t>
            </a:r>
            <a:r>
              <a:rPr lang="en-US" sz="3600" b="1" dirty="0" smtClean="0"/>
              <a:t>average speed</a:t>
            </a:r>
            <a:r>
              <a:rPr lang="en-US" sz="3600" dirty="0" smtClean="0"/>
              <a:t> seems easy enough to define.   For instance: 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8800" y="2819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400800" y="2819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</a:t>
            </a:r>
            <a:endParaRPr lang="en-US" sz="3600" dirty="0"/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>
            <a:off x="2743200" y="3276600"/>
            <a:ext cx="3657600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62400" y="3429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 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 travel from A to B at 10 mi/hr.  I then return from B to A at 5 mi/hr.  What is my average speed?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8800" y="2819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400800" y="2819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</a:t>
            </a:r>
            <a:endParaRPr lang="en-US" sz="3600" dirty="0"/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>
            <a:off x="2743200" y="3276600"/>
            <a:ext cx="3657600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62400" y="3429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 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Answer 1: You drive ten miles at 10 mi/hr and ten miles at 5 mi/hr.  Therefore the average speed is </a:t>
            </a:r>
            <a:r>
              <a:rPr lang="en-US" sz="3600" b="1" dirty="0" smtClean="0"/>
              <a:t>7.5 mi/hr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  <a:p>
            <a:r>
              <a:rPr lang="en-US" sz="3600" dirty="0" smtClean="0"/>
              <a:t>Answer 2: You drive one hour at 10 mi/hr and two hours at 5 mi/hr.  Therefore the average speed is </a:t>
            </a:r>
            <a:r>
              <a:rPr lang="en-US" sz="3600" b="1" dirty="0" smtClean="0"/>
              <a:t>6.7</a:t>
            </a:r>
            <a:r>
              <a:rPr lang="en-US" sz="3600" dirty="0" smtClean="0"/>
              <a:t> </a:t>
            </a:r>
            <a:r>
              <a:rPr lang="en-US" sz="3600" b="1" dirty="0" smtClean="0"/>
              <a:t>mi/hr</a:t>
            </a:r>
            <a:r>
              <a:rPr lang="en-US" sz="3600" dirty="0" smtClean="0"/>
              <a:t>.   </a:t>
            </a:r>
            <a:r>
              <a:rPr lang="en-US" dirty="0" smtClean="0"/>
              <a:t>(</a:t>
            </a:r>
            <a:r>
              <a:rPr lang="en-US" dirty="0" smtClean="0"/>
              <a:t>6.7 = (2*5 + 10)/3)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95600" y="5638800"/>
            <a:ext cx="42672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Which answer is right?</a:t>
            </a: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Compared to planning, </a:t>
            </a:r>
            <a:r>
              <a:rPr lang="en-US" dirty="0" smtClean="0"/>
              <a:t>operations is </a:t>
            </a:r>
            <a:r>
              <a:rPr lang="en-US" b="1" dirty="0" smtClean="0"/>
              <a:t>shorter-term</a:t>
            </a:r>
            <a:r>
              <a:rPr lang="en-US" dirty="0" smtClean="0"/>
              <a:t> and </a:t>
            </a:r>
            <a:r>
              <a:rPr lang="en-US" b="1" dirty="0" smtClean="0"/>
              <a:t>more localized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219200" y="4800600"/>
            <a:ext cx="7620000" cy="1752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By restricting the scope of analysis, we can take a much more detailed look at how transportation facilities function.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3505200" cy="260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600200"/>
            <a:ext cx="725517" cy="298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905000" y="2514600"/>
            <a:ext cx="2286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905000" y="1600200"/>
            <a:ext cx="44958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05000" y="3352800"/>
            <a:ext cx="449580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It depends on what we’re trying to measure.  Both are valid in some sense... but the usual definition of average speed is total distance divided by total time.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95600" y="5638800"/>
            <a:ext cx="42672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Which answer is right?</a:t>
            </a: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It depends on what we’re trying to measure.  Both are valid in some sense... but the usual definition of average speed is total distance divided by total time.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362200" y="2743200"/>
            <a:ext cx="5486400" cy="1828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Total distance: 20 mi</a:t>
            </a:r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Total time: 3 hr</a:t>
            </a:r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Average speed: 6.7 mi/hr</a:t>
            </a: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48768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is not to say that Answer 1 is completely wrong.  </a:t>
            </a:r>
            <a:r>
              <a:rPr lang="en-US" sz="3600" dirty="0" smtClean="0"/>
              <a:t> </a:t>
            </a:r>
            <a:r>
              <a:rPr lang="en-US" sz="3600" dirty="0" smtClean="0"/>
              <a:t>But it is not what we are usually interested 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Another way to look at average speed:</a:t>
            </a:r>
          </a:p>
        </p:txBody>
      </p:sp>
      <p:sp>
        <p:nvSpPr>
          <p:cNvPr id="5" name="Donut 4"/>
          <p:cNvSpPr/>
          <p:nvPr/>
        </p:nvSpPr>
        <p:spPr>
          <a:xfrm>
            <a:off x="1295400" y="1371600"/>
            <a:ext cx="4419600" cy="4419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76800" y="6096000"/>
            <a:ext cx="42672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Track circumference </a:t>
            </a:r>
            <a:r>
              <a:rPr lang="en-US" sz="3200" dirty="0" smtClean="0"/>
              <a:t>5 mi</a:t>
            </a: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81200" y="21336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514600" y="47244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724400" y="37338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72200" y="13716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172200" y="22098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72200" y="30480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0400" y="1371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 mi/hr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10400" y="2133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 mi/hr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10400" y="3048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 mi/hr</a:t>
            </a:r>
          </a:p>
        </p:txBody>
      </p:sp>
      <p:sp>
        <p:nvSpPr>
          <p:cNvPr id="17" name="Arc 16"/>
          <p:cNvSpPr/>
          <p:nvPr/>
        </p:nvSpPr>
        <p:spPr>
          <a:xfrm flipH="1">
            <a:off x="3048000" y="2743200"/>
            <a:ext cx="838200" cy="914400"/>
          </a:xfrm>
          <a:prstGeom prst="arc">
            <a:avLst>
              <a:gd name="adj1" fmla="val 12495704"/>
              <a:gd name="adj2" fmla="val 19376032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Another way to look at average speed:</a:t>
            </a:r>
          </a:p>
        </p:txBody>
      </p:sp>
      <p:sp>
        <p:nvSpPr>
          <p:cNvPr id="5" name="Donut 4"/>
          <p:cNvSpPr/>
          <p:nvPr/>
        </p:nvSpPr>
        <p:spPr>
          <a:xfrm>
            <a:off x="1295400" y="1371600"/>
            <a:ext cx="4419600" cy="4419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43000" y="5867400"/>
            <a:ext cx="8001000" cy="990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From this aerial photo, it seems obvious that the average speed is (5 + 5 + 10)/3 = 6.7 mi/hr.</a:t>
            </a: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81200" y="21336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514600" y="47244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724400" y="37338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72200" y="13716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172200" y="22098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72200" y="30480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0400" y="1371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 mi/hr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10400" y="2133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 mi/hr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10400" y="3048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 mi/hr</a:t>
            </a:r>
          </a:p>
        </p:txBody>
      </p:sp>
      <p:sp>
        <p:nvSpPr>
          <p:cNvPr id="17" name="Arc 16"/>
          <p:cNvSpPr/>
          <p:nvPr/>
        </p:nvSpPr>
        <p:spPr>
          <a:xfrm flipH="1">
            <a:off x="3048000" y="2743200"/>
            <a:ext cx="838200" cy="914400"/>
          </a:xfrm>
          <a:prstGeom prst="arc">
            <a:avLst>
              <a:gd name="adj1" fmla="val 12495704"/>
              <a:gd name="adj2" fmla="val 19376032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24200" y="3048000"/>
            <a:ext cx="121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5 </a:t>
            </a:r>
            <a:r>
              <a:rPr lang="en-US" sz="3200" dirty="0" smtClean="0"/>
              <a:t>mi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if we couldn’t get an aerial photo with speeds?  Let’s try another approach.</a:t>
            </a:r>
          </a:p>
        </p:txBody>
      </p:sp>
      <p:sp>
        <p:nvSpPr>
          <p:cNvPr id="5" name="Donut 4"/>
          <p:cNvSpPr/>
          <p:nvPr/>
        </p:nvSpPr>
        <p:spPr>
          <a:xfrm>
            <a:off x="1295400" y="1371600"/>
            <a:ext cx="4419600" cy="4419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981200" y="21336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514600" y="47244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724400" y="37338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72200" y="13716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172200" y="22098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72200" y="30480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0400" y="1371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 mi/hr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10400" y="2133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 mi/hr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10400" y="3048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 mi/hr</a:t>
            </a:r>
          </a:p>
        </p:txBody>
      </p:sp>
      <p:sp>
        <p:nvSpPr>
          <p:cNvPr id="17" name="Arc 16"/>
          <p:cNvSpPr/>
          <p:nvPr/>
        </p:nvSpPr>
        <p:spPr>
          <a:xfrm flipH="1">
            <a:off x="3048000" y="2743200"/>
            <a:ext cx="838200" cy="914400"/>
          </a:xfrm>
          <a:prstGeom prst="arc">
            <a:avLst>
              <a:gd name="adj1" fmla="val 12495704"/>
              <a:gd name="adj2" fmla="val 19376032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705100" y="5219700"/>
            <a:ext cx="1752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33800" y="5181600"/>
            <a:ext cx="209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3124200" y="3048000"/>
            <a:ext cx="121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5 </a:t>
            </a:r>
            <a:r>
              <a:rPr lang="en-US" sz="3200" dirty="0" smtClean="0"/>
              <a:t>mi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After one hour, what speeds will be recorded?</a:t>
            </a:r>
          </a:p>
        </p:txBody>
      </p:sp>
      <p:sp>
        <p:nvSpPr>
          <p:cNvPr id="5" name="Donut 4"/>
          <p:cNvSpPr/>
          <p:nvPr/>
        </p:nvSpPr>
        <p:spPr>
          <a:xfrm>
            <a:off x="1295400" y="1371600"/>
            <a:ext cx="4419600" cy="4419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981200" y="21336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514600" y="47244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724400" y="37338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72200" y="13716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172200" y="22098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72200" y="30480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0400" y="1371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 mi/hr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10400" y="2133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 mi/hr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10400" y="3048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 mi/hr</a:t>
            </a:r>
          </a:p>
        </p:txBody>
      </p:sp>
      <p:sp>
        <p:nvSpPr>
          <p:cNvPr id="17" name="Arc 16"/>
          <p:cNvSpPr/>
          <p:nvPr/>
        </p:nvSpPr>
        <p:spPr>
          <a:xfrm flipH="1">
            <a:off x="3048000" y="2743200"/>
            <a:ext cx="838200" cy="914400"/>
          </a:xfrm>
          <a:prstGeom prst="arc">
            <a:avLst>
              <a:gd name="adj1" fmla="val 12495704"/>
              <a:gd name="adj2" fmla="val 19376032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705100" y="5219700"/>
            <a:ext cx="1752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733800" y="5181600"/>
            <a:ext cx="209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3124200" y="3048000"/>
            <a:ext cx="121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5 </a:t>
            </a:r>
            <a:r>
              <a:rPr lang="en-US" sz="3200" dirty="0" smtClean="0"/>
              <a:t>mi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After one hour, what speeds will be recorded?  A and B pass the radar gun once, C passes the radar gun </a:t>
            </a:r>
            <a:r>
              <a:rPr lang="en-US" sz="3600" b="1" dirty="0" smtClean="0"/>
              <a:t>twice</a:t>
            </a:r>
            <a:r>
              <a:rPr lang="en-US" sz="3600" dirty="0" smtClean="0"/>
              <a:t>.</a:t>
            </a:r>
          </a:p>
        </p:txBody>
      </p:sp>
      <p:sp>
        <p:nvSpPr>
          <p:cNvPr id="11" name="Oval 10"/>
          <p:cNvSpPr/>
          <p:nvPr/>
        </p:nvSpPr>
        <p:spPr>
          <a:xfrm>
            <a:off x="5181600" y="23622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181600" y="32004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181600" y="40386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0" y="2362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 mi/hr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19800" y="3124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 mi/hr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9800" y="4038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 mi/hr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295400" y="3478306"/>
            <a:ext cx="2743200" cy="3227294"/>
            <a:chOff x="1295400" y="1371600"/>
            <a:chExt cx="4533900" cy="5334000"/>
          </a:xfrm>
        </p:grpSpPr>
        <p:sp>
          <p:nvSpPr>
            <p:cNvPr id="5" name="Donut 4"/>
            <p:cNvSpPr/>
            <p:nvPr/>
          </p:nvSpPr>
          <p:spPr>
            <a:xfrm>
              <a:off x="1295400" y="1371600"/>
              <a:ext cx="4419600" cy="4419600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981200" y="2133600"/>
              <a:ext cx="685800" cy="6858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514600" y="4724400"/>
              <a:ext cx="685800" cy="6858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724400" y="3733800"/>
              <a:ext cx="685800" cy="6858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Arc 16"/>
            <p:cNvSpPr/>
            <p:nvPr/>
          </p:nvSpPr>
          <p:spPr>
            <a:xfrm flipH="1">
              <a:off x="3048000" y="2743200"/>
              <a:ext cx="838200" cy="914400"/>
            </a:xfrm>
            <a:prstGeom prst="arc">
              <a:avLst>
                <a:gd name="adj1" fmla="val 12495704"/>
                <a:gd name="adj2" fmla="val 19376032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2705100" y="5219700"/>
              <a:ext cx="17526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3733800" y="5181600"/>
              <a:ext cx="209550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Oval 21"/>
          <p:cNvSpPr/>
          <p:nvPr/>
        </p:nvSpPr>
        <p:spPr>
          <a:xfrm>
            <a:off x="5181600" y="48768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19800" y="4876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 mi/hr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114800" y="5867400"/>
            <a:ext cx="5029200" cy="990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Now the average </a:t>
            </a:r>
            <a:r>
              <a:rPr lang="en-US" sz="3200" dirty="0" smtClean="0"/>
              <a:t>of the four readings is </a:t>
            </a:r>
            <a:r>
              <a:rPr lang="en-US" sz="3200" b="1" dirty="0" smtClean="0"/>
              <a:t>7.5 mi/hr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33600" y="44958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 </a:t>
            </a:r>
            <a:r>
              <a:rPr lang="en-US" sz="2800" dirty="0" smtClean="0"/>
              <a:t>mi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 there are two different types of average speed... we call them </a:t>
            </a:r>
            <a:r>
              <a:rPr lang="en-US" sz="3600" b="1" dirty="0" smtClean="0"/>
              <a:t>time-mean speed</a:t>
            </a:r>
            <a:r>
              <a:rPr lang="en-US" sz="3600" dirty="0" smtClean="0"/>
              <a:t> and </a:t>
            </a:r>
            <a:r>
              <a:rPr lang="en-US" sz="3600" b="1" dirty="0" smtClean="0"/>
              <a:t>space-mean speed</a:t>
            </a:r>
            <a:r>
              <a:rPr lang="en-US" sz="3600" dirty="0" smtClean="0"/>
              <a:t>.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143000" y="2286000"/>
          <a:ext cx="7620000" cy="4140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4191000"/>
              </a:tblGrid>
              <a:tr h="10157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Individual vehicle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Traffic stream</a:t>
                      </a:r>
                      <a:endParaRPr lang="en-US" sz="320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Speed [L/T]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Time-mean speed [L/T]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Space-mean speed [L/T]</a:t>
                      </a:r>
                    </a:p>
                  </a:txBody>
                  <a:tcPr/>
                </a:tc>
              </a:tr>
              <a:tr h="787842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Time Headway [T]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Flow [V/T]</a:t>
                      </a:r>
                      <a:endParaRPr lang="en-US" sz="3200" dirty="0"/>
                    </a:p>
                  </a:txBody>
                  <a:tcPr/>
                </a:tc>
              </a:tr>
              <a:tr h="659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Space Headway [L]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Density [V/L]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Time-mean speed</a:t>
            </a:r>
            <a:r>
              <a:rPr lang="en-US" sz="3600" dirty="0" smtClean="0"/>
              <a:t> is what the radar gun would give us.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Space-mean speed</a:t>
            </a:r>
            <a:r>
              <a:rPr lang="en-US" sz="3600" dirty="0" smtClean="0"/>
              <a:t> is what the aerial photo would give us.</a:t>
            </a:r>
            <a:endParaRPr lang="en-US" sz="36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57400" y="3886200"/>
            <a:ext cx="6705600" cy="990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Why are they given these names?  Let’s go back to the space-time diagram.</a:t>
            </a: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 flipH="1" flipV="1">
            <a:off x="1409700" y="2171700"/>
            <a:ext cx="2819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19400" y="35814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4191000" y="36576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0800000">
            <a:off x="1981200" y="1905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38600" y="4267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(</a:t>
            </a:r>
            <a:r>
              <a:rPr lang="en-US" sz="3600" i="1" dirty="0" smtClean="0"/>
              <a:t>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70734" y="19390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Distance (</a:t>
            </a:r>
            <a:r>
              <a:rPr lang="en-US" sz="3600" i="1" dirty="0" smtClean="0"/>
              <a:t>x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1" name="Freeform 10"/>
          <p:cNvSpPr/>
          <p:nvPr/>
        </p:nvSpPr>
        <p:spPr>
          <a:xfrm>
            <a:off x="2859314" y="740229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819400" y="762000"/>
            <a:ext cx="3200400" cy="22533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253342">
                <a:moveTo>
                  <a:pt x="0" y="2253342"/>
                </a:moveTo>
                <a:cubicBezTo>
                  <a:pt x="175381" y="1771952"/>
                  <a:pt x="673100" y="1467757"/>
                  <a:pt x="1066800" y="1143000"/>
                </a:cubicBezTo>
                <a:cubicBezTo>
                  <a:pt x="1460500" y="818243"/>
                  <a:pt x="2006600" y="495300"/>
                  <a:pt x="2362200" y="304800"/>
                </a:cubicBezTo>
                <a:cubicBezTo>
                  <a:pt x="2717800" y="114300"/>
                  <a:pt x="2855686" y="366485"/>
                  <a:pt x="32004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819400" y="685800"/>
            <a:ext cx="2667000" cy="1643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0" h="1643742">
                <a:moveTo>
                  <a:pt x="0" y="1643742"/>
                </a:moveTo>
                <a:cubicBezTo>
                  <a:pt x="175381" y="1162352"/>
                  <a:pt x="850900" y="959757"/>
                  <a:pt x="1295400" y="685800"/>
                </a:cubicBezTo>
                <a:cubicBezTo>
                  <a:pt x="1739900" y="411843"/>
                  <a:pt x="2400300" y="139700"/>
                  <a:pt x="2667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819400" y="685800"/>
            <a:ext cx="1905000" cy="1034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  <a:gd name="connsiteX0" fmla="*/ 0 w 2667000"/>
              <a:gd name="connsiteY0" fmla="*/ 1643742 h 1643742"/>
              <a:gd name="connsiteX1" fmla="*/ 990600 w 2667000"/>
              <a:gd name="connsiteY1" fmla="*/ 990600 h 1643742"/>
              <a:gd name="connsiteX2" fmla="*/ 2667000 w 2667000"/>
              <a:gd name="connsiteY2" fmla="*/ 0 h 1643742"/>
              <a:gd name="connsiteX0" fmla="*/ 0 w 1905000"/>
              <a:gd name="connsiteY0" fmla="*/ 1034142 h 1034142"/>
              <a:gd name="connsiteX1" fmla="*/ 990600 w 1905000"/>
              <a:gd name="connsiteY1" fmla="*/ 381000 h 1034142"/>
              <a:gd name="connsiteX2" fmla="*/ 1905000 w 1905000"/>
              <a:gd name="connsiteY2" fmla="*/ 0 h 103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1034142">
                <a:moveTo>
                  <a:pt x="0" y="1034142"/>
                </a:moveTo>
                <a:cubicBezTo>
                  <a:pt x="175381" y="552752"/>
                  <a:pt x="673100" y="553357"/>
                  <a:pt x="990600" y="381000"/>
                </a:cubicBezTo>
                <a:cubicBezTo>
                  <a:pt x="1308100" y="208643"/>
                  <a:pt x="1638300" y="139700"/>
                  <a:pt x="1905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200400" y="762000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657600" y="762000"/>
            <a:ext cx="35052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0" h="2786742">
                <a:moveTo>
                  <a:pt x="0" y="2786742"/>
                </a:moveTo>
                <a:cubicBezTo>
                  <a:pt x="175381" y="2305352"/>
                  <a:pt x="286657" y="1823357"/>
                  <a:pt x="769257" y="1524000"/>
                </a:cubicBezTo>
                <a:cubicBezTo>
                  <a:pt x="1251857" y="1224643"/>
                  <a:pt x="2439609" y="1244600"/>
                  <a:pt x="2895600" y="990600"/>
                </a:cubicBezTo>
                <a:cubicBezTo>
                  <a:pt x="3351591" y="736600"/>
                  <a:pt x="3160486" y="366485"/>
                  <a:pt x="3505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800600" y="762000"/>
            <a:ext cx="28956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2786742">
                <a:moveTo>
                  <a:pt x="0" y="2786742"/>
                </a:moveTo>
                <a:cubicBezTo>
                  <a:pt x="175381" y="2305352"/>
                  <a:pt x="362857" y="1848757"/>
                  <a:pt x="769257" y="1524000"/>
                </a:cubicBezTo>
                <a:cubicBezTo>
                  <a:pt x="1175657" y="1199243"/>
                  <a:pt x="2084010" y="1092200"/>
                  <a:pt x="2438400" y="838200"/>
                </a:cubicBezTo>
                <a:cubicBezTo>
                  <a:pt x="2792790" y="584200"/>
                  <a:pt x="2550886" y="366485"/>
                  <a:pt x="2895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791200" y="1066800"/>
            <a:ext cx="1981200" cy="2558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  <a:gd name="connsiteX0" fmla="*/ 0 w 2640390"/>
              <a:gd name="connsiteY0" fmla="*/ 2558142 h 2558142"/>
              <a:gd name="connsiteX1" fmla="*/ 769257 w 2640390"/>
              <a:gd name="connsiteY1" fmla="*/ 1295400 h 2558142"/>
              <a:gd name="connsiteX2" fmla="*/ 2438400 w 2640390"/>
              <a:gd name="connsiteY2" fmla="*/ 609600 h 2558142"/>
              <a:gd name="connsiteX3" fmla="*/ 1981200 w 2640390"/>
              <a:gd name="connsiteY3" fmla="*/ 0 h 2558142"/>
              <a:gd name="connsiteX0" fmla="*/ 0 w 1981200"/>
              <a:gd name="connsiteY0" fmla="*/ 2558142 h 2558142"/>
              <a:gd name="connsiteX1" fmla="*/ 769257 w 1981200"/>
              <a:gd name="connsiteY1" fmla="*/ 1295400 h 2558142"/>
              <a:gd name="connsiteX2" fmla="*/ 1600200 w 1981200"/>
              <a:gd name="connsiteY2" fmla="*/ 685800 h 2558142"/>
              <a:gd name="connsiteX3" fmla="*/ 1981200 w 1981200"/>
              <a:gd name="connsiteY3" fmla="*/ 0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558142">
                <a:moveTo>
                  <a:pt x="0" y="2558142"/>
                </a:moveTo>
                <a:cubicBezTo>
                  <a:pt x="175381" y="2076752"/>
                  <a:pt x="502557" y="1607457"/>
                  <a:pt x="769257" y="1295400"/>
                </a:cubicBezTo>
                <a:cubicBezTo>
                  <a:pt x="1035957" y="983343"/>
                  <a:pt x="1398210" y="901700"/>
                  <a:pt x="1600200" y="685800"/>
                </a:cubicBezTo>
                <a:cubicBezTo>
                  <a:pt x="1802190" y="469900"/>
                  <a:pt x="1636486" y="366485"/>
                  <a:pt x="1981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286000" y="1676400"/>
            <a:ext cx="6248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677150" y="1600200"/>
            <a:ext cx="1466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1143000" y="5181600"/>
            <a:ext cx="7620000" cy="1295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The radar gun is </a:t>
            </a:r>
            <a:r>
              <a:rPr lang="en-US" sz="3200" b="1" dirty="0" smtClean="0"/>
              <a:t>fixed in space</a:t>
            </a:r>
            <a:r>
              <a:rPr lang="en-US" sz="3200" dirty="0" smtClean="0"/>
              <a:t> but records speeds </a:t>
            </a:r>
            <a:r>
              <a:rPr lang="en-US" sz="3200" b="1" dirty="0" smtClean="0"/>
              <a:t>over time</a:t>
            </a:r>
            <a:r>
              <a:rPr lang="en-US" sz="3200" dirty="0" smtClean="0"/>
              <a:t>.  Therefore you get </a:t>
            </a:r>
            <a:r>
              <a:rPr lang="en-US" sz="3200" b="1" dirty="0" smtClean="0"/>
              <a:t>time-mean speed.</a:t>
            </a: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Typical operations questions: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long will people have to wait to turn left from a driveway?</a:t>
            </a:r>
          </a:p>
          <a:p>
            <a:r>
              <a:rPr lang="en-US" dirty="0" smtClean="0"/>
              <a:t>How much delay will people face at this signal?</a:t>
            </a:r>
          </a:p>
          <a:p>
            <a:r>
              <a:rPr lang="en-US" dirty="0" smtClean="0"/>
              <a:t>How do heavy vehicles affect traffic speeds?</a:t>
            </a:r>
          </a:p>
          <a:p>
            <a:r>
              <a:rPr lang="en-US" dirty="0" smtClean="0"/>
              <a:t>What is the “capacity” of a freeway?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 flipH="1" flipV="1">
            <a:off x="1409700" y="2171700"/>
            <a:ext cx="2819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19400" y="35814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4191000" y="36576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0800000">
            <a:off x="1981200" y="1905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38600" y="4267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(</a:t>
            </a:r>
            <a:r>
              <a:rPr lang="en-US" sz="3600" i="1" dirty="0" smtClean="0"/>
              <a:t>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70734" y="19390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Distance (</a:t>
            </a:r>
            <a:r>
              <a:rPr lang="en-US" sz="3600" i="1" dirty="0" smtClean="0"/>
              <a:t>x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1" name="Freeform 10"/>
          <p:cNvSpPr/>
          <p:nvPr/>
        </p:nvSpPr>
        <p:spPr>
          <a:xfrm>
            <a:off x="2859314" y="740229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819400" y="762000"/>
            <a:ext cx="3200400" cy="22533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253342">
                <a:moveTo>
                  <a:pt x="0" y="2253342"/>
                </a:moveTo>
                <a:cubicBezTo>
                  <a:pt x="175381" y="1771952"/>
                  <a:pt x="673100" y="1467757"/>
                  <a:pt x="1066800" y="1143000"/>
                </a:cubicBezTo>
                <a:cubicBezTo>
                  <a:pt x="1460500" y="818243"/>
                  <a:pt x="2006600" y="495300"/>
                  <a:pt x="2362200" y="304800"/>
                </a:cubicBezTo>
                <a:cubicBezTo>
                  <a:pt x="2717800" y="114300"/>
                  <a:pt x="2855686" y="366485"/>
                  <a:pt x="32004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819400" y="685800"/>
            <a:ext cx="2667000" cy="1643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0" h="1643742">
                <a:moveTo>
                  <a:pt x="0" y="1643742"/>
                </a:moveTo>
                <a:cubicBezTo>
                  <a:pt x="175381" y="1162352"/>
                  <a:pt x="850900" y="959757"/>
                  <a:pt x="1295400" y="685800"/>
                </a:cubicBezTo>
                <a:cubicBezTo>
                  <a:pt x="1739900" y="411843"/>
                  <a:pt x="2400300" y="139700"/>
                  <a:pt x="2667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819400" y="685800"/>
            <a:ext cx="1905000" cy="1034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  <a:gd name="connsiteX0" fmla="*/ 0 w 2667000"/>
              <a:gd name="connsiteY0" fmla="*/ 1643742 h 1643742"/>
              <a:gd name="connsiteX1" fmla="*/ 990600 w 2667000"/>
              <a:gd name="connsiteY1" fmla="*/ 990600 h 1643742"/>
              <a:gd name="connsiteX2" fmla="*/ 2667000 w 2667000"/>
              <a:gd name="connsiteY2" fmla="*/ 0 h 1643742"/>
              <a:gd name="connsiteX0" fmla="*/ 0 w 1905000"/>
              <a:gd name="connsiteY0" fmla="*/ 1034142 h 1034142"/>
              <a:gd name="connsiteX1" fmla="*/ 990600 w 1905000"/>
              <a:gd name="connsiteY1" fmla="*/ 381000 h 1034142"/>
              <a:gd name="connsiteX2" fmla="*/ 1905000 w 1905000"/>
              <a:gd name="connsiteY2" fmla="*/ 0 h 103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1034142">
                <a:moveTo>
                  <a:pt x="0" y="1034142"/>
                </a:moveTo>
                <a:cubicBezTo>
                  <a:pt x="175381" y="552752"/>
                  <a:pt x="673100" y="553357"/>
                  <a:pt x="990600" y="381000"/>
                </a:cubicBezTo>
                <a:cubicBezTo>
                  <a:pt x="1308100" y="208643"/>
                  <a:pt x="1638300" y="139700"/>
                  <a:pt x="1905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200400" y="762000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657600" y="762000"/>
            <a:ext cx="35052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0" h="2786742">
                <a:moveTo>
                  <a:pt x="0" y="2786742"/>
                </a:moveTo>
                <a:cubicBezTo>
                  <a:pt x="175381" y="2305352"/>
                  <a:pt x="286657" y="1823357"/>
                  <a:pt x="769257" y="1524000"/>
                </a:cubicBezTo>
                <a:cubicBezTo>
                  <a:pt x="1251857" y="1224643"/>
                  <a:pt x="2439609" y="1244600"/>
                  <a:pt x="2895600" y="990600"/>
                </a:cubicBezTo>
                <a:cubicBezTo>
                  <a:pt x="3351591" y="736600"/>
                  <a:pt x="3160486" y="366485"/>
                  <a:pt x="3505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800600" y="762000"/>
            <a:ext cx="28956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2786742">
                <a:moveTo>
                  <a:pt x="0" y="2786742"/>
                </a:moveTo>
                <a:cubicBezTo>
                  <a:pt x="175381" y="2305352"/>
                  <a:pt x="362857" y="1848757"/>
                  <a:pt x="769257" y="1524000"/>
                </a:cubicBezTo>
                <a:cubicBezTo>
                  <a:pt x="1175657" y="1199243"/>
                  <a:pt x="2084010" y="1092200"/>
                  <a:pt x="2438400" y="838200"/>
                </a:cubicBezTo>
                <a:cubicBezTo>
                  <a:pt x="2792790" y="584200"/>
                  <a:pt x="2550886" y="366485"/>
                  <a:pt x="2895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791200" y="1066800"/>
            <a:ext cx="1981200" cy="2558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  <a:gd name="connsiteX0" fmla="*/ 0 w 2640390"/>
              <a:gd name="connsiteY0" fmla="*/ 2558142 h 2558142"/>
              <a:gd name="connsiteX1" fmla="*/ 769257 w 2640390"/>
              <a:gd name="connsiteY1" fmla="*/ 1295400 h 2558142"/>
              <a:gd name="connsiteX2" fmla="*/ 2438400 w 2640390"/>
              <a:gd name="connsiteY2" fmla="*/ 609600 h 2558142"/>
              <a:gd name="connsiteX3" fmla="*/ 1981200 w 2640390"/>
              <a:gd name="connsiteY3" fmla="*/ 0 h 2558142"/>
              <a:gd name="connsiteX0" fmla="*/ 0 w 1981200"/>
              <a:gd name="connsiteY0" fmla="*/ 2558142 h 2558142"/>
              <a:gd name="connsiteX1" fmla="*/ 769257 w 1981200"/>
              <a:gd name="connsiteY1" fmla="*/ 1295400 h 2558142"/>
              <a:gd name="connsiteX2" fmla="*/ 1600200 w 1981200"/>
              <a:gd name="connsiteY2" fmla="*/ 685800 h 2558142"/>
              <a:gd name="connsiteX3" fmla="*/ 1981200 w 1981200"/>
              <a:gd name="connsiteY3" fmla="*/ 0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558142">
                <a:moveTo>
                  <a:pt x="0" y="2558142"/>
                </a:moveTo>
                <a:cubicBezTo>
                  <a:pt x="175381" y="2076752"/>
                  <a:pt x="502557" y="1607457"/>
                  <a:pt x="769257" y="1295400"/>
                </a:cubicBezTo>
                <a:cubicBezTo>
                  <a:pt x="1035957" y="983343"/>
                  <a:pt x="1398210" y="901700"/>
                  <a:pt x="1600200" y="685800"/>
                </a:cubicBezTo>
                <a:cubicBezTo>
                  <a:pt x="1802190" y="469900"/>
                  <a:pt x="1636486" y="366485"/>
                  <a:pt x="1981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286000" y="1676400"/>
            <a:ext cx="6248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677150" y="1600200"/>
            <a:ext cx="1466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1143000" y="5181600"/>
            <a:ext cx="7620000" cy="1295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One way to remember this is by analogy with </a:t>
            </a:r>
            <a:r>
              <a:rPr lang="en-US" sz="3200" b="1" dirty="0" smtClean="0"/>
              <a:t>time headway</a:t>
            </a:r>
            <a:r>
              <a:rPr lang="en-US" sz="3200" dirty="0" smtClean="0"/>
              <a:t> (which was also measured horizontally)</a:t>
            </a: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 flipH="1" flipV="1">
            <a:off x="1409700" y="2171700"/>
            <a:ext cx="2819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19400" y="35814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4191000" y="36576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0800000">
            <a:off x="1981200" y="1905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38600" y="4267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(</a:t>
            </a:r>
            <a:r>
              <a:rPr lang="en-US" sz="3600" i="1" dirty="0" smtClean="0"/>
              <a:t>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70734" y="19390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Distance (</a:t>
            </a:r>
            <a:r>
              <a:rPr lang="en-US" sz="3600" i="1" dirty="0" smtClean="0"/>
              <a:t>x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1" name="Freeform 10"/>
          <p:cNvSpPr/>
          <p:nvPr/>
        </p:nvSpPr>
        <p:spPr>
          <a:xfrm>
            <a:off x="2859314" y="740229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819400" y="762000"/>
            <a:ext cx="3200400" cy="22533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253342">
                <a:moveTo>
                  <a:pt x="0" y="2253342"/>
                </a:moveTo>
                <a:cubicBezTo>
                  <a:pt x="175381" y="1771952"/>
                  <a:pt x="673100" y="1467757"/>
                  <a:pt x="1066800" y="1143000"/>
                </a:cubicBezTo>
                <a:cubicBezTo>
                  <a:pt x="1460500" y="818243"/>
                  <a:pt x="2006600" y="495300"/>
                  <a:pt x="2362200" y="304800"/>
                </a:cubicBezTo>
                <a:cubicBezTo>
                  <a:pt x="2717800" y="114300"/>
                  <a:pt x="2855686" y="366485"/>
                  <a:pt x="32004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819400" y="685800"/>
            <a:ext cx="2667000" cy="1643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0" h="1643742">
                <a:moveTo>
                  <a:pt x="0" y="1643742"/>
                </a:moveTo>
                <a:cubicBezTo>
                  <a:pt x="175381" y="1162352"/>
                  <a:pt x="850900" y="959757"/>
                  <a:pt x="1295400" y="685800"/>
                </a:cubicBezTo>
                <a:cubicBezTo>
                  <a:pt x="1739900" y="411843"/>
                  <a:pt x="2400300" y="139700"/>
                  <a:pt x="2667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819400" y="685800"/>
            <a:ext cx="1905000" cy="1034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  <a:gd name="connsiteX0" fmla="*/ 0 w 2667000"/>
              <a:gd name="connsiteY0" fmla="*/ 1643742 h 1643742"/>
              <a:gd name="connsiteX1" fmla="*/ 990600 w 2667000"/>
              <a:gd name="connsiteY1" fmla="*/ 990600 h 1643742"/>
              <a:gd name="connsiteX2" fmla="*/ 2667000 w 2667000"/>
              <a:gd name="connsiteY2" fmla="*/ 0 h 1643742"/>
              <a:gd name="connsiteX0" fmla="*/ 0 w 1905000"/>
              <a:gd name="connsiteY0" fmla="*/ 1034142 h 1034142"/>
              <a:gd name="connsiteX1" fmla="*/ 990600 w 1905000"/>
              <a:gd name="connsiteY1" fmla="*/ 381000 h 1034142"/>
              <a:gd name="connsiteX2" fmla="*/ 1905000 w 1905000"/>
              <a:gd name="connsiteY2" fmla="*/ 0 h 103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1034142">
                <a:moveTo>
                  <a:pt x="0" y="1034142"/>
                </a:moveTo>
                <a:cubicBezTo>
                  <a:pt x="175381" y="552752"/>
                  <a:pt x="673100" y="553357"/>
                  <a:pt x="990600" y="381000"/>
                </a:cubicBezTo>
                <a:cubicBezTo>
                  <a:pt x="1308100" y="208643"/>
                  <a:pt x="1638300" y="139700"/>
                  <a:pt x="1905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200400" y="762000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657600" y="762000"/>
            <a:ext cx="35052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0" h="2786742">
                <a:moveTo>
                  <a:pt x="0" y="2786742"/>
                </a:moveTo>
                <a:cubicBezTo>
                  <a:pt x="175381" y="2305352"/>
                  <a:pt x="286657" y="1823357"/>
                  <a:pt x="769257" y="1524000"/>
                </a:cubicBezTo>
                <a:cubicBezTo>
                  <a:pt x="1251857" y="1224643"/>
                  <a:pt x="2439609" y="1244600"/>
                  <a:pt x="2895600" y="990600"/>
                </a:cubicBezTo>
                <a:cubicBezTo>
                  <a:pt x="3351591" y="736600"/>
                  <a:pt x="3160486" y="366485"/>
                  <a:pt x="3505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800600" y="762000"/>
            <a:ext cx="28956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2786742">
                <a:moveTo>
                  <a:pt x="0" y="2786742"/>
                </a:moveTo>
                <a:cubicBezTo>
                  <a:pt x="175381" y="2305352"/>
                  <a:pt x="362857" y="1848757"/>
                  <a:pt x="769257" y="1524000"/>
                </a:cubicBezTo>
                <a:cubicBezTo>
                  <a:pt x="1175657" y="1199243"/>
                  <a:pt x="2084010" y="1092200"/>
                  <a:pt x="2438400" y="838200"/>
                </a:cubicBezTo>
                <a:cubicBezTo>
                  <a:pt x="2792790" y="584200"/>
                  <a:pt x="2550886" y="366485"/>
                  <a:pt x="2895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791200" y="1066800"/>
            <a:ext cx="1981200" cy="2558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  <a:gd name="connsiteX0" fmla="*/ 0 w 2640390"/>
              <a:gd name="connsiteY0" fmla="*/ 2558142 h 2558142"/>
              <a:gd name="connsiteX1" fmla="*/ 769257 w 2640390"/>
              <a:gd name="connsiteY1" fmla="*/ 1295400 h 2558142"/>
              <a:gd name="connsiteX2" fmla="*/ 2438400 w 2640390"/>
              <a:gd name="connsiteY2" fmla="*/ 609600 h 2558142"/>
              <a:gd name="connsiteX3" fmla="*/ 1981200 w 2640390"/>
              <a:gd name="connsiteY3" fmla="*/ 0 h 2558142"/>
              <a:gd name="connsiteX0" fmla="*/ 0 w 1981200"/>
              <a:gd name="connsiteY0" fmla="*/ 2558142 h 2558142"/>
              <a:gd name="connsiteX1" fmla="*/ 769257 w 1981200"/>
              <a:gd name="connsiteY1" fmla="*/ 1295400 h 2558142"/>
              <a:gd name="connsiteX2" fmla="*/ 1600200 w 1981200"/>
              <a:gd name="connsiteY2" fmla="*/ 685800 h 2558142"/>
              <a:gd name="connsiteX3" fmla="*/ 1981200 w 1981200"/>
              <a:gd name="connsiteY3" fmla="*/ 0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558142">
                <a:moveTo>
                  <a:pt x="0" y="2558142"/>
                </a:moveTo>
                <a:cubicBezTo>
                  <a:pt x="175381" y="2076752"/>
                  <a:pt x="502557" y="1607457"/>
                  <a:pt x="769257" y="1295400"/>
                </a:cubicBezTo>
                <a:cubicBezTo>
                  <a:pt x="1035957" y="983343"/>
                  <a:pt x="1398210" y="901700"/>
                  <a:pt x="1600200" y="685800"/>
                </a:cubicBezTo>
                <a:cubicBezTo>
                  <a:pt x="1802190" y="469900"/>
                  <a:pt x="1636486" y="366485"/>
                  <a:pt x="1981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610100" y="2171700"/>
            <a:ext cx="3276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1143000" y="5181600"/>
            <a:ext cx="7620000" cy="1295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The aerial photo is </a:t>
            </a:r>
            <a:r>
              <a:rPr lang="en-US" sz="3200" b="1" dirty="0" smtClean="0"/>
              <a:t>at a single instant in time </a:t>
            </a:r>
            <a:r>
              <a:rPr lang="en-US" sz="3200" dirty="0" smtClean="0"/>
              <a:t>but records speeds </a:t>
            </a:r>
            <a:r>
              <a:rPr lang="en-US" sz="3200" b="1" dirty="0" smtClean="0"/>
              <a:t>over space</a:t>
            </a:r>
            <a:r>
              <a:rPr lang="en-US" sz="3200" dirty="0" smtClean="0"/>
              <a:t>.  Therefore you get </a:t>
            </a:r>
            <a:r>
              <a:rPr lang="en-US" sz="3200" b="1" dirty="0" smtClean="0"/>
              <a:t>space-mean speed.</a:t>
            </a: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 flipH="1" flipV="1">
            <a:off x="1409700" y="2171700"/>
            <a:ext cx="2819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19400" y="35814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4191000" y="36576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0800000">
            <a:off x="1981200" y="1905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38600" y="4267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(</a:t>
            </a:r>
            <a:r>
              <a:rPr lang="en-US" sz="3600" i="1" dirty="0" smtClean="0"/>
              <a:t>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70734" y="19390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Distance (</a:t>
            </a:r>
            <a:r>
              <a:rPr lang="en-US" sz="3600" i="1" dirty="0" smtClean="0"/>
              <a:t>x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1" name="Freeform 10"/>
          <p:cNvSpPr/>
          <p:nvPr/>
        </p:nvSpPr>
        <p:spPr>
          <a:xfrm>
            <a:off x="2859314" y="740229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819400" y="762000"/>
            <a:ext cx="3200400" cy="22533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253342">
                <a:moveTo>
                  <a:pt x="0" y="2253342"/>
                </a:moveTo>
                <a:cubicBezTo>
                  <a:pt x="175381" y="1771952"/>
                  <a:pt x="673100" y="1467757"/>
                  <a:pt x="1066800" y="1143000"/>
                </a:cubicBezTo>
                <a:cubicBezTo>
                  <a:pt x="1460500" y="818243"/>
                  <a:pt x="2006600" y="495300"/>
                  <a:pt x="2362200" y="304800"/>
                </a:cubicBezTo>
                <a:cubicBezTo>
                  <a:pt x="2717800" y="114300"/>
                  <a:pt x="2855686" y="366485"/>
                  <a:pt x="32004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819400" y="685800"/>
            <a:ext cx="2667000" cy="1643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0" h="1643742">
                <a:moveTo>
                  <a:pt x="0" y="1643742"/>
                </a:moveTo>
                <a:cubicBezTo>
                  <a:pt x="175381" y="1162352"/>
                  <a:pt x="850900" y="959757"/>
                  <a:pt x="1295400" y="685800"/>
                </a:cubicBezTo>
                <a:cubicBezTo>
                  <a:pt x="1739900" y="411843"/>
                  <a:pt x="2400300" y="139700"/>
                  <a:pt x="2667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819400" y="685800"/>
            <a:ext cx="1905000" cy="1034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  <a:gd name="connsiteX0" fmla="*/ 0 w 2667000"/>
              <a:gd name="connsiteY0" fmla="*/ 1643742 h 1643742"/>
              <a:gd name="connsiteX1" fmla="*/ 990600 w 2667000"/>
              <a:gd name="connsiteY1" fmla="*/ 990600 h 1643742"/>
              <a:gd name="connsiteX2" fmla="*/ 2667000 w 2667000"/>
              <a:gd name="connsiteY2" fmla="*/ 0 h 1643742"/>
              <a:gd name="connsiteX0" fmla="*/ 0 w 1905000"/>
              <a:gd name="connsiteY0" fmla="*/ 1034142 h 1034142"/>
              <a:gd name="connsiteX1" fmla="*/ 990600 w 1905000"/>
              <a:gd name="connsiteY1" fmla="*/ 381000 h 1034142"/>
              <a:gd name="connsiteX2" fmla="*/ 1905000 w 1905000"/>
              <a:gd name="connsiteY2" fmla="*/ 0 h 103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1034142">
                <a:moveTo>
                  <a:pt x="0" y="1034142"/>
                </a:moveTo>
                <a:cubicBezTo>
                  <a:pt x="175381" y="552752"/>
                  <a:pt x="673100" y="553357"/>
                  <a:pt x="990600" y="381000"/>
                </a:cubicBezTo>
                <a:cubicBezTo>
                  <a:pt x="1308100" y="208643"/>
                  <a:pt x="1638300" y="139700"/>
                  <a:pt x="1905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200400" y="762000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657600" y="762000"/>
            <a:ext cx="35052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0" h="2786742">
                <a:moveTo>
                  <a:pt x="0" y="2786742"/>
                </a:moveTo>
                <a:cubicBezTo>
                  <a:pt x="175381" y="2305352"/>
                  <a:pt x="286657" y="1823357"/>
                  <a:pt x="769257" y="1524000"/>
                </a:cubicBezTo>
                <a:cubicBezTo>
                  <a:pt x="1251857" y="1224643"/>
                  <a:pt x="2439609" y="1244600"/>
                  <a:pt x="2895600" y="990600"/>
                </a:cubicBezTo>
                <a:cubicBezTo>
                  <a:pt x="3351591" y="736600"/>
                  <a:pt x="3160486" y="366485"/>
                  <a:pt x="3505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800600" y="762000"/>
            <a:ext cx="28956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2786742">
                <a:moveTo>
                  <a:pt x="0" y="2786742"/>
                </a:moveTo>
                <a:cubicBezTo>
                  <a:pt x="175381" y="2305352"/>
                  <a:pt x="362857" y="1848757"/>
                  <a:pt x="769257" y="1524000"/>
                </a:cubicBezTo>
                <a:cubicBezTo>
                  <a:pt x="1175657" y="1199243"/>
                  <a:pt x="2084010" y="1092200"/>
                  <a:pt x="2438400" y="838200"/>
                </a:cubicBezTo>
                <a:cubicBezTo>
                  <a:pt x="2792790" y="584200"/>
                  <a:pt x="2550886" y="366485"/>
                  <a:pt x="2895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791200" y="1066800"/>
            <a:ext cx="1981200" cy="2558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  <a:gd name="connsiteX0" fmla="*/ 0 w 2640390"/>
              <a:gd name="connsiteY0" fmla="*/ 2558142 h 2558142"/>
              <a:gd name="connsiteX1" fmla="*/ 769257 w 2640390"/>
              <a:gd name="connsiteY1" fmla="*/ 1295400 h 2558142"/>
              <a:gd name="connsiteX2" fmla="*/ 2438400 w 2640390"/>
              <a:gd name="connsiteY2" fmla="*/ 609600 h 2558142"/>
              <a:gd name="connsiteX3" fmla="*/ 1981200 w 2640390"/>
              <a:gd name="connsiteY3" fmla="*/ 0 h 2558142"/>
              <a:gd name="connsiteX0" fmla="*/ 0 w 1981200"/>
              <a:gd name="connsiteY0" fmla="*/ 2558142 h 2558142"/>
              <a:gd name="connsiteX1" fmla="*/ 769257 w 1981200"/>
              <a:gd name="connsiteY1" fmla="*/ 1295400 h 2558142"/>
              <a:gd name="connsiteX2" fmla="*/ 1600200 w 1981200"/>
              <a:gd name="connsiteY2" fmla="*/ 685800 h 2558142"/>
              <a:gd name="connsiteX3" fmla="*/ 1981200 w 1981200"/>
              <a:gd name="connsiteY3" fmla="*/ 0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558142">
                <a:moveTo>
                  <a:pt x="0" y="2558142"/>
                </a:moveTo>
                <a:cubicBezTo>
                  <a:pt x="175381" y="2076752"/>
                  <a:pt x="502557" y="1607457"/>
                  <a:pt x="769257" y="1295400"/>
                </a:cubicBezTo>
                <a:cubicBezTo>
                  <a:pt x="1035957" y="983343"/>
                  <a:pt x="1398210" y="901700"/>
                  <a:pt x="1600200" y="685800"/>
                </a:cubicBezTo>
                <a:cubicBezTo>
                  <a:pt x="1802190" y="469900"/>
                  <a:pt x="1636486" y="366485"/>
                  <a:pt x="1981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143000" y="5181600"/>
            <a:ext cx="7620000" cy="1295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One way to remember this is by analogy with </a:t>
            </a:r>
            <a:r>
              <a:rPr lang="en-US" sz="3200" b="1" dirty="0" smtClean="0"/>
              <a:t>space headway</a:t>
            </a:r>
            <a:r>
              <a:rPr lang="en-US" sz="3200" dirty="0" smtClean="0"/>
              <a:t> (which was also measured vertically)</a:t>
            </a: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4610100" y="2171700"/>
            <a:ext cx="3276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1143000" y="4876800"/>
            <a:ext cx="7772400" cy="1600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Generally, space-mean speed is what we are interested in.  (Time-mean speed is </a:t>
            </a:r>
            <a:r>
              <a:rPr lang="en-US" sz="3200" b="1" dirty="0" smtClean="0"/>
              <a:t>biased</a:t>
            </a:r>
            <a:r>
              <a:rPr lang="en-US" sz="3200" dirty="0" smtClean="0"/>
              <a:t> </a:t>
            </a:r>
            <a:r>
              <a:rPr lang="en-US" sz="3200" b="1" dirty="0" smtClean="0"/>
              <a:t>towards faster vehicles</a:t>
            </a:r>
            <a:r>
              <a:rPr lang="en-US" sz="3200" dirty="0" smtClean="0"/>
              <a:t>.)</a:t>
            </a: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981200" y="762000"/>
            <a:ext cx="2743200" cy="3227294"/>
            <a:chOff x="1295400" y="1371600"/>
            <a:chExt cx="4533900" cy="5334000"/>
          </a:xfrm>
        </p:grpSpPr>
        <p:sp>
          <p:nvSpPr>
            <p:cNvPr id="20" name="Donut 19"/>
            <p:cNvSpPr/>
            <p:nvPr/>
          </p:nvSpPr>
          <p:spPr>
            <a:xfrm>
              <a:off x="1295400" y="1371600"/>
              <a:ext cx="4419600" cy="4419600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981200" y="2133600"/>
              <a:ext cx="685800" cy="6858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2514600" y="4724400"/>
              <a:ext cx="685800" cy="6858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4724400" y="3733800"/>
              <a:ext cx="685800" cy="6858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Arc 25"/>
            <p:cNvSpPr/>
            <p:nvPr/>
          </p:nvSpPr>
          <p:spPr>
            <a:xfrm flipH="1">
              <a:off x="3048000" y="2743200"/>
              <a:ext cx="838200" cy="914400"/>
            </a:xfrm>
            <a:prstGeom prst="arc">
              <a:avLst>
                <a:gd name="adj1" fmla="val 12495704"/>
                <a:gd name="adj2" fmla="val 19376032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2705100" y="5219700"/>
              <a:ext cx="17526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3733800" y="5181600"/>
              <a:ext cx="209550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Rectangle 28"/>
          <p:cNvSpPr/>
          <p:nvPr/>
        </p:nvSpPr>
        <p:spPr>
          <a:xfrm>
            <a:off x="2895600" y="18288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 </a:t>
            </a:r>
            <a:r>
              <a:rPr lang="en-US" sz="2800" dirty="0" smtClean="0"/>
              <a:t>mi</a:t>
            </a:r>
            <a:endParaRPr lang="en-US" sz="2800" dirty="0" smtClean="0"/>
          </a:p>
        </p:txBody>
      </p:sp>
      <p:grpSp>
        <p:nvGrpSpPr>
          <p:cNvPr id="35" name="Group 34"/>
          <p:cNvGrpSpPr/>
          <p:nvPr/>
        </p:nvGrpSpPr>
        <p:grpSpPr>
          <a:xfrm>
            <a:off x="5334000" y="762000"/>
            <a:ext cx="2819400" cy="2819400"/>
            <a:chOff x="1295400" y="1371600"/>
            <a:chExt cx="4419600" cy="4419600"/>
          </a:xfrm>
        </p:grpSpPr>
        <p:sp>
          <p:nvSpPr>
            <p:cNvPr id="30" name="Donut 29"/>
            <p:cNvSpPr/>
            <p:nvPr/>
          </p:nvSpPr>
          <p:spPr>
            <a:xfrm>
              <a:off x="1295400" y="1371600"/>
              <a:ext cx="4419600" cy="4419600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981200" y="2133600"/>
              <a:ext cx="685800" cy="6858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514600" y="4724400"/>
              <a:ext cx="685800" cy="6858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724400" y="3733800"/>
              <a:ext cx="685800" cy="6858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Arc 33"/>
            <p:cNvSpPr/>
            <p:nvPr/>
          </p:nvSpPr>
          <p:spPr>
            <a:xfrm flipH="1">
              <a:off x="3048000" y="2743200"/>
              <a:ext cx="838200" cy="914400"/>
            </a:xfrm>
            <a:prstGeom prst="arc">
              <a:avLst>
                <a:gd name="adj1" fmla="val 12495704"/>
                <a:gd name="adj2" fmla="val 19376032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/>
          <p:cNvSpPr/>
          <p:nvPr/>
        </p:nvSpPr>
        <p:spPr>
          <a:xfrm>
            <a:off x="1143000" y="6858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143000" y="15240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1143000" y="23622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1143000" y="32004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8229600" y="7620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8229600" y="16002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8229600" y="24384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362200" y="0"/>
            <a:ext cx="2057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Time-mean</a:t>
            </a:r>
            <a:endParaRPr lang="en-US" sz="3200" dirty="0" smtClean="0"/>
          </a:p>
        </p:txBody>
      </p:sp>
      <p:sp>
        <p:nvSpPr>
          <p:cNvPr id="44" name="Rectangle 43"/>
          <p:cNvSpPr/>
          <p:nvPr/>
        </p:nvSpPr>
        <p:spPr>
          <a:xfrm>
            <a:off x="5638800" y="0"/>
            <a:ext cx="228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Space-mean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1143000" y="4876800"/>
            <a:ext cx="77724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However, </a:t>
            </a:r>
            <a:r>
              <a:rPr lang="en-US" sz="3200" b="1" dirty="0" smtClean="0"/>
              <a:t>time-mean speed</a:t>
            </a:r>
            <a:r>
              <a:rPr lang="en-US" sz="3200" dirty="0" smtClean="0"/>
              <a:t> is much easier to measure (and can be easily automated.)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1981200" y="762000"/>
            <a:ext cx="2743200" cy="3227294"/>
            <a:chOff x="1295400" y="1371600"/>
            <a:chExt cx="4533900" cy="5334000"/>
          </a:xfrm>
        </p:grpSpPr>
        <p:sp>
          <p:nvSpPr>
            <p:cNvPr id="20" name="Donut 19"/>
            <p:cNvSpPr/>
            <p:nvPr/>
          </p:nvSpPr>
          <p:spPr>
            <a:xfrm>
              <a:off x="1295400" y="1371600"/>
              <a:ext cx="4419600" cy="4419600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981200" y="2133600"/>
              <a:ext cx="685800" cy="6858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2514600" y="4724400"/>
              <a:ext cx="685800" cy="6858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4724400" y="3733800"/>
              <a:ext cx="685800" cy="6858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Arc 25"/>
            <p:cNvSpPr/>
            <p:nvPr/>
          </p:nvSpPr>
          <p:spPr>
            <a:xfrm flipH="1">
              <a:off x="3048000" y="2743200"/>
              <a:ext cx="838200" cy="914400"/>
            </a:xfrm>
            <a:prstGeom prst="arc">
              <a:avLst>
                <a:gd name="adj1" fmla="val 12495704"/>
                <a:gd name="adj2" fmla="val 19376032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2705100" y="5219700"/>
              <a:ext cx="17526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3733800" y="5181600"/>
              <a:ext cx="209550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Rectangle 28"/>
          <p:cNvSpPr/>
          <p:nvPr/>
        </p:nvSpPr>
        <p:spPr>
          <a:xfrm>
            <a:off x="2895600" y="18288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 </a:t>
            </a:r>
            <a:r>
              <a:rPr lang="en-US" sz="2800" dirty="0" smtClean="0"/>
              <a:t>mi</a:t>
            </a:r>
            <a:endParaRPr lang="en-US" sz="2800" dirty="0" smtClean="0"/>
          </a:p>
        </p:txBody>
      </p:sp>
      <p:grpSp>
        <p:nvGrpSpPr>
          <p:cNvPr id="3" name="Group 34"/>
          <p:cNvGrpSpPr/>
          <p:nvPr/>
        </p:nvGrpSpPr>
        <p:grpSpPr>
          <a:xfrm>
            <a:off x="5334000" y="762000"/>
            <a:ext cx="2819400" cy="2819400"/>
            <a:chOff x="1295400" y="1371600"/>
            <a:chExt cx="4419600" cy="4419600"/>
          </a:xfrm>
        </p:grpSpPr>
        <p:sp>
          <p:nvSpPr>
            <p:cNvPr id="30" name="Donut 29"/>
            <p:cNvSpPr/>
            <p:nvPr/>
          </p:nvSpPr>
          <p:spPr>
            <a:xfrm>
              <a:off x="1295400" y="1371600"/>
              <a:ext cx="4419600" cy="4419600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981200" y="2133600"/>
              <a:ext cx="685800" cy="6858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514600" y="4724400"/>
              <a:ext cx="685800" cy="6858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724400" y="3733800"/>
              <a:ext cx="685800" cy="6858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Arc 33"/>
            <p:cNvSpPr/>
            <p:nvPr/>
          </p:nvSpPr>
          <p:spPr>
            <a:xfrm flipH="1">
              <a:off x="3048000" y="2743200"/>
              <a:ext cx="838200" cy="914400"/>
            </a:xfrm>
            <a:prstGeom prst="arc">
              <a:avLst>
                <a:gd name="adj1" fmla="val 12495704"/>
                <a:gd name="adj2" fmla="val 19376032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/>
          <p:cNvSpPr/>
          <p:nvPr/>
        </p:nvSpPr>
        <p:spPr>
          <a:xfrm>
            <a:off x="1143000" y="6858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143000" y="15240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1143000" y="23622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1143000" y="32004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8229600" y="7620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8229600" y="16002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8229600" y="24384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362200" y="0"/>
            <a:ext cx="2057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Time-mean</a:t>
            </a:r>
            <a:endParaRPr lang="en-US" sz="3200" dirty="0" smtClean="0"/>
          </a:p>
        </p:txBody>
      </p:sp>
      <p:sp>
        <p:nvSpPr>
          <p:cNvPr id="44" name="Rectangle 43"/>
          <p:cNvSpPr/>
          <p:nvPr/>
        </p:nvSpPr>
        <p:spPr>
          <a:xfrm>
            <a:off x="5638800" y="0"/>
            <a:ext cx="228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Space-mean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371600" y="304800"/>
            <a:ext cx="75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Luckily, we can calculate space-mean speed from “time-mean” measurements.</a:t>
            </a:r>
            <a:endParaRPr lang="en-US" sz="3200" dirty="0" smtClean="0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143000" y="1828800"/>
            <a:ext cx="77724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Let </a:t>
            </a:r>
            <a:r>
              <a:rPr lang="en-US" sz="3200" i="1" dirty="0" err="1" smtClean="0"/>
              <a:t>u</a:t>
            </a:r>
            <a:r>
              <a:rPr lang="en-US" sz="3200" i="1" baseline="-25000" dirty="0" err="1" smtClean="0"/>
              <a:t>i</a:t>
            </a:r>
            <a:r>
              <a:rPr lang="en-US" sz="3200" dirty="0" smtClean="0"/>
              <a:t> be the speed of the </a:t>
            </a:r>
            <a:r>
              <a:rPr lang="en-US" sz="3200" i="1" dirty="0" err="1" smtClean="0"/>
              <a:t>i</a:t>
            </a:r>
            <a:r>
              <a:rPr lang="en-US" sz="3200" dirty="0" err="1" smtClean="0"/>
              <a:t>-th</a:t>
            </a:r>
            <a:r>
              <a:rPr lang="en-US" sz="3200" dirty="0" smtClean="0"/>
              <a:t> vehicle measured by a point detector (out of </a:t>
            </a:r>
            <a:r>
              <a:rPr lang="en-US" sz="3200" i="1" dirty="0" smtClean="0"/>
              <a:t>n</a:t>
            </a:r>
            <a:r>
              <a:rPr lang="en-US" sz="3200" dirty="0" smtClean="0"/>
              <a:t> total readings)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257800" y="3962400"/>
            <a:ext cx="23050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Oval 45"/>
          <p:cNvSpPr/>
          <p:nvPr/>
        </p:nvSpPr>
        <p:spPr>
          <a:xfrm>
            <a:off x="1219200" y="42672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1219200" y="34290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1219200" y="51054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1219200" y="59436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7400" y="34290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1</a:t>
            </a:r>
            <a:r>
              <a:rPr lang="en-US" dirty="0" smtClean="0"/>
              <a:t> </a:t>
            </a:r>
            <a:r>
              <a:rPr lang="en-US" sz="3200" dirty="0" smtClean="0"/>
              <a:t>=5 mi/hr</a:t>
            </a:r>
            <a:endParaRPr lang="en-US" sz="3200" dirty="0"/>
          </a:p>
        </p:txBody>
      </p:sp>
      <p:sp>
        <p:nvSpPr>
          <p:cNvPr id="51" name="Rectangle 50"/>
          <p:cNvSpPr/>
          <p:nvPr/>
        </p:nvSpPr>
        <p:spPr>
          <a:xfrm>
            <a:off x="2057400" y="42672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2</a:t>
            </a:r>
            <a:r>
              <a:rPr lang="en-US" dirty="0" smtClean="0"/>
              <a:t> </a:t>
            </a:r>
            <a:r>
              <a:rPr lang="en-US" sz="3200" dirty="0" smtClean="0"/>
              <a:t>=5 mi/hr</a:t>
            </a:r>
            <a:endParaRPr lang="en-US" sz="3200" dirty="0"/>
          </a:p>
        </p:txBody>
      </p:sp>
      <p:sp>
        <p:nvSpPr>
          <p:cNvPr id="52" name="Rectangle 51"/>
          <p:cNvSpPr/>
          <p:nvPr/>
        </p:nvSpPr>
        <p:spPr>
          <a:xfrm>
            <a:off x="2057400" y="51816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3</a:t>
            </a:r>
            <a:r>
              <a:rPr lang="en-US" dirty="0" smtClean="0"/>
              <a:t> </a:t>
            </a:r>
            <a:r>
              <a:rPr lang="en-US" sz="3200" dirty="0" smtClean="0"/>
              <a:t>=10 mi/hr</a:t>
            </a:r>
            <a:endParaRPr lang="en-US" sz="3200" dirty="0"/>
          </a:p>
        </p:txBody>
      </p:sp>
      <p:sp>
        <p:nvSpPr>
          <p:cNvPr id="53" name="Rectangle 52"/>
          <p:cNvSpPr/>
          <p:nvPr/>
        </p:nvSpPr>
        <p:spPr>
          <a:xfrm>
            <a:off x="2133600" y="60198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4</a:t>
            </a:r>
            <a:r>
              <a:rPr lang="en-US" dirty="0" smtClean="0"/>
              <a:t> </a:t>
            </a:r>
            <a:r>
              <a:rPr lang="en-US" sz="3200" dirty="0" smtClean="0"/>
              <a:t>=10 mi/hr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371600" y="304800"/>
            <a:ext cx="75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time-mean speed is just the simple average of these: (arithmetic mean)</a:t>
            </a:r>
            <a:endParaRPr lang="en-US" sz="3200" dirty="0" smtClean="0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143000" y="1828800"/>
            <a:ext cx="77724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b="1" dirty="0" smtClean="0"/>
              <a:t>(5 + 5 + 10 + 10) / 4 = 7.5 mi/hr</a:t>
            </a:r>
            <a:endParaRPr kumimoji="0" lang="en-US" sz="40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1219200" y="42672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1219200" y="34290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1219200" y="51054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1219200" y="59436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7400" y="34290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1</a:t>
            </a:r>
            <a:r>
              <a:rPr lang="en-US" dirty="0" smtClean="0"/>
              <a:t> </a:t>
            </a:r>
            <a:r>
              <a:rPr lang="en-US" sz="3200" dirty="0" smtClean="0"/>
              <a:t>=5 mi/hr</a:t>
            </a:r>
            <a:endParaRPr lang="en-US" sz="3200" dirty="0"/>
          </a:p>
        </p:txBody>
      </p:sp>
      <p:sp>
        <p:nvSpPr>
          <p:cNvPr id="51" name="Rectangle 50"/>
          <p:cNvSpPr/>
          <p:nvPr/>
        </p:nvSpPr>
        <p:spPr>
          <a:xfrm>
            <a:off x="2057400" y="42672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2</a:t>
            </a:r>
            <a:r>
              <a:rPr lang="en-US" dirty="0" smtClean="0"/>
              <a:t> </a:t>
            </a:r>
            <a:r>
              <a:rPr lang="en-US" sz="3200" dirty="0" smtClean="0"/>
              <a:t>=5 mi/hr</a:t>
            </a:r>
            <a:endParaRPr lang="en-US" sz="3200" dirty="0"/>
          </a:p>
        </p:txBody>
      </p:sp>
      <p:sp>
        <p:nvSpPr>
          <p:cNvPr id="52" name="Rectangle 51"/>
          <p:cNvSpPr/>
          <p:nvPr/>
        </p:nvSpPr>
        <p:spPr>
          <a:xfrm>
            <a:off x="2057400" y="51816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3</a:t>
            </a:r>
            <a:r>
              <a:rPr lang="en-US" dirty="0" smtClean="0"/>
              <a:t> </a:t>
            </a:r>
            <a:r>
              <a:rPr lang="en-US" sz="3200" dirty="0" smtClean="0"/>
              <a:t>=10 mi/hr</a:t>
            </a:r>
            <a:endParaRPr lang="en-US" sz="3200" dirty="0"/>
          </a:p>
        </p:txBody>
      </p:sp>
      <p:sp>
        <p:nvSpPr>
          <p:cNvPr id="53" name="Rectangle 52"/>
          <p:cNvSpPr/>
          <p:nvPr/>
        </p:nvSpPr>
        <p:spPr>
          <a:xfrm>
            <a:off x="2133600" y="60198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4</a:t>
            </a:r>
            <a:r>
              <a:rPr lang="en-US" dirty="0" smtClean="0"/>
              <a:t> </a:t>
            </a:r>
            <a:r>
              <a:rPr lang="en-US" sz="3200" dirty="0" smtClean="0"/>
              <a:t>=10 mi/hr</a:t>
            </a:r>
            <a:endParaRPr lang="en-US" sz="32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791200" y="4038600"/>
          <a:ext cx="1905000" cy="1792941"/>
        </p:xfrm>
        <a:graphic>
          <a:graphicData uri="http://schemas.openxmlformats.org/presentationml/2006/ole">
            <p:oleObj spid="_x0000_s3074" name="Equation" r:id="rId3" imgW="64764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space-mean speed is the harmonic average: the reciprocal of the average of the reciprocals</a:t>
            </a:r>
            <a:endParaRPr lang="en-US" sz="3200" dirty="0" smtClean="0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066800" y="1219200"/>
            <a:ext cx="7772400" cy="1219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b="1" dirty="0" smtClean="0"/>
              <a:t>4 / (1/5 + 1/5 + 1/10 + 1/10) </a:t>
            </a:r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b="1" dirty="0" smtClean="0"/>
              <a:t>= 6.7 mi/hr</a:t>
            </a:r>
            <a:endParaRPr kumimoji="0" lang="en-US" sz="40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1524000" y="58674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1524000" y="50292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410200" y="50292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410200" y="58674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362200" y="50292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1</a:t>
            </a:r>
            <a:r>
              <a:rPr lang="en-US" dirty="0" smtClean="0"/>
              <a:t> </a:t>
            </a:r>
            <a:r>
              <a:rPr lang="en-US" sz="3200" dirty="0" smtClean="0"/>
              <a:t>=5 mi/hr</a:t>
            </a:r>
            <a:endParaRPr lang="en-US" sz="3200" dirty="0"/>
          </a:p>
        </p:txBody>
      </p:sp>
      <p:sp>
        <p:nvSpPr>
          <p:cNvPr id="51" name="Rectangle 50"/>
          <p:cNvSpPr/>
          <p:nvPr/>
        </p:nvSpPr>
        <p:spPr>
          <a:xfrm>
            <a:off x="2362200" y="58674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2</a:t>
            </a:r>
            <a:r>
              <a:rPr lang="en-US" dirty="0" smtClean="0"/>
              <a:t> </a:t>
            </a:r>
            <a:r>
              <a:rPr lang="en-US" sz="3200" dirty="0" smtClean="0"/>
              <a:t>=5 mi/hr</a:t>
            </a:r>
            <a:endParaRPr lang="en-US" sz="3200" dirty="0"/>
          </a:p>
        </p:txBody>
      </p:sp>
      <p:sp>
        <p:nvSpPr>
          <p:cNvPr id="52" name="Rectangle 51"/>
          <p:cNvSpPr/>
          <p:nvPr/>
        </p:nvSpPr>
        <p:spPr>
          <a:xfrm>
            <a:off x="6248400" y="51054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3</a:t>
            </a:r>
            <a:r>
              <a:rPr lang="en-US" dirty="0" smtClean="0"/>
              <a:t> </a:t>
            </a:r>
            <a:r>
              <a:rPr lang="en-US" sz="3200" dirty="0" smtClean="0"/>
              <a:t>=10 mi/hr</a:t>
            </a:r>
            <a:endParaRPr lang="en-US" sz="3200" dirty="0"/>
          </a:p>
        </p:txBody>
      </p:sp>
      <p:sp>
        <p:nvSpPr>
          <p:cNvPr id="53" name="Rectangle 52"/>
          <p:cNvSpPr/>
          <p:nvPr/>
        </p:nvSpPr>
        <p:spPr>
          <a:xfrm>
            <a:off x="6324600" y="59436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4</a:t>
            </a:r>
            <a:r>
              <a:rPr lang="en-US" dirty="0" smtClean="0"/>
              <a:t> </a:t>
            </a:r>
            <a:r>
              <a:rPr lang="en-US" sz="3200" dirty="0" smtClean="0"/>
              <a:t>=10 mi/hr</a:t>
            </a:r>
            <a:endParaRPr lang="en-US" sz="32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209800" y="2667000"/>
          <a:ext cx="5416550" cy="1905000"/>
        </p:xfrm>
        <a:graphic>
          <a:graphicData uri="http://schemas.openxmlformats.org/presentationml/2006/ole">
            <p:oleObj spid="_x0000_s4098" name="Equation" r:id="rId3" imgW="1841400" imgH="647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Outline of the next few weeks: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Defining basic terminology</a:t>
            </a:r>
          </a:p>
          <a:p>
            <a:r>
              <a:rPr lang="en-US" dirty="0" smtClean="0"/>
              <a:t>Elementary traffic flow theory</a:t>
            </a:r>
          </a:p>
          <a:p>
            <a:pPr lvl="1"/>
            <a:r>
              <a:rPr lang="en-US" dirty="0" smtClean="0"/>
              <a:t>(How do uninterrupted roadways work?)</a:t>
            </a:r>
          </a:p>
          <a:p>
            <a:r>
              <a:rPr lang="en-US" dirty="0" smtClean="0"/>
              <a:t>Gap acceptance and queues</a:t>
            </a:r>
          </a:p>
          <a:p>
            <a:pPr lvl="1"/>
            <a:r>
              <a:rPr lang="en-US" dirty="0" smtClean="0"/>
              <a:t>(How do controlled intersections work?)</a:t>
            </a:r>
          </a:p>
          <a:p>
            <a:r>
              <a:rPr lang="en-US" dirty="0" smtClean="0"/>
              <a:t>Signal operations</a:t>
            </a:r>
          </a:p>
          <a:p>
            <a:r>
              <a:rPr lang="en-US" dirty="0" smtClean="0"/>
              <a:t>Level of service</a:t>
            </a:r>
          </a:p>
          <a:p>
            <a:pPr lvl="1"/>
            <a:r>
              <a:rPr lang="en-US" dirty="0" smtClean="0"/>
              <a:t>(Quantifying how “well” a road or intersection is working)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BASIC TERMINOLOGY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457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Consider a long, uninterrupted, single-lane roadway:</a:t>
            </a: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2590800"/>
            <a:ext cx="6019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57400" y="3733800"/>
            <a:ext cx="6019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1981200" y="5486400"/>
            <a:ext cx="60198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No passing, no opposing traffic,</a:t>
            </a: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no intersections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191000" y="28956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381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 can represent a vehicle’s “trajectory” on this road with a two-dimensional graph</a:t>
            </a: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1714500" y="3390900"/>
            <a:ext cx="2819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24200" y="48006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4495800" y="48768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0800000">
            <a:off x="2286000" y="3124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486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(</a:t>
            </a:r>
            <a:r>
              <a:rPr lang="en-US" sz="3600" i="1" dirty="0" smtClean="0"/>
              <a:t>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575534" y="31582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Distance (</a:t>
            </a:r>
            <a:r>
              <a:rPr lang="en-US" sz="3600" i="1" dirty="0" smtClean="0"/>
              <a:t>x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0" name="Freeform 19"/>
          <p:cNvSpPr/>
          <p:nvPr/>
        </p:nvSpPr>
        <p:spPr>
          <a:xfrm>
            <a:off x="3164114" y="1959429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381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vehicle’s speed at any point is the slope of its trajectory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1714500" y="3390900"/>
            <a:ext cx="2819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24200" y="48006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4495800" y="48768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0800000">
            <a:off x="2286000" y="3124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486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(</a:t>
            </a:r>
            <a:r>
              <a:rPr lang="en-US" sz="3600" i="1" dirty="0" smtClean="0"/>
              <a:t>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575534" y="31582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Distance (</a:t>
            </a:r>
            <a:r>
              <a:rPr lang="en-US" sz="3600" i="1" dirty="0" smtClean="0"/>
              <a:t>x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0" name="Freeform 19"/>
          <p:cNvSpPr/>
          <p:nvPr/>
        </p:nvSpPr>
        <p:spPr>
          <a:xfrm>
            <a:off x="3164114" y="1959429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257800" y="2057400"/>
            <a:ext cx="1676400" cy="1295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352800" y="2895600"/>
            <a:ext cx="1905000" cy="762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62600" y="3124200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172200" y="2743200"/>
            <a:ext cx="76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91200" y="3200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ymbol" pitchFamily="18" charset="2"/>
              </a:rPr>
              <a:t>D</a:t>
            </a:r>
            <a:r>
              <a:rPr lang="en-US" sz="3600" i="1" dirty="0" err="1" smtClean="0"/>
              <a:t>t</a:t>
            </a:r>
            <a:endParaRPr lang="en-US" sz="36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6629400" y="2438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ymbol" pitchFamily="18" charset="2"/>
              </a:rPr>
              <a:t>D</a:t>
            </a:r>
            <a:r>
              <a:rPr lang="en-US" sz="3600" i="1" dirty="0" err="1" smtClean="0"/>
              <a:t>x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3148</TotalTime>
  <Words>1576</Words>
  <Application>Microsoft Office PowerPoint</Application>
  <PresentationFormat>On-screen Show (4:3)</PresentationFormat>
  <Paragraphs>294</Paragraphs>
  <Slides>47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Solstice</vt:lpstr>
      <vt:lpstr>Microsoft Equation 3.0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Stephen Boyles</cp:lastModifiedBy>
  <cp:revision>358</cp:revision>
  <dcterms:created xsi:type="dcterms:W3CDTF">2006-08-16T00:00:00Z</dcterms:created>
  <dcterms:modified xsi:type="dcterms:W3CDTF">2011-02-07T00:58:46Z</dcterms:modified>
</cp:coreProperties>
</file>