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498" r:id="rId3"/>
    <p:sldId id="499" r:id="rId4"/>
    <p:sldId id="276" r:id="rId5"/>
    <p:sldId id="429" r:id="rId6"/>
    <p:sldId id="454" r:id="rId7"/>
    <p:sldId id="460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80" r:id="rId22"/>
    <p:sldId id="477" r:id="rId23"/>
    <p:sldId id="478" r:id="rId24"/>
    <p:sldId id="479" r:id="rId25"/>
    <p:sldId id="481" r:id="rId26"/>
    <p:sldId id="482" r:id="rId27"/>
    <p:sldId id="484" r:id="rId28"/>
    <p:sldId id="483" r:id="rId29"/>
    <p:sldId id="485" r:id="rId30"/>
    <p:sldId id="486" r:id="rId31"/>
    <p:sldId id="487" r:id="rId32"/>
    <p:sldId id="488" r:id="rId33"/>
    <p:sldId id="489" r:id="rId34"/>
    <p:sldId id="490" r:id="rId35"/>
    <p:sldId id="492" r:id="rId36"/>
    <p:sldId id="493" r:id="rId37"/>
    <p:sldId id="494" r:id="rId38"/>
    <p:sldId id="495" r:id="rId39"/>
    <p:sldId id="496" r:id="rId40"/>
    <p:sldId id="4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Speed, Flow, and Density Relationships</a:t>
            </a:r>
          </a:p>
          <a:p>
            <a:r>
              <a:rPr lang="en-US" dirty="0" smtClean="0"/>
              <a:t>February 9,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990600" y="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Important points from today’s lecture: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How to interpret space-time diagrams, what horizontal and vertical lines represent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Definitions for individual vehicles and averages across a traffic stream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Difference between space-mean speed and time-mean speed, and how to convert the latter into the former.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SPEED-FLOW-DENSITY</a:t>
            </a:r>
          </a:p>
          <a:p>
            <a:pPr algn="ctr"/>
            <a:r>
              <a:rPr lang="en-US" sz="4800" b="1" dirty="0" smtClean="0"/>
              <a:t>RELATIONSHIPS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Today we focus on the three traffic stream characteristics: speed, flow, and density.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133600"/>
          <a:ext cx="4191000" cy="3022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10157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660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Space-mean speed (</a:t>
                      </a:r>
                      <a:r>
                        <a:rPr lang="en-US" sz="3200" i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sz="320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Flow (</a:t>
                      </a:r>
                      <a:r>
                        <a:rPr lang="en-US" sz="3200" i="1" dirty="0" smtClean="0"/>
                        <a:t>q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Density (</a:t>
                      </a:r>
                      <a:r>
                        <a:rPr lang="en-US" sz="3200" i="1" dirty="0" smtClean="0"/>
                        <a:t>k</a:t>
                      </a:r>
                      <a:r>
                        <a:rPr lang="en-US" sz="3200" i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While they measure different things, they are related in some way.  Which of the following are plausible?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High speed and low density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Low flow and low density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High density and high flow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High speed and low flow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Low speed and low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Let’s try to relate flow to speed and density.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Experiment 1</a:t>
            </a:r>
            <a:r>
              <a:rPr lang="en-US" sz="3200" dirty="0" smtClean="0"/>
              <a:t>.  I sit on the side of the road for one hour, while cars drive by at 70 mi/hr.  If the density is 10 veh/mi, how many vehicles pass me by?</a:t>
            </a:r>
            <a:endParaRPr lang="en-US" sz="3200" b="1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3886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5029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400800" y="4038600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= 70 mi/hr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105400"/>
            <a:ext cx="10195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54864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 = </a:t>
            </a:r>
            <a:r>
              <a:rPr lang="en-US" sz="3200" dirty="0" smtClean="0"/>
              <a:t>10 veh/mi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2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81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Answer: </a:t>
            </a:r>
            <a:r>
              <a:rPr lang="en-US" sz="3200" dirty="0" smtClean="0"/>
              <a:t>In one hour, every car within 70 miles of me will drive by.  Since the density is 10 veh/mi, I will count 70 * 10 = 700 vehicles.</a:t>
            </a:r>
            <a:endParaRPr lang="en-US" sz="3200" b="1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3886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5029200"/>
            <a:ext cx="6019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400800" y="4038600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= 70 mi/hr</a:t>
            </a:r>
            <a:endParaRPr lang="en-US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105400"/>
            <a:ext cx="10195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54864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k = </a:t>
            </a:r>
            <a:r>
              <a:rPr lang="en-US" sz="3200" dirty="0" smtClean="0"/>
              <a:t>10 veh/mi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812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81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More generally, we always have: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100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4267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This is the “fundamental relationship” between speed, flow, and density.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3276600"/>
            <a:ext cx="7467600" cy="609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Think units: [veh/hr] = [mi/hr][veh/mi]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Can we find other relationships?  How are </a:t>
            </a:r>
            <a:r>
              <a:rPr lang="en-US" sz="4000" b="1" dirty="0" smtClean="0"/>
              <a:t>density </a:t>
            </a:r>
            <a:r>
              <a:rPr lang="en-US" sz="4000" dirty="0" smtClean="0"/>
              <a:t>and </a:t>
            </a:r>
            <a:r>
              <a:rPr lang="en-US" sz="4000" b="1" dirty="0" smtClean="0"/>
              <a:t>speed </a:t>
            </a:r>
            <a:r>
              <a:rPr lang="en-US" sz="4000" dirty="0" smtClean="0"/>
              <a:t>related?</a:t>
            </a:r>
          </a:p>
          <a:p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Higher density = higher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Higher density = lower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Usually is a </a:t>
            </a:r>
            <a:r>
              <a:rPr lang="en-US" sz="4000" b="1" dirty="0" smtClean="0"/>
              <a:t>decreasing</a:t>
            </a:r>
            <a:r>
              <a:rPr lang="en-US" sz="4000" dirty="0" smtClean="0"/>
              <a:t> function.  The linear </a:t>
            </a:r>
            <a:r>
              <a:rPr lang="en-US" sz="4000" dirty="0" err="1" smtClean="0"/>
              <a:t>Greenshields</a:t>
            </a:r>
            <a:r>
              <a:rPr lang="en-US" sz="4000" dirty="0" smtClean="0"/>
              <a:t> model is the simplest.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1524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2209800" y="1816388"/>
            <a:ext cx="914400" cy="545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810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 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57400" y="2514600"/>
            <a:ext cx="5105400" cy="32766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810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measure free-flow speed and jam density?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0400" y="1524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209800" y="1828800"/>
            <a:ext cx="9144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43199" y="1981200"/>
          <a:ext cx="3476625" cy="1905000"/>
        </p:xfrm>
        <a:graphic>
          <a:graphicData uri="http://schemas.openxmlformats.org/presentationml/2006/ole">
            <p:oleObj spid="_x0000_s65538" name="Equation" r:id="rId3" imgW="927000" imgH="50796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Greenshields</a:t>
            </a:r>
            <a:r>
              <a:rPr lang="en-US" sz="4000" dirty="0" smtClean="0"/>
              <a:t> speed-density function: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43199" y="1981200"/>
          <a:ext cx="3476625" cy="1905000"/>
        </p:xfrm>
        <a:graphic>
          <a:graphicData uri="http://schemas.openxmlformats.org/presentationml/2006/ole">
            <p:oleObj spid="_x0000_s66562" name="Equation" r:id="rId3" imgW="927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find a relationship between </a:t>
            </a:r>
            <a:r>
              <a:rPr lang="en-US" sz="4000" b="1" dirty="0" smtClean="0"/>
              <a:t>flow</a:t>
            </a:r>
            <a:r>
              <a:rPr lang="en-US" sz="4000" dirty="0" smtClean="0"/>
              <a:t> and </a:t>
            </a:r>
            <a:r>
              <a:rPr lang="en-US" sz="4000" b="1" dirty="0" smtClean="0"/>
              <a:t>density</a:t>
            </a:r>
            <a:r>
              <a:rPr lang="en-US" sz="40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density = higher flow?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density = lower flow?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Substitute the speed-density function into the fundamental relation: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343400" y="4191000"/>
          <a:ext cx="3476625" cy="1905000"/>
        </p:xfrm>
        <a:graphic>
          <a:graphicData uri="http://schemas.openxmlformats.org/presentationml/2006/ole">
            <p:oleObj spid="_x0000_s68610" name="Equation" r:id="rId3" imgW="927000" imgH="50796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V="1">
            <a:off x="2933700" y="3314700"/>
            <a:ext cx="2057400" cy="106680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19400" y="2133600"/>
          <a:ext cx="3619500" cy="1905000"/>
        </p:xfrm>
        <a:graphic>
          <a:graphicData uri="http://schemas.openxmlformats.org/presentationml/2006/ole">
            <p:oleObj spid="_x0000_s69634" name="Equation" r:id="rId3" imgW="965160" imgH="5079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Flow-density relationship: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5334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What does the graph look like?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143000" y="0"/>
          <a:ext cx="3619500" cy="1905000"/>
        </p:xfrm>
        <a:graphic>
          <a:graphicData uri="http://schemas.openxmlformats.org/presentationml/2006/ole">
            <p:oleObj spid="_x0000_s71682" name="Equation" r:id="rId3" imgW="965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6553200"/>
          </a:xfrm>
          <a:prstGeom prst="arc">
            <a:avLst>
              <a:gd name="adj1" fmla="val 10776646"/>
              <a:gd name="adj2" fmla="val 4008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066800" y="0"/>
          <a:ext cx="3619500" cy="1905000"/>
        </p:xfrm>
        <a:graphic>
          <a:graphicData uri="http://schemas.openxmlformats.org/presentationml/2006/ole">
            <p:oleObj spid="_x0000_s70659" name="Equation" r:id="rId3" imgW="965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low?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No lab tomorrow... might be an excellent time for groups to work on their projects!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low?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76600" y="10668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Why is flow low if density is high?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Density (</a:t>
            </a:r>
            <a:r>
              <a:rPr lang="en-US" sz="3600" i="1" dirty="0" smtClean="0"/>
              <a:t>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3581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Jam density </a:t>
            </a:r>
            <a:r>
              <a:rPr lang="en-US" sz="3200" i="1" dirty="0" err="1" smtClean="0"/>
              <a:t>k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629400" y="50292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2057400" y="2438400"/>
            <a:ext cx="5029200" cy="8610600"/>
          </a:xfrm>
          <a:prstGeom prst="arc">
            <a:avLst>
              <a:gd name="adj1" fmla="val 12049846"/>
              <a:gd name="adj2" fmla="val 2032301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95400" y="381000"/>
            <a:ext cx="6477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For what value of density is flow the highest?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5257800" y="1371600"/>
          <a:ext cx="3619500" cy="1905000"/>
        </p:xfrm>
        <a:graphic>
          <a:graphicData uri="http://schemas.openxmlformats.org/presentationml/2006/ole">
            <p:oleObj spid="_x0000_s73730" name="Equation" r:id="rId3" imgW="965160" imgH="507960" progId="Equation.3">
              <p:embed/>
            </p:oleObj>
          </a:graphicData>
        </a:graphic>
      </p:graphicFrame>
      <p:sp>
        <p:nvSpPr>
          <p:cNvPr id="18" name="Content Placeholder 2"/>
          <p:cNvSpPr txBox="1">
            <a:spLocks/>
          </p:cNvSpPr>
          <p:nvPr/>
        </p:nvSpPr>
        <p:spPr>
          <a:xfrm>
            <a:off x="1295400" y="914400"/>
            <a:ext cx="64770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What is the highest possible flow?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733800" y="3962400"/>
          <a:ext cx="2809875" cy="1571625"/>
        </p:xfrm>
        <a:graphic>
          <a:graphicData uri="http://schemas.openxmlformats.org/presentationml/2006/ole">
            <p:oleObj spid="_x0000_s74754" name="Equation" r:id="rId3" imgW="749160" imgH="41904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3962400" y="1066800"/>
          <a:ext cx="2190750" cy="1571625"/>
        </p:xfrm>
        <a:graphic>
          <a:graphicData uri="http://schemas.openxmlformats.org/presentationml/2006/ole">
            <p:oleObj spid="_x0000_s74755" name="Equation" r:id="rId4" imgW="583920" imgH="419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0" y="457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Flow is highest at the </a:t>
            </a:r>
            <a:r>
              <a:rPr lang="en-US" sz="3200" b="1" dirty="0" smtClean="0"/>
              <a:t>critical density</a:t>
            </a:r>
            <a:endParaRPr lang="en-US" sz="3200" b="1" i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3352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Maximum possible flow is the </a:t>
            </a:r>
            <a:r>
              <a:rPr lang="en-US" sz="3200" b="1" dirty="0" smtClean="0"/>
              <a:t>capacity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might we find a relationship between </a:t>
            </a:r>
            <a:r>
              <a:rPr lang="en-US" sz="4000" b="1" dirty="0" smtClean="0"/>
              <a:t>flow</a:t>
            </a:r>
            <a:r>
              <a:rPr lang="en-US" sz="4000" dirty="0" smtClean="0"/>
              <a:t> and </a:t>
            </a:r>
            <a:r>
              <a:rPr lang="en-US" sz="4000" b="1" dirty="0" smtClean="0"/>
              <a:t>speed</a:t>
            </a:r>
            <a:r>
              <a:rPr lang="en-US" sz="4000" dirty="0" smtClean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828800"/>
            <a:ext cx="6477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flow = higher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Higher flow = lower speed?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Something more complicated?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Substitute the speed-density function into the fundamental relation and solve for </a:t>
            </a:r>
            <a:r>
              <a:rPr lang="en-US" sz="4000" i="1" dirty="0" smtClean="0"/>
              <a:t>u</a:t>
            </a:r>
            <a:r>
              <a:rPr lang="en-US" sz="4000" dirty="0" smtClean="0"/>
              <a:t>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2057400"/>
            <a:ext cx="2438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i="1" dirty="0" smtClean="0"/>
              <a:t>q = </a:t>
            </a:r>
            <a:r>
              <a:rPr lang="en-US" sz="4800" i="1" dirty="0" err="1" smtClean="0"/>
              <a:t>uk</a:t>
            </a:r>
            <a:endParaRPr lang="en-US" sz="4800" i="1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3048000" y="3429000"/>
            <a:ext cx="2057400" cy="83820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4038600" y="4953000"/>
          <a:ext cx="3476625" cy="1905000"/>
        </p:xfrm>
        <a:graphic>
          <a:graphicData uri="http://schemas.openxmlformats.org/presentationml/2006/ole">
            <p:oleObj spid="_x0000_s75779" name="Equation" r:id="rId3" imgW="927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905000" y="2286000"/>
          <a:ext cx="5476875" cy="1666875"/>
        </p:xfrm>
        <a:graphic>
          <a:graphicData uri="http://schemas.openxmlformats.org/presentationml/2006/ole">
            <p:oleObj spid="_x0000_s77826" name="Equation" r:id="rId3" imgW="1460160" imgH="4442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Speed-flow relationship: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5334000"/>
            <a:ext cx="5638800" cy="533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800" dirty="0" smtClean="0"/>
              <a:t>What does the graph look like?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228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Capacity 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max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677694" y="4380706"/>
            <a:ext cx="2971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-190500" y="-1562100"/>
            <a:ext cx="3352800" cy="11353800"/>
          </a:xfrm>
          <a:prstGeom prst="arc">
            <a:avLst>
              <a:gd name="adj1" fmla="val 11971620"/>
              <a:gd name="adj2" fmla="val 2046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143000" y="152400"/>
          <a:ext cx="5476875" cy="1666875"/>
        </p:xfrm>
        <a:graphic>
          <a:graphicData uri="http://schemas.openxmlformats.org/presentationml/2006/ole">
            <p:oleObj spid="_x0000_s79875" name="Equation" r:id="rId3" imgW="1460160" imgH="4442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0" y="3200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flow speed </a:t>
            </a:r>
            <a:r>
              <a:rPr lang="en-US" sz="3200" i="1" dirty="0" smtClean="0"/>
              <a:t>u</a:t>
            </a:r>
            <a:r>
              <a:rPr lang="en-US" sz="3200" baseline="-25000" dirty="0" smtClean="0"/>
              <a:t>0</a:t>
            </a:r>
            <a:endParaRPr lang="en-US" sz="3200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2209800" y="2590800"/>
            <a:ext cx="609600" cy="609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28600" y="3962400"/>
            <a:ext cx="3657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5791200"/>
            <a:ext cx="6553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6705600" y="6096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295400" y="2209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6019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Flow (</a:t>
            </a:r>
            <a:r>
              <a:rPr lang="en-US" sz="3600" i="1" dirty="0" smtClean="0"/>
              <a:t>q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8334" y="33868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Speed(</a:t>
            </a:r>
            <a:r>
              <a:rPr lang="en-US" sz="3600" i="1" dirty="0" smtClean="0"/>
              <a:t>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2286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Capacity </a:t>
            </a:r>
            <a:r>
              <a:rPr lang="en-US" sz="3200" i="1" dirty="0" err="1" smtClean="0"/>
              <a:t>q</a:t>
            </a:r>
            <a:r>
              <a:rPr lang="en-US" sz="3200" i="1" baseline="-25000" dirty="0" err="1" smtClean="0"/>
              <a:t>max</a:t>
            </a:r>
            <a:endParaRPr lang="en-US" sz="32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677694" y="4380706"/>
            <a:ext cx="29718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rot="5400000">
            <a:off x="-190500" y="-1562100"/>
            <a:ext cx="3352800" cy="11353800"/>
          </a:xfrm>
          <a:prstGeom prst="arc">
            <a:avLst>
              <a:gd name="adj1" fmla="val 11971620"/>
              <a:gd name="adj2" fmla="val 2046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990600" y="0"/>
          <a:ext cx="5476875" cy="1666875"/>
        </p:xfrm>
        <a:graphic>
          <a:graphicData uri="http://schemas.openxmlformats.org/presentationml/2006/ole">
            <p:oleObj spid="_x0000_s80898" name="Equation" r:id="rId3" imgW="1460160" imgH="4442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90800" y="1981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Uncongested (+)</a:t>
            </a:r>
            <a:endParaRPr lang="en-US" sz="32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4724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Congested (-)</a:t>
            </a:r>
            <a:endParaRPr lang="en-US" sz="3200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2057400" y="4114800"/>
            <a:ext cx="5181600" cy="158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What is the jam density?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If the flow is 1000 veh/hr, is the roadway congested?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304800"/>
            <a:ext cx="762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</a:t>
            </a:r>
            <a:r>
              <a:rPr lang="en-US" sz="3200" dirty="0" smtClean="0"/>
              <a:t>:  A road has capacity 4000 veh/hr, and a free-flow speed of 50 mi/hr.  If the density is 100 veh/mi, what is the speed and flow?</a:t>
            </a:r>
            <a:endParaRPr lang="en-US" sz="32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this?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714500" y="3390900"/>
            <a:ext cx="2819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48006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495800" y="48768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2286000" y="3124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3400" y="5486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(</a:t>
            </a:r>
            <a:r>
              <a:rPr lang="en-US" sz="3600" i="1" dirty="0" smtClean="0"/>
              <a:t>t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575534" y="3158266"/>
            <a:ext cx="269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Distance 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" name="Freeform 19"/>
          <p:cNvSpPr/>
          <p:nvPr/>
        </p:nvSpPr>
        <p:spPr>
          <a:xfrm>
            <a:off x="3164114" y="1959429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124200" y="1981200"/>
            <a:ext cx="3200400" cy="22533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2253342">
                <a:moveTo>
                  <a:pt x="0" y="2253342"/>
                </a:moveTo>
                <a:cubicBezTo>
                  <a:pt x="175381" y="1771952"/>
                  <a:pt x="673100" y="1467757"/>
                  <a:pt x="1066800" y="1143000"/>
                </a:cubicBezTo>
                <a:cubicBezTo>
                  <a:pt x="1460500" y="818243"/>
                  <a:pt x="2006600" y="495300"/>
                  <a:pt x="2362200" y="304800"/>
                </a:cubicBezTo>
                <a:cubicBezTo>
                  <a:pt x="2717800" y="114300"/>
                  <a:pt x="2855686" y="366485"/>
                  <a:pt x="32004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24200" y="1905000"/>
            <a:ext cx="2667000" cy="1643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0" h="1643742">
                <a:moveTo>
                  <a:pt x="0" y="1643742"/>
                </a:moveTo>
                <a:cubicBezTo>
                  <a:pt x="175381" y="1162352"/>
                  <a:pt x="850900" y="959757"/>
                  <a:pt x="1295400" y="685800"/>
                </a:cubicBezTo>
                <a:cubicBezTo>
                  <a:pt x="1739900" y="411843"/>
                  <a:pt x="2400300" y="139700"/>
                  <a:pt x="2667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1905000"/>
            <a:ext cx="1905000" cy="1034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1066800 w 3686629"/>
              <a:gd name="connsiteY1" fmla="*/ 1676400 h 2786742"/>
              <a:gd name="connsiteX2" fmla="*/ 2362200 w 3686629"/>
              <a:gd name="connsiteY2" fmla="*/ 838200 h 2786742"/>
              <a:gd name="connsiteX3" fmla="*/ 3686629 w 3686629"/>
              <a:gd name="connsiteY3" fmla="*/ 0 h 2786742"/>
              <a:gd name="connsiteX0" fmla="*/ 0 w 3200400"/>
              <a:gd name="connsiteY0" fmla="*/ 2253342 h 2253342"/>
              <a:gd name="connsiteX1" fmla="*/ 1066800 w 3200400"/>
              <a:gd name="connsiteY1" fmla="*/ 11430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362200 w 3200400"/>
              <a:gd name="connsiteY2" fmla="*/ 304800 h 2253342"/>
              <a:gd name="connsiteX3" fmla="*/ 3200400 w 3200400"/>
              <a:gd name="connsiteY3" fmla="*/ 0 h 2253342"/>
              <a:gd name="connsiteX0" fmla="*/ 0 w 3200400"/>
              <a:gd name="connsiteY0" fmla="*/ 2253342 h 2253342"/>
              <a:gd name="connsiteX1" fmla="*/ 1295400 w 3200400"/>
              <a:gd name="connsiteY1" fmla="*/ 1295400 h 2253342"/>
              <a:gd name="connsiteX2" fmla="*/ 2514600 w 3200400"/>
              <a:gd name="connsiteY2" fmla="*/ 685800 h 2253342"/>
              <a:gd name="connsiteX3" fmla="*/ 3200400 w 3200400"/>
              <a:gd name="connsiteY3" fmla="*/ 0 h 2253342"/>
              <a:gd name="connsiteX0" fmla="*/ 0 w 2895600"/>
              <a:gd name="connsiteY0" fmla="*/ 1796142 h 1796142"/>
              <a:gd name="connsiteX1" fmla="*/ 1295400 w 2895600"/>
              <a:gd name="connsiteY1" fmla="*/ 838200 h 1796142"/>
              <a:gd name="connsiteX2" fmla="*/ 2514600 w 2895600"/>
              <a:gd name="connsiteY2" fmla="*/ 228600 h 1796142"/>
              <a:gd name="connsiteX3" fmla="*/ 2895600 w 2895600"/>
              <a:gd name="connsiteY3" fmla="*/ 0 h 1796142"/>
              <a:gd name="connsiteX0" fmla="*/ 0 w 2933700"/>
              <a:gd name="connsiteY0" fmla="*/ 1796142 h 1796142"/>
              <a:gd name="connsiteX1" fmla="*/ 1295400 w 2933700"/>
              <a:gd name="connsiteY1" fmla="*/ 838200 h 1796142"/>
              <a:gd name="connsiteX2" fmla="*/ 2667000 w 2933700"/>
              <a:gd name="connsiteY2" fmla="*/ 152400 h 1796142"/>
              <a:gd name="connsiteX3" fmla="*/ 2895600 w 2933700"/>
              <a:gd name="connsiteY3" fmla="*/ 0 h 1796142"/>
              <a:gd name="connsiteX0" fmla="*/ 0 w 2667000"/>
              <a:gd name="connsiteY0" fmla="*/ 1643742 h 1643742"/>
              <a:gd name="connsiteX1" fmla="*/ 1295400 w 2667000"/>
              <a:gd name="connsiteY1" fmla="*/ 685800 h 1643742"/>
              <a:gd name="connsiteX2" fmla="*/ 2667000 w 2667000"/>
              <a:gd name="connsiteY2" fmla="*/ 0 h 1643742"/>
              <a:gd name="connsiteX0" fmla="*/ 0 w 2667000"/>
              <a:gd name="connsiteY0" fmla="*/ 1643742 h 1643742"/>
              <a:gd name="connsiteX1" fmla="*/ 990600 w 2667000"/>
              <a:gd name="connsiteY1" fmla="*/ 990600 h 1643742"/>
              <a:gd name="connsiteX2" fmla="*/ 2667000 w 2667000"/>
              <a:gd name="connsiteY2" fmla="*/ 0 h 1643742"/>
              <a:gd name="connsiteX0" fmla="*/ 0 w 1905000"/>
              <a:gd name="connsiteY0" fmla="*/ 1034142 h 1034142"/>
              <a:gd name="connsiteX1" fmla="*/ 990600 w 1905000"/>
              <a:gd name="connsiteY1" fmla="*/ 381000 h 1034142"/>
              <a:gd name="connsiteX2" fmla="*/ 1905000 w 1905000"/>
              <a:gd name="connsiteY2" fmla="*/ 0 h 103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034142">
                <a:moveTo>
                  <a:pt x="0" y="1034142"/>
                </a:moveTo>
                <a:cubicBezTo>
                  <a:pt x="175381" y="552752"/>
                  <a:pt x="673100" y="553357"/>
                  <a:pt x="990600" y="381000"/>
                </a:cubicBezTo>
                <a:cubicBezTo>
                  <a:pt x="1308100" y="208643"/>
                  <a:pt x="1638300" y="139700"/>
                  <a:pt x="19050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505200" y="1981200"/>
            <a:ext cx="3686629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6629" h="2786742">
                <a:moveTo>
                  <a:pt x="0" y="2786742"/>
                </a:moveTo>
                <a:cubicBezTo>
                  <a:pt x="175381" y="2305352"/>
                  <a:pt x="350762" y="1823962"/>
                  <a:pt x="769257" y="1524000"/>
                </a:cubicBezTo>
                <a:cubicBezTo>
                  <a:pt x="1187752" y="1224038"/>
                  <a:pt x="2024743" y="1240971"/>
                  <a:pt x="2510972" y="986971"/>
                </a:cubicBezTo>
                <a:cubicBezTo>
                  <a:pt x="2997201" y="732971"/>
                  <a:pt x="3341915" y="366485"/>
                  <a:pt x="368662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962400" y="1981200"/>
            <a:ext cx="35052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0" h="2786742">
                <a:moveTo>
                  <a:pt x="0" y="2786742"/>
                </a:moveTo>
                <a:cubicBezTo>
                  <a:pt x="175381" y="2305352"/>
                  <a:pt x="286657" y="1823357"/>
                  <a:pt x="769257" y="1524000"/>
                </a:cubicBezTo>
                <a:cubicBezTo>
                  <a:pt x="1251857" y="1224643"/>
                  <a:pt x="2439609" y="1244600"/>
                  <a:pt x="2895600" y="990600"/>
                </a:cubicBezTo>
                <a:cubicBezTo>
                  <a:pt x="3351591" y="736600"/>
                  <a:pt x="3160486" y="366485"/>
                  <a:pt x="3505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05400" y="1981200"/>
            <a:ext cx="2895600" cy="27867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2786742">
                <a:moveTo>
                  <a:pt x="0" y="2786742"/>
                </a:moveTo>
                <a:cubicBezTo>
                  <a:pt x="175381" y="2305352"/>
                  <a:pt x="362857" y="1848757"/>
                  <a:pt x="769257" y="1524000"/>
                </a:cubicBezTo>
                <a:cubicBezTo>
                  <a:pt x="1175657" y="1199243"/>
                  <a:pt x="2084010" y="1092200"/>
                  <a:pt x="2438400" y="838200"/>
                </a:cubicBezTo>
                <a:cubicBezTo>
                  <a:pt x="2792790" y="584200"/>
                  <a:pt x="2550886" y="366485"/>
                  <a:pt x="28956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96000" y="2286000"/>
            <a:ext cx="1981200" cy="2558142"/>
          </a:xfrm>
          <a:custGeom>
            <a:avLst/>
            <a:gdLst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510972 w 3686629"/>
              <a:gd name="connsiteY2" fmla="*/ 986971 h 2786742"/>
              <a:gd name="connsiteX3" fmla="*/ 3686629 w 3686629"/>
              <a:gd name="connsiteY3" fmla="*/ 0 h 2786742"/>
              <a:gd name="connsiteX0" fmla="*/ 0 w 3686629"/>
              <a:gd name="connsiteY0" fmla="*/ 2786742 h 2786742"/>
              <a:gd name="connsiteX1" fmla="*/ 769257 w 3686629"/>
              <a:gd name="connsiteY1" fmla="*/ 1524000 h 2786742"/>
              <a:gd name="connsiteX2" fmla="*/ 2895600 w 3686629"/>
              <a:gd name="connsiteY2" fmla="*/ 990600 h 2786742"/>
              <a:gd name="connsiteX3" fmla="*/ 3686629 w 3686629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895600 w 3505200"/>
              <a:gd name="connsiteY2" fmla="*/ 990600 h 2786742"/>
              <a:gd name="connsiteX3" fmla="*/ 3505200 w 3505200"/>
              <a:gd name="connsiteY3" fmla="*/ 0 h 2786742"/>
              <a:gd name="connsiteX0" fmla="*/ 0 w 3505200"/>
              <a:gd name="connsiteY0" fmla="*/ 2786742 h 2786742"/>
              <a:gd name="connsiteX1" fmla="*/ 769257 w 3505200"/>
              <a:gd name="connsiteY1" fmla="*/ 1524000 h 2786742"/>
              <a:gd name="connsiteX2" fmla="*/ 2438400 w 3505200"/>
              <a:gd name="connsiteY2" fmla="*/ 838200 h 2786742"/>
              <a:gd name="connsiteX3" fmla="*/ 3505200 w 3505200"/>
              <a:gd name="connsiteY3" fmla="*/ 0 h 2786742"/>
              <a:gd name="connsiteX0" fmla="*/ 0 w 2895600"/>
              <a:gd name="connsiteY0" fmla="*/ 2786742 h 2786742"/>
              <a:gd name="connsiteX1" fmla="*/ 769257 w 2895600"/>
              <a:gd name="connsiteY1" fmla="*/ 1524000 h 2786742"/>
              <a:gd name="connsiteX2" fmla="*/ 2438400 w 2895600"/>
              <a:gd name="connsiteY2" fmla="*/ 838200 h 2786742"/>
              <a:gd name="connsiteX3" fmla="*/ 2895600 w 2895600"/>
              <a:gd name="connsiteY3" fmla="*/ 0 h 2786742"/>
              <a:gd name="connsiteX0" fmla="*/ 0 w 2640390"/>
              <a:gd name="connsiteY0" fmla="*/ 2558142 h 2558142"/>
              <a:gd name="connsiteX1" fmla="*/ 769257 w 2640390"/>
              <a:gd name="connsiteY1" fmla="*/ 1295400 h 2558142"/>
              <a:gd name="connsiteX2" fmla="*/ 2438400 w 2640390"/>
              <a:gd name="connsiteY2" fmla="*/ 609600 h 2558142"/>
              <a:gd name="connsiteX3" fmla="*/ 1981200 w 2640390"/>
              <a:gd name="connsiteY3" fmla="*/ 0 h 2558142"/>
              <a:gd name="connsiteX0" fmla="*/ 0 w 1981200"/>
              <a:gd name="connsiteY0" fmla="*/ 2558142 h 2558142"/>
              <a:gd name="connsiteX1" fmla="*/ 769257 w 1981200"/>
              <a:gd name="connsiteY1" fmla="*/ 1295400 h 2558142"/>
              <a:gd name="connsiteX2" fmla="*/ 1600200 w 1981200"/>
              <a:gd name="connsiteY2" fmla="*/ 685800 h 2558142"/>
              <a:gd name="connsiteX3" fmla="*/ 1981200 w 1981200"/>
              <a:gd name="connsiteY3" fmla="*/ 0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0" h="2558142">
                <a:moveTo>
                  <a:pt x="0" y="2558142"/>
                </a:moveTo>
                <a:cubicBezTo>
                  <a:pt x="175381" y="2076752"/>
                  <a:pt x="502557" y="1607457"/>
                  <a:pt x="769257" y="1295400"/>
                </a:cubicBezTo>
                <a:cubicBezTo>
                  <a:pt x="1035957" y="983343"/>
                  <a:pt x="1398210" y="901700"/>
                  <a:pt x="1600200" y="685800"/>
                </a:cubicBezTo>
                <a:cubicBezTo>
                  <a:pt x="1802190" y="469900"/>
                  <a:pt x="1636486" y="366485"/>
                  <a:pt x="198120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 there are two different types of average speed... we call them </a:t>
            </a:r>
            <a:r>
              <a:rPr lang="en-US" sz="3600" b="1" dirty="0" smtClean="0"/>
              <a:t>time-mean speed</a:t>
            </a:r>
            <a:r>
              <a:rPr lang="en-US" sz="3600" dirty="0" smtClean="0"/>
              <a:t> and </a:t>
            </a:r>
            <a:r>
              <a:rPr lang="en-US" sz="3600" b="1" dirty="0" smtClean="0"/>
              <a:t>space-mean speed</a:t>
            </a:r>
            <a:r>
              <a:rPr lang="en-US" sz="3600" dirty="0" smtClean="0"/>
              <a:t>.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143000" y="2286000"/>
          <a:ext cx="7620000" cy="4140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191000"/>
              </a:tblGrid>
              <a:tr h="10157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Individual vehicle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Traffic stream</a:t>
                      </a:r>
                      <a:endParaRPr lang="en-US" sz="32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Speed [L/T]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Time-mean speed [L/T]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Space-mean speed [L/T]</a:t>
                      </a:r>
                    </a:p>
                  </a:txBody>
                  <a:tcPr/>
                </a:tc>
              </a:tr>
              <a:tr h="787842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Time Headway [T]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Flow [V/T]</a:t>
                      </a:r>
                      <a:endParaRPr lang="en-US" sz="3200" dirty="0"/>
                    </a:p>
                  </a:txBody>
                  <a:tcPr/>
                </a:tc>
              </a:tr>
              <a:tr h="659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Space Headway [L]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Density [V/L]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 txBox="1">
            <a:spLocks/>
          </p:cNvSpPr>
          <p:nvPr/>
        </p:nvSpPr>
        <p:spPr>
          <a:xfrm>
            <a:off x="1143000" y="4876800"/>
            <a:ext cx="77724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Generally, space-mean speed is what we are interested in.  (Time-mean speed is </a:t>
            </a:r>
            <a:r>
              <a:rPr lang="en-US" sz="3200" b="1" dirty="0" smtClean="0"/>
              <a:t>biased</a:t>
            </a:r>
            <a:r>
              <a:rPr lang="en-US" sz="3200" dirty="0" smtClean="0"/>
              <a:t> </a:t>
            </a:r>
            <a:r>
              <a:rPr lang="en-US" sz="3200" b="1" dirty="0" smtClean="0"/>
              <a:t>towards faster vehicles</a:t>
            </a:r>
            <a:r>
              <a:rPr lang="en-US" sz="3200" dirty="0" smtClean="0"/>
              <a:t>.)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81200" y="762000"/>
            <a:ext cx="2743200" cy="3227294"/>
            <a:chOff x="1295400" y="1371600"/>
            <a:chExt cx="4533900" cy="5334000"/>
          </a:xfrm>
        </p:grpSpPr>
        <p:sp>
          <p:nvSpPr>
            <p:cNvPr id="20" name="Donut 1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2705100" y="5219700"/>
              <a:ext cx="17526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733800" y="5181600"/>
              <a:ext cx="20955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Rectangle 28"/>
          <p:cNvSpPr/>
          <p:nvPr/>
        </p:nvSpPr>
        <p:spPr>
          <a:xfrm>
            <a:off x="2895600" y="1828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 mi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0" y="762000"/>
            <a:ext cx="2819400" cy="2819400"/>
            <a:chOff x="1295400" y="1371600"/>
            <a:chExt cx="4419600" cy="4419600"/>
          </a:xfrm>
        </p:grpSpPr>
        <p:sp>
          <p:nvSpPr>
            <p:cNvPr id="30" name="Donut 29"/>
            <p:cNvSpPr/>
            <p:nvPr/>
          </p:nvSpPr>
          <p:spPr>
            <a:xfrm>
              <a:off x="1295400" y="1371600"/>
              <a:ext cx="4419600" cy="441960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981200" y="21336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514600" y="4724400"/>
              <a:ext cx="685800" cy="6858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724400" y="3733800"/>
              <a:ext cx="685800" cy="685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flipH="1">
              <a:off x="3048000" y="2743200"/>
              <a:ext cx="838200" cy="914400"/>
            </a:xfrm>
            <a:prstGeom prst="arc">
              <a:avLst>
                <a:gd name="adj1" fmla="val 12495704"/>
                <a:gd name="adj2" fmla="val 19376032"/>
              </a:avLst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>
            <a:off x="1143000" y="6858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43000" y="1524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1143000" y="23622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143000" y="3200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229600" y="762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8229600" y="1600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8229600" y="2438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362200" y="0"/>
            <a:ext cx="205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Time-mean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38800" y="0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Space-mean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1600" y="304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time-mean speed is just the simple average of these: (arithmetic mean)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143000" y="1828800"/>
            <a:ext cx="7772400" cy="914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(5 + 5 + 10 + 10) / 4 = 7.5 mi/hr</a:t>
            </a:r>
            <a:endParaRPr kumimoji="0" lang="en-US" sz="40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219200" y="4267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219200" y="34290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219200" y="5105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219200" y="59436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57400" y="34290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2057400" y="4267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2" name="Rectangle 51"/>
          <p:cNvSpPr/>
          <p:nvPr/>
        </p:nvSpPr>
        <p:spPr>
          <a:xfrm>
            <a:off x="2057400" y="5181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3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2133600" y="60198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4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91200" y="4038600"/>
          <a:ext cx="1905000" cy="1792941"/>
        </p:xfrm>
        <a:graphic>
          <a:graphicData uri="http://schemas.openxmlformats.org/presentationml/2006/ole">
            <p:oleObj spid="_x0000_s3074" name="Equation" r:id="rId3" imgW="6476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space-mean speed is the harmonic average: the reciprocal of the average of the reciprocals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066800" y="1219200"/>
            <a:ext cx="7772400" cy="1219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4 / (1/5 + 1/5 + 1/10 + 1/10) </a:t>
            </a:r>
          </a:p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4000" b="1" dirty="0" smtClean="0"/>
              <a:t>= 6.7 mi/hr</a:t>
            </a:r>
            <a:endParaRPr kumimoji="0" lang="en-US" sz="40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24000" y="58674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524000" y="5029200"/>
            <a:ext cx="685800" cy="685800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410200" y="50292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10200" y="5867400"/>
            <a:ext cx="685800" cy="6858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62200" y="50292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1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1" name="Rectangle 50"/>
          <p:cNvSpPr/>
          <p:nvPr/>
        </p:nvSpPr>
        <p:spPr>
          <a:xfrm>
            <a:off x="2362200" y="5867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/>
              <a:t>=5 mi/hr</a:t>
            </a:r>
            <a:endParaRPr lang="en-US" sz="3200" dirty="0"/>
          </a:p>
        </p:txBody>
      </p:sp>
      <p:sp>
        <p:nvSpPr>
          <p:cNvPr id="52" name="Rectangle 51"/>
          <p:cNvSpPr/>
          <p:nvPr/>
        </p:nvSpPr>
        <p:spPr>
          <a:xfrm>
            <a:off x="6248400" y="51054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3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sp>
        <p:nvSpPr>
          <p:cNvPr id="53" name="Rectangle 52"/>
          <p:cNvSpPr/>
          <p:nvPr/>
        </p:nvSpPr>
        <p:spPr>
          <a:xfrm>
            <a:off x="6324600" y="5943600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u</a:t>
            </a:r>
            <a:r>
              <a:rPr lang="en-US" sz="3200" baseline="-25000" dirty="0" smtClean="0"/>
              <a:t>4</a:t>
            </a:r>
            <a:r>
              <a:rPr lang="en-US" dirty="0" smtClean="0"/>
              <a:t> </a:t>
            </a:r>
            <a:r>
              <a:rPr lang="en-US" sz="3200" dirty="0" smtClean="0"/>
              <a:t>=10 mi/hr</a:t>
            </a:r>
            <a:endParaRPr lang="en-US" sz="3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09800" y="2667000"/>
          <a:ext cx="5416550" cy="1905000"/>
        </p:xfrm>
        <a:graphic>
          <a:graphicData uri="http://schemas.openxmlformats.org/presentationml/2006/ole">
            <p:oleObj spid="_x0000_s4098" name="Equation" r:id="rId3" imgW="18414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4930</TotalTime>
  <Words>945</Words>
  <Application>Microsoft Office PowerPoint</Application>
  <PresentationFormat>On-screen Show (4:3)</PresentationFormat>
  <Paragraphs>161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Solstice</vt:lpstr>
      <vt:lpstr>Equation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539</cp:revision>
  <dcterms:created xsi:type="dcterms:W3CDTF">2006-08-16T00:00:00Z</dcterms:created>
  <dcterms:modified xsi:type="dcterms:W3CDTF">2011-02-09T16:54:55Z</dcterms:modified>
</cp:coreProperties>
</file>