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76" r:id="rId3"/>
    <p:sldId id="429" r:id="rId4"/>
    <p:sldId id="454" r:id="rId5"/>
    <p:sldId id="468" r:id="rId6"/>
    <p:sldId id="473" r:id="rId7"/>
    <p:sldId id="498" r:id="rId8"/>
    <p:sldId id="499" r:id="rId9"/>
    <p:sldId id="500" r:id="rId10"/>
    <p:sldId id="502" r:id="rId11"/>
    <p:sldId id="503" r:id="rId12"/>
    <p:sldId id="504" r:id="rId13"/>
    <p:sldId id="505" r:id="rId14"/>
    <p:sldId id="467" r:id="rId15"/>
    <p:sldId id="469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5" r:id="rId34"/>
    <p:sldId id="526" r:id="rId35"/>
    <p:sldId id="527" r:id="rId36"/>
    <p:sldId id="528" r:id="rId37"/>
    <p:sldId id="529" r:id="rId38"/>
    <p:sldId id="530" r:id="rId39"/>
    <p:sldId id="531" r:id="rId40"/>
    <p:sldId id="532" r:id="rId41"/>
    <p:sldId id="523" r:id="rId42"/>
    <p:sldId id="533" r:id="rId43"/>
    <p:sldId id="535" r:id="rId44"/>
    <p:sldId id="536" r:id="rId45"/>
    <p:sldId id="49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Shockwave basics</a:t>
            </a:r>
            <a:endParaRPr lang="en-US" dirty="0" smtClean="0"/>
          </a:p>
          <a:p>
            <a:r>
              <a:rPr lang="en-US" smtClean="0"/>
              <a:t>February </a:t>
            </a:r>
            <a:r>
              <a:rPr lang="en-US" smtClean="0"/>
              <a:t>11,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64008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How can we get speed from flow-density diagram?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05200" y="2667000"/>
            <a:ext cx="228600" cy="228600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7315200" cy="1600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i="1" noProof="0" smtClean="0"/>
              <a:t>q = uk</a:t>
            </a:r>
            <a:r>
              <a:rPr lang="en-US" sz="3200" noProof="0" smtClean="0"/>
              <a:t>, so </a:t>
            </a:r>
            <a:r>
              <a:rPr lang="en-US" sz="3200" i="1" noProof="0" smtClean="0"/>
              <a:t>u = q/k</a:t>
            </a:r>
            <a:r>
              <a:rPr lang="en-US" sz="3200" noProof="0" smtClean="0"/>
              <a:t>.  Graphically, it is the slope of the line connecting that point to the origin:</a:t>
            </a:r>
            <a:endParaRPr kumimoji="0" lang="en-US" sz="3200" b="1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05200" y="2667000"/>
            <a:ext cx="228600" cy="228600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8" idx="3"/>
            <a:endCxn id="19" idx="0"/>
          </p:cNvCxnSpPr>
          <p:nvPr/>
        </p:nvCxnSpPr>
        <p:spPr>
          <a:xfrm rot="5400000">
            <a:off x="1354175" y="3625229"/>
            <a:ext cx="2947611" cy="142139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4"/>
          </p:cNvCxnSpPr>
          <p:nvPr/>
        </p:nvCxnSpPr>
        <p:spPr>
          <a:xfrm rot="5400000">
            <a:off x="2152650" y="4324350"/>
            <a:ext cx="2895600" cy="381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96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q</a:t>
            </a:r>
            <a:endParaRPr lang="en-US" sz="3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43200" y="5105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k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72390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This is the same as the slope on the trajectory diagram.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5910" y="4237693"/>
            <a:ext cx="221765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24738" y="5346521"/>
            <a:ext cx="39732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1124738" y="3313670"/>
            <a:ext cx="3049276" cy="522073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02559" y="3452274"/>
            <a:ext cx="138603" cy="138603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8" idx="3"/>
            <a:endCxn id="19" idx="0"/>
          </p:cNvCxnSpPr>
          <p:nvPr/>
        </p:nvCxnSpPr>
        <p:spPr>
          <a:xfrm rot="5400000">
            <a:off x="698362" y="4033262"/>
            <a:ext cx="1787179" cy="86181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4"/>
          </p:cNvCxnSpPr>
          <p:nvPr/>
        </p:nvCxnSpPr>
        <p:spPr>
          <a:xfrm rot="5400000">
            <a:off x="1182489" y="4457149"/>
            <a:ext cx="1755644" cy="23101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61736" y="2514600"/>
            <a:ext cx="277207" cy="39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q</a:t>
            </a:r>
            <a:endParaRPr lang="en-US" sz="3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5486400"/>
            <a:ext cx="277207" cy="39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k</a:t>
            </a:r>
            <a:endParaRPr lang="en-US" sz="3600" i="1" dirty="0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4225172" y="4225172"/>
            <a:ext cx="221765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4000" y="5334000"/>
            <a:ext cx="3429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736121" y="3529787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70998" y="250207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58200" y="5410200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194950" y="3529788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90413" y="3518550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185550" y="3518550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718950" y="3518550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897092" y="3332514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187760" y="3130359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335488" y="4094512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045419" y="4832381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72390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What if something interrupts this flow?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5910" y="4237693"/>
            <a:ext cx="221765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24738" y="5346521"/>
            <a:ext cx="39732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1124738" y="3313670"/>
            <a:ext cx="3049276" cy="522073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02559" y="3452274"/>
            <a:ext cx="138603" cy="138603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8" idx="3"/>
            <a:endCxn id="19" idx="0"/>
          </p:cNvCxnSpPr>
          <p:nvPr/>
        </p:nvCxnSpPr>
        <p:spPr>
          <a:xfrm rot="5400000">
            <a:off x="698362" y="4033262"/>
            <a:ext cx="1787179" cy="86181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4"/>
          </p:cNvCxnSpPr>
          <p:nvPr/>
        </p:nvCxnSpPr>
        <p:spPr>
          <a:xfrm rot="5400000">
            <a:off x="1182489" y="4457149"/>
            <a:ext cx="1755644" cy="23101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61736" y="2514600"/>
            <a:ext cx="277207" cy="39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q</a:t>
            </a:r>
            <a:endParaRPr lang="en-US" sz="3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5486400"/>
            <a:ext cx="277207" cy="39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k</a:t>
            </a:r>
            <a:endParaRPr lang="en-US" sz="3600" i="1" dirty="0"/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4225172" y="4225172"/>
            <a:ext cx="221765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4000" y="5334000"/>
            <a:ext cx="3429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736121" y="3529787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70998" y="250207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58200" y="5410200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194950" y="3529788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90413" y="3518550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185550" y="3518550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718950" y="3518550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897092" y="3332514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187760" y="3130359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335488" y="4094512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045419" y="4832381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SHOCKWAVES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say one car stops for a period of time.  What happens to the next vehicles?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533399" y="4114800"/>
            <a:ext cx="411480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6172200"/>
            <a:ext cx="7239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26122" y="2470842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0999" y="1443134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534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64957" y="2722357"/>
            <a:ext cx="3421147" cy="164974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811859" y="4026244"/>
            <a:ext cx="2895600" cy="139631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87093" y="2273569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377761" y="2071414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950026" y="3298372"/>
            <a:ext cx="3733800" cy="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38900" y="1790700"/>
            <a:ext cx="1676400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say one car stops for a period of time.  What happens to the next vehicles?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533399" y="4114800"/>
            <a:ext cx="411480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6172200"/>
            <a:ext cx="7239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26122" y="2470842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0999" y="1443134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534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64957" y="2722357"/>
            <a:ext cx="3421147" cy="164974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74357" y="4026244"/>
            <a:ext cx="2895600" cy="139631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87093" y="2273569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377761" y="2071414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912524" y="3298372"/>
            <a:ext cx="3733800" cy="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01398" y="1790700"/>
            <a:ext cx="1676400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366757" y="4114803"/>
            <a:ext cx="2743198" cy="137159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391498" y="3429004"/>
            <a:ext cx="3429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9998" y="1943100"/>
            <a:ext cx="1676400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say one car stops for a period of time.  What happens to the next vehicles?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533399" y="4114800"/>
            <a:ext cx="411480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6172200"/>
            <a:ext cx="7239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26122" y="2470842"/>
            <a:ext cx="2449637" cy="11812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0999" y="1443134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534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64957" y="2722357"/>
            <a:ext cx="3421147" cy="164974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74357" y="4026244"/>
            <a:ext cx="2895600" cy="139631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87093" y="2273569"/>
            <a:ext cx="1687635" cy="8138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377761" y="2071414"/>
            <a:ext cx="711421" cy="343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912524" y="3298372"/>
            <a:ext cx="3733800" cy="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01398" y="1790700"/>
            <a:ext cx="1676400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366757" y="4114803"/>
            <a:ext cx="2743198" cy="137159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391498" y="3429004"/>
            <a:ext cx="3429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9998" y="1790700"/>
            <a:ext cx="1828800" cy="1447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905599" y="4229102"/>
            <a:ext cx="2590797" cy="129539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59582" y="3581400"/>
            <a:ext cx="3265716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877349" y="1771949"/>
            <a:ext cx="1981200" cy="16377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say one car stops for a period of time.  What happens to the next vehicles?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We can identify “regions” of constant density on this diagram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We can identify “regions” of constant density on this diagram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38400" y="4876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</a:t>
            </a:r>
            <a:endParaRPr lang="en-US" sz="5400"/>
          </a:p>
        </p:txBody>
      </p:sp>
      <p:sp>
        <p:nvSpPr>
          <p:cNvPr id="60" name="Oval 59"/>
          <p:cNvSpPr/>
          <p:nvPr/>
        </p:nvSpPr>
        <p:spPr>
          <a:xfrm>
            <a:off x="4572000" y="35814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</a:t>
            </a:r>
            <a:endParaRPr lang="en-US" sz="5400"/>
          </a:p>
        </p:txBody>
      </p:sp>
      <p:sp>
        <p:nvSpPr>
          <p:cNvPr id="62" name="Oval 61"/>
          <p:cNvSpPr/>
          <p:nvPr/>
        </p:nvSpPr>
        <p:spPr>
          <a:xfrm>
            <a:off x="6781800" y="2895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III</a:t>
            </a:r>
            <a:endParaRPr lang="en-US" sz="5400"/>
          </a:p>
        </p:txBody>
      </p:sp>
      <p:sp>
        <p:nvSpPr>
          <p:cNvPr id="64" name="Oval 63"/>
          <p:cNvSpPr/>
          <p:nvPr/>
        </p:nvSpPr>
        <p:spPr>
          <a:xfrm>
            <a:off x="3733800" y="2209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IV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The boundaries between these regions form </a:t>
            </a:r>
            <a:r>
              <a:rPr lang="en-US" sz="3200" b="1" noProof="0" smtClean="0"/>
              <a:t>shockwaves</a:t>
            </a:r>
            <a:r>
              <a:rPr lang="en-US" sz="3200" noProof="0" smtClean="0"/>
              <a:t> (each red line)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38400" y="4876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</a:t>
            </a:r>
            <a:endParaRPr lang="en-US" sz="5400"/>
          </a:p>
        </p:txBody>
      </p:sp>
      <p:sp>
        <p:nvSpPr>
          <p:cNvPr id="60" name="Oval 59"/>
          <p:cNvSpPr/>
          <p:nvPr/>
        </p:nvSpPr>
        <p:spPr>
          <a:xfrm>
            <a:off x="4572000" y="35814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</a:t>
            </a:r>
            <a:endParaRPr lang="en-US" sz="5400"/>
          </a:p>
        </p:txBody>
      </p:sp>
      <p:sp>
        <p:nvSpPr>
          <p:cNvPr id="62" name="Oval 61"/>
          <p:cNvSpPr/>
          <p:nvPr/>
        </p:nvSpPr>
        <p:spPr>
          <a:xfrm>
            <a:off x="6781800" y="2895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III</a:t>
            </a:r>
            <a:endParaRPr lang="en-US" sz="5400"/>
          </a:p>
        </p:txBody>
      </p:sp>
      <p:sp>
        <p:nvSpPr>
          <p:cNvPr id="64" name="Oval 63"/>
          <p:cNvSpPr/>
          <p:nvPr/>
        </p:nvSpPr>
        <p:spPr>
          <a:xfrm>
            <a:off x="3733800" y="2209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IV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look at a vertical slice of the space-time diagram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38400" y="4876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</a:t>
            </a:r>
            <a:endParaRPr lang="en-US" sz="5400"/>
          </a:p>
        </p:txBody>
      </p:sp>
      <p:sp>
        <p:nvSpPr>
          <p:cNvPr id="60" name="Oval 59"/>
          <p:cNvSpPr/>
          <p:nvPr/>
        </p:nvSpPr>
        <p:spPr>
          <a:xfrm>
            <a:off x="4572000" y="35814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</a:t>
            </a:r>
            <a:endParaRPr lang="en-US" sz="5400"/>
          </a:p>
        </p:txBody>
      </p:sp>
      <p:sp>
        <p:nvSpPr>
          <p:cNvPr id="62" name="Oval 61"/>
          <p:cNvSpPr/>
          <p:nvPr/>
        </p:nvSpPr>
        <p:spPr>
          <a:xfrm>
            <a:off x="6781800" y="2895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III</a:t>
            </a:r>
            <a:endParaRPr lang="en-US" sz="5400"/>
          </a:p>
        </p:txBody>
      </p:sp>
      <p:sp>
        <p:nvSpPr>
          <p:cNvPr id="64" name="Oval 63"/>
          <p:cNvSpPr/>
          <p:nvPr/>
        </p:nvSpPr>
        <p:spPr>
          <a:xfrm>
            <a:off x="3733800" y="2209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IV</a:t>
            </a:r>
            <a:endParaRPr lang="en-US" sz="5400"/>
          </a:p>
        </p:txBody>
      </p:sp>
      <p:cxnSp>
        <p:nvCxnSpPr>
          <p:cNvPr id="70" name="Straight Connector 69"/>
          <p:cNvCxnSpPr/>
          <p:nvPr/>
        </p:nvCxnSpPr>
        <p:spPr>
          <a:xfrm rot="5400000" flipH="1" flipV="1">
            <a:off x="3886200" y="4038600"/>
            <a:ext cx="4191000" cy="7620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look at a vertical slice of the space-time diagram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343400"/>
            <a:ext cx="177668" cy="45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144119" y="3669290"/>
            <a:ext cx="251741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14588" y="4927998"/>
            <a:ext cx="498729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709451" y="2700603"/>
            <a:ext cx="1498676" cy="6485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0" y="17526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35572" y="2869184"/>
            <a:ext cx="2093041" cy="90573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12131" y="3658941"/>
            <a:ext cx="1771514" cy="766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821745" y="2568378"/>
            <a:ext cx="1032487" cy="44679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11969" y="2429925"/>
            <a:ext cx="435244" cy="1883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1876911" y="3169803"/>
            <a:ext cx="2049921" cy="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739743" y="2288079"/>
            <a:ext cx="1025613" cy="71119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42153" y="3712345"/>
            <a:ext cx="1678275" cy="75303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139876" y="3249723"/>
            <a:ext cx="188258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860464" y="2292862"/>
            <a:ext cx="1118850" cy="794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242770" y="3779881"/>
            <a:ext cx="1585036" cy="71119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396862" y="3342958"/>
            <a:ext cx="179293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970563" y="2308269"/>
            <a:ext cx="1212088" cy="8572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540071" y="3847416"/>
            <a:ext cx="1491799" cy="6693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620651" y="3436196"/>
            <a:ext cx="16734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106700" y="2364846"/>
            <a:ext cx="1258707" cy="88399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858616" y="3914949"/>
            <a:ext cx="1398566" cy="6275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829827" y="3529433"/>
            <a:ext cx="158973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225106" y="2336391"/>
            <a:ext cx="1387498" cy="99858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177163" y="3982490"/>
            <a:ext cx="1305328" cy="585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122673" y="3622671"/>
            <a:ext cx="142239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318288" y="2350785"/>
            <a:ext cx="1480736" cy="106303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495713" y="4050028"/>
            <a:ext cx="1212090" cy="5438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3373684" y="3715909"/>
            <a:ext cx="129688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433651" y="2389544"/>
            <a:ext cx="1544162" cy="11085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2856091" y="4117564"/>
            <a:ext cx="1118853" cy="50201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3624694" y="3809146"/>
            <a:ext cx="112954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518263" y="2372040"/>
            <a:ext cx="1673087" cy="12011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3216474" y="4185100"/>
            <a:ext cx="1025615" cy="46018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3959375" y="3902384"/>
            <a:ext cx="87853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582054" y="2344216"/>
            <a:ext cx="1814028" cy="130230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3618691" y="4252637"/>
            <a:ext cx="932378" cy="41834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4294056" y="3995621"/>
            <a:ext cx="6275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4682801" y="2541453"/>
            <a:ext cx="1692951" cy="121538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4020910" y="4320171"/>
            <a:ext cx="839140" cy="37651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4604831" y="4088859"/>
            <a:ext cx="44225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775180" y="2738687"/>
            <a:ext cx="1571878" cy="11284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4381291" y="4387708"/>
            <a:ext cx="745902" cy="3346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4903655" y="4182097"/>
            <a:ext cx="22710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898606" y="2929979"/>
            <a:ext cx="1450803" cy="10534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724154" y="4383515"/>
            <a:ext cx="745902" cy="3346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115043" y="3195254"/>
            <a:ext cx="1143434" cy="83025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4897034" y="3963145"/>
            <a:ext cx="1335260" cy="586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5807032" y="3264158"/>
            <a:ext cx="369934" cy="2686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573212" y="2533571"/>
            <a:ext cx="803672" cy="341868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52952" y="3052763"/>
            <a:ext cx="2002371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666150" y="2277530"/>
            <a:ext cx="964406" cy="58606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804114" y="3106341"/>
            <a:ext cx="3369843" cy="1125141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855323" y="3052763"/>
            <a:ext cx="1318634" cy="1178719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5173957" y="3320653"/>
            <a:ext cx="1074443" cy="910828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950629" y="4017169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60" name="Oval 59"/>
          <p:cNvSpPr/>
          <p:nvPr/>
        </p:nvSpPr>
        <p:spPr>
          <a:xfrm>
            <a:off x="3318102" y="3106341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62" name="Oval 61"/>
          <p:cNvSpPr/>
          <p:nvPr/>
        </p:nvSpPr>
        <p:spPr>
          <a:xfrm>
            <a:off x="4734412" y="2624138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64" name="Oval 63"/>
          <p:cNvSpPr/>
          <p:nvPr/>
        </p:nvSpPr>
        <p:spPr>
          <a:xfrm>
            <a:off x="2780880" y="2141934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cxnSp>
        <p:nvCxnSpPr>
          <p:cNvPr id="70" name="Straight Connector 69"/>
          <p:cNvCxnSpPr/>
          <p:nvPr/>
        </p:nvCxnSpPr>
        <p:spPr>
          <a:xfrm rot="5400000" flipH="1" flipV="1">
            <a:off x="2748212" y="3430179"/>
            <a:ext cx="2946797" cy="4883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85" name="Rounded Rectangle 84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114" name="Oval 113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115" name="Oval 114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add some numbers to make this example concrete.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2009" y="4191000"/>
            <a:ext cx="177668" cy="45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2592890" y="3516890"/>
            <a:ext cx="251741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51597" y="4775598"/>
            <a:ext cx="498729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446460" y="2548203"/>
            <a:ext cx="1498676" cy="6485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3809" y="1600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272581" y="2716784"/>
            <a:ext cx="2093041" cy="90573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349140" y="3506541"/>
            <a:ext cx="1771514" cy="766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558754" y="2415978"/>
            <a:ext cx="1032487" cy="44679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748978" y="2277525"/>
            <a:ext cx="435244" cy="1883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613920" y="3017403"/>
            <a:ext cx="2049921" cy="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76752" y="2135679"/>
            <a:ext cx="1025613" cy="71119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679162" y="3559945"/>
            <a:ext cx="1678275" cy="75303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876885" y="3097323"/>
            <a:ext cx="188258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597473" y="2140462"/>
            <a:ext cx="1118850" cy="794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979779" y="3627481"/>
            <a:ext cx="1585036" cy="71119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133871" y="3190558"/>
            <a:ext cx="179293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707572" y="2155869"/>
            <a:ext cx="1212088" cy="8572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277080" y="3695016"/>
            <a:ext cx="1491799" cy="6693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357660" y="3283796"/>
            <a:ext cx="16734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843709" y="2212446"/>
            <a:ext cx="1258707" cy="88399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595625" y="3762549"/>
            <a:ext cx="1398566" cy="6275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5566836" y="3377033"/>
            <a:ext cx="158973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962115" y="2183991"/>
            <a:ext cx="1387498" cy="99858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914172" y="3830090"/>
            <a:ext cx="1305328" cy="585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5859682" y="3470271"/>
            <a:ext cx="142239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055297" y="2198385"/>
            <a:ext cx="1480736" cy="106303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232722" y="3897628"/>
            <a:ext cx="1212090" cy="5438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6110693" y="3563509"/>
            <a:ext cx="129688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170660" y="2237144"/>
            <a:ext cx="1544162" cy="11085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593100" y="3965164"/>
            <a:ext cx="1118853" cy="50201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6361703" y="3656746"/>
            <a:ext cx="112954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7255272" y="2219640"/>
            <a:ext cx="1673087" cy="12011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5953483" y="4032700"/>
            <a:ext cx="1025615" cy="46018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6696384" y="3749984"/>
            <a:ext cx="87853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7319063" y="2191816"/>
            <a:ext cx="1814028" cy="130230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355700" y="4100237"/>
            <a:ext cx="932378" cy="41834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7031065" y="3843221"/>
            <a:ext cx="6275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7419810" y="2389053"/>
            <a:ext cx="1692951" cy="121538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757919" y="4167771"/>
            <a:ext cx="839140" cy="37651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7341840" y="3936459"/>
            <a:ext cx="44225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7512189" y="2586287"/>
            <a:ext cx="1571878" cy="11284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7118300" y="4235308"/>
            <a:ext cx="745902" cy="3346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640664" y="4029697"/>
            <a:ext cx="22710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635615" y="2777579"/>
            <a:ext cx="1450803" cy="10534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7461163" y="4231115"/>
            <a:ext cx="745902" cy="3346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852052" y="3042854"/>
            <a:ext cx="1143434" cy="83025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634043" y="3810745"/>
            <a:ext cx="1335260" cy="586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544041" y="3111758"/>
            <a:ext cx="369934" cy="2686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310221" y="2381171"/>
            <a:ext cx="803672" cy="341868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89961" y="2900363"/>
            <a:ext cx="2002371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403159" y="2125130"/>
            <a:ext cx="964406" cy="58606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41123" y="2953941"/>
            <a:ext cx="3369843" cy="1125141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592332" y="2900363"/>
            <a:ext cx="1318634" cy="1178719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910966" y="3168253"/>
            <a:ext cx="1074443" cy="910828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687638" y="3864769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60" name="Oval 59"/>
          <p:cNvSpPr/>
          <p:nvPr/>
        </p:nvSpPr>
        <p:spPr>
          <a:xfrm>
            <a:off x="6055111" y="2953941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62" name="Oval 61"/>
          <p:cNvSpPr/>
          <p:nvPr/>
        </p:nvSpPr>
        <p:spPr>
          <a:xfrm>
            <a:off x="7471421" y="2471738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64" name="Oval 63"/>
          <p:cNvSpPr/>
          <p:nvPr/>
        </p:nvSpPr>
        <p:spPr>
          <a:xfrm>
            <a:off x="5517889" y="1989534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cxnSp>
        <p:nvCxnSpPr>
          <p:cNvPr id="70" name="Straight Connector 69"/>
          <p:cNvCxnSpPr/>
          <p:nvPr/>
        </p:nvCxnSpPr>
        <p:spPr>
          <a:xfrm rot="5400000" flipH="1" flipV="1">
            <a:off x="5485221" y="3277779"/>
            <a:ext cx="2946797" cy="4883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90600" y="182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i="1" baseline="-25000" smtClean="0"/>
              <a:t>f</a:t>
            </a:r>
            <a:r>
              <a:rPr lang="en-US" sz="3200" smtClean="0"/>
              <a:t> = 60 mi/hr </a:t>
            </a:r>
            <a:endParaRPr lang="en-US" sz="3200" dirty="0" smtClean="0"/>
          </a:p>
        </p:txBody>
      </p:sp>
      <p:sp>
        <p:nvSpPr>
          <p:cNvPr id="97" name="Rectangle 96"/>
          <p:cNvSpPr/>
          <p:nvPr/>
        </p:nvSpPr>
        <p:spPr>
          <a:xfrm>
            <a:off x="9906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i="1" baseline="-25000" smtClean="0"/>
              <a:t>j</a:t>
            </a:r>
            <a:r>
              <a:rPr lang="en-US" sz="3200" smtClean="0"/>
              <a:t> = 240 veh/mi</a:t>
            </a:r>
            <a:endParaRPr lang="en-US" sz="3200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1066800" y="3352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i="1" baseline="-25000" smtClean="0"/>
              <a:t>max</a:t>
            </a:r>
            <a:r>
              <a:rPr lang="en-US" sz="3200" smtClean="0"/>
              <a:t> = 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add some numbers to make this example concrete.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2009" y="4191000"/>
            <a:ext cx="177668" cy="45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2592890" y="3516890"/>
            <a:ext cx="251741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51597" y="4775598"/>
            <a:ext cx="498729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446460" y="2548203"/>
            <a:ext cx="1498676" cy="6485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3809" y="1600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272581" y="2716784"/>
            <a:ext cx="2093041" cy="90573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349140" y="3506541"/>
            <a:ext cx="1771514" cy="766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558754" y="2415978"/>
            <a:ext cx="1032487" cy="44679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748978" y="2277525"/>
            <a:ext cx="435244" cy="1883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613920" y="3017403"/>
            <a:ext cx="2049921" cy="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76752" y="2135679"/>
            <a:ext cx="1025613" cy="71119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679162" y="3559945"/>
            <a:ext cx="1678275" cy="75303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876885" y="3097323"/>
            <a:ext cx="188258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597473" y="2140462"/>
            <a:ext cx="1118850" cy="794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979779" y="3627481"/>
            <a:ext cx="1585036" cy="71119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133871" y="3190558"/>
            <a:ext cx="179293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707572" y="2155869"/>
            <a:ext cx="1212088" cy="8572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277080" y="3695016"/>
            <a:ext cx="1491799" cy="6693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357660" y="3283796"/>
            <a:ext cx="16734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843709" y="2212446"/>
            <a:ext cx="1258707" cy="88399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595625" y="3762549"/>
            <a:ext cx="1398566" cy="6275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5566836" y="3377033"/>
            <a:ext cx="158973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962115" y="2183991"/>
            <a:ext cx="1387498" cy="99858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914172" y="3830090"/>
            <a:ext cx="1305328" cy="585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5859682" y="3470271"/>
            <a:ext cx="142239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055297" y="2198385"/>
            <a:ext cx="1480736" cy="106303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232722" y="3897628"/>
            <a:ext cx="1212090" cy="5438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6110693" y="3563509"/>
            <a:ext cx="129688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170660" y="2237144"/>
            <a:ext cx="1544162" cy="11085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593100" y="3965164"/>
            <a:ext cx="1118853" cy="50201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6361703" y="3656746"/>
            <a:ext cx="112954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7255272" y="2219640"/>
            <a:ext cx="1673087" cy="12011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5953483" y="4032700"/>
            <a:ext cx="1025615" cy="46018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6696384" y="3749984"/>
            <a:ext cx="87853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7319063" y="2191816"/>
            <a:ext cx="1814028" cy="130230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355700" y="4100237"/>
            <a:ext cx="932378" cy="41834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7031065" y="3843221"/>
            <a:ext cx="6275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7419810" y="2389053"/>
            <a:ext cx="1692951" cy="121538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757919" y="4167771"/>
            <a:ext cx="839140" cy="37651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7341840" y="3936459"/>
            <a:ext cx="44225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7512189" y="2586287"/>
            <a:ext cx="1571878" cy="11284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7118300" y="4235308"/>
            <a:ext cx="745902" cy="3346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640664" y="4029697"/>
            <a:ext cx="22710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635615" y="2777579"/>
            <a:ext cx="1450803" cy="10534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7461163" y="4231115"/>
            <a:ext cx="745902" cy="3346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852052" y="3042854"/>
            <a:ext cx="1143434" cy="83025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634043" y="3810745"/>
            <a:ext cx="1335260" cy="586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544041" y="3111758"/>
            <a:ext cx="369934" cy="268611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310221" y="2381171"/>
            <a:ext cx="803672" cy="341868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89961" y="2900363"/>
            <a:ext cx="2002371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403159" y="2125130"/>
            <a:ext cx="964406" cy="58606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41123" y="2953941"/>
            <a:ext cx="3369843" cy="1125141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592332" y="2900363"/>
            <a:ext cx="1318634" cy="1178719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910966" y="3168253"/>
            <a:ext cx="1074443" cy="910828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687638" y="3864769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60" name="Oval 59"/>
          <p:cNvSpPr/>
          <p:nvPr/>
        </p:nvSpPr>
        <p:spPr>
          <a:xfrm>
            <a:off x="6055111" y="2953941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62" name="Oval 61"/>
          <p:cNvSpPr/>
          <p:nvPr/>
        </p:nvSpPr>
        <p:spPr>
          <a:xfrm>
            <a:off x="7471421" y="2471738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64" name="Oval 63"/>
          <p:cNvSpPr/>
          <p:nvPr/>
        </p:nvSpPr>
        <p:spPr>
          <a:xfrm>
            <a:off x="5517889" y="1989534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cxnSp>
        <p:nvCxnSpPr>
          <p:cNvPr id="70" name="Straight Connector 69"/>
          <p:cNvCxnSpPr/>
          <p:nvPr/>
        </p:nvCxnSpPr>
        <p:spPr>
          <a:xfrm rot="5400000" flipH="1" flipV="1">
            <a:off x="5485221" y="3277779"/>
            <a:ext cx="2946797" cy="4883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90600" y="182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i="1" baseline="-25000" smtClean="0"/>
              <a:t>f</a:t>
            </a:r>
            <a:r>
              <a:rPr lang="en-US" sz="3200" smtClean="0"/>
              <a:t> = 60 mi/hr </a:t>
            </a:r>
            <a:endParaRPr lang="en-US" sz="3200" dirty="0" smtClean="0"/>
          </a:p>
        </p:txBody>
      </p:sp>
      <p:sp>
        <p:nvSpPr>
          <p:cNvPr id="97" name="Rectangle 96"/>
          <p:cNvSpPr/>
          <p:nvPr/>
        </p:nvSpPr>
        <p:spPr>
          <a:xfrm>
            <a:off x="9906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i="1" baseline="-25000" smtClean="0"/>
              <a:t>j</a:t>
            </a:r>
            <a:r>
              <a:rPr lang="en-US" sz="3200" smtClean="0"/>
              <a:t> = 240 veh/mi</a:t>
            </a:r>
            <a:endParaRPr lang="en-US" sz="3200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914400" y="31242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i="1" baseline="-25000" smtClean="0"/>
              <a:t>max</a:t>
            </a:r>
            <a:r>
              <a:rPr lang="en-US" sz="3200" smtClean="0"/>
              <a:t> = 3600 </a:t>
            </a:r>
            <a:r>
              <a:rPr lang="en-US" sz="2400" smtClean="0"/>
              <a:t>veh/hr</a:t>
            </a:r>
            <a:endParaRPr lang="en-US" sz="2400" dirty="0" smtClean="0"/>
          </a:p>
        </p:txBody>
      </p:sp>
      <p:sp>
        <p:nvSpPr>
          <p:cNvPr id="66" name="Oval 65"/>
          <p:cNvSpPr/>
          <p:nvPr/>
        </p:nvSpPr>
        <p:spPr>
          <a:xfrm>
            <a:off x="2057400" y="4343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10668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143000" y="563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?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43000" y="6273225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add some numbers to make this example concrete.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4267200" y="1828800"/>
            <a:ext cx="4197191" cy="2489600"/>
            <a:chOff x="3803809" y="1600200"/>
            <a:chExt cx="5181600" cy="3175400"/>
          </a:xfrm>
        </p:grpSpPr>
        <p:sp>
          <p:nvSpPr>
            <p:cNvPr id="9" name="TextBox 8"/>
            <p:cNvSpPr txBox="1"/>
            <p:nvPr/>
          </p:nvSpPr>
          <p:spPr>
            <a:xfrm>
              <a:off x="8452009" y="4191000"/>
              <a:ext cx="177668" cy="454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smtClean="0"/>
                <a:t>t</a:t>
              </a:r>
              <a:endParaRPr lang="en-US" sz="3600" i="1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16200000" flipV="1">
              <a:off x="2592890" y="3516890"/>
              <a:ext cx="2517415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51597" y="4775598"/>
              <a:ext cx="49872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446460" y="2548203"/>
              <a:ext cx="1498676" cy="6485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03809" y="1600200"/>
              <a:ext cx="228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smtClean="0"/>
                <a:t>x</a:t>
              </a:r>
              <a:endParaRPr lang="en-US" sz="3600" i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272581" y="2716784"/>
              <a:ext cx="2093041" cy="90573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349140" y="3506541"/>
              <a:ext cx="1771514" cy="76660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558754" y="2415978"/>
              <a:ext cx="1032487" cy="44679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748978" y="2277525"/>
              <a:ext cx="435244" cy="18834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 flipV="1">
              <a:off x="4613920" y="3017403"/>
              <a:ext cx="2049921" cy="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6476752" y="2135679"/>
              <a:ext cx="1025613" cy="71119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679162" y="3559945"/>
              <a:ext cx="1678275" cy="75303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4876885" y="3097323"/>
              <a:ext cx="188258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597473" y="2140462"/>
              <a:ext cx="1118850" cy="79486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979779" y="3627481"/>
              <a:ext cx="1585036" cy="711195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5133871" y="3190558"/>
              <a:ext cx="179293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707572" y="2155869"/>
              <a:ext cx="1212088" cy="85729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277080" y="3695016"/>
              <a:ext cx="1491799" cy="66936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5357660" y="3283796"/>
              <a:ext cx="167340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843709" y="2212446"/>
              <a:ext cx="1258707" cy="883994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595625" y="3762549"/>
              <a:ext cx="1398566" cy="62752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5566836" y="3377033"/>
              <a:ext cx="158973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962115" y="2183991"/>
              <a:ext cx="1387498" cy="99858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914172" y="3830090"/>
              <a:ext cx="1305328" cy="58569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5859682" y="3470271"/>
              <a:ext cx="142239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7055297" y="2198385"/>
              <a:ext cx="1480736" cy="106303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232722" y="3897628"/>
              <a:ext cx="1212090" cy="54385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6110693" y="3563509"/>
              <a:ext cx="1296888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7170660" y="2237144"/>
              <a:ext cx="1544162" cy="1108569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5593100" y="3965164"/>
              <a:ext cx="1118853" cy="50201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>
              <a:off x="6361703" y="3656746"/>
              <a:ext cx="1129548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7255272" y="2219640"/>
              <a:ext cx="1673087" cy="1201128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953483" y="4032700"/>
              <a:ext cx="1025615" cy="46018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6696384" y="3749984"/>
              <a:ext cx="87853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319063" y="2191816"/>
              <a:ext cx="1814028" cy="1302309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6355700" y="4100237"/>
              <a:ext cx="932378" cy="418348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7031065" y="3843221"/>
              <a:ext cx="62752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7419810" y="2389053"/>
              <a:ext cx="1692951" cy="121538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757919" y="4167771"/>
              <a:ext cx="839140" cy="376515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7341840" y="3936459"/>
              <a:ext cx="44225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7512189" y="2586287"/>
              <a:ext cx="1571878" cy="112846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7118300" y="4235308"/>
              <a:ext cx="745902" cy="33468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>
              <a:off x="7640664" y="4029697"/>
              <a:ext cx="227103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635615" y="2777579"/>
              <a:ext cx="1450803" cy="10534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461163" y="4231115"/>
              <a:ext cx="745902" cy="33468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7852052" y="3042854"/>
              <a:ext cx="1143434" cy="830251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7634043" y="3810745"/>
              <a:ext cx="1335260" cy="58606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8544041" y="3111758"/>
              <a:ext cx="369934" cy="268611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310221" y="2381171"/>
              <a:ext cx="803672" cy="341868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589961" y="2900363"/>
              <a:ext cx="2002371" cy="0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403159" y="2125130"/>
              <a:ext cx="964406" cy="586060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41123" y="2953941"/>
              <a:ext cx="3369843" cy="1125141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592332" y="2900363"/>
              <a:ext cx="1318634" cy="1178719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7910966" y="3168253"/>
              <a:ext cx="1074443" cy="910828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4687638" y="3864769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</a:t>
              </a:r>
              <a:endParaRPr lang="en-US" sz="2000"/>
            </a:p>
          </p:txBody>
        </p:sp>
        <p:sp>
          <p:nvSpPr>
            <p:cNvPr id="60" name="Oval 59"/>
            <p:cNvSpPr/>
            <p:nvPr/>
          </p:nvSpPr>
          <p:spPr>
            <a:xfrm>
              <a:off x="6055111" y="2953941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II</a:t>
              </a:r>
              <a:endParaRPr lang="en-US" sz="2000"/>
            </a:p>
          </p:txBody>
        </p:sp>
        <p:sp>
          <p:nvSpPr>
            <p:cNvPr id="62" name="Oval 61"/>
            <p:cNvSpPr/>
            <p:nvPr/>
          </p:nvSpPr>
          <p:spPr>
            <a:xfrm>
              <a:off x="7471421" y="2471738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III</a:t>
              </a:r>
              <a:endParaRPr lang="en-US" sz="2000"/>
            </a:p>
          </p:txBody>
        </p:sp>
        <p:sp>
          <p:nvSpPr>
            <p:cNvPr id="64" name="Oval 63"/>
            <p:cNvSpPr/>
            <p:nvPr/>
          </p:nvSpPr>
          <p:spPr>
            <a:xfrm>
              <a:off x="5517889" y="1989534"/>
              <a:ext cx="781413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IV</a:t>
              </a:r>
              <a:endParaRPr lang="en-US" sz="2000"/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 flipH="1" flipV="1">
              <a:off x="5485221" y="3277779"/>
              <a:ext cx="2946797" cy="48838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990600" y="182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i="1" baseline="-25000" smtClean="0"/>
              <a:t>f</a:t>
            </a:r>
            <a:r>
              <a:rPr lang="en-US" sz="3200" smtClean="0"/>
              <a:t> = 60 mi/hr </a:t>
            </a:r>
            <a:endParaRPr lang="en-US" sz="3200" dirty="0" smtClean="0"/>
          </a:p>
        </p:txBody>
      </p:sp>
      <p:sp>
        <p:nvSpPr>
          <p:cNvPr id="97" name="Rectangle 96"/>
          <p:cNvSpPr/>
          <p:nvPr/>
        </p:nvSpPr>
        <p:spPr>
          <a:xfrm>
            <a:off x="9906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i="1" baseline="-25000" smtClean="0"/>
              <a:t>j</a:t>
            </a:r>
            <a:r>
              <a:rPr lang="en-US" sz="3200" smtClean="0"/>
              <a:t> = 240 veh/mi</a:t>
            </a:r>
            <a:endParaRPr lang="en-US" sz="3200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914400" y="31242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i="1" baseline="-25000" smtClean="0"/>
              <a:t>max</a:t>
            </a:r>
            <a:r>
              <a:rPr lang="en-US" sz="3200" smtClean="0"/>
              <a:t> = 3600 </a:t>
            </a:r>
            <a:r>
              <a:rPr lang="en-US" sz="2400" smtClean="0"/>
              <a:t>veh/hr</a:t>
            </a:r>
            <a:endParaRPr lang="en-US" sz="2400" dirty="0" smtClean="0"/>
          </a:p>
        </p:txBody>
      </p:sp>
      <p:sp>
        <p:nvSpPr>
          <p:cNvPr id="66" name="Oval 65"/>
          <p:cNvSpPr/>
          <p:nvPr/>
        </p:nvSpPr>
        <p:spPr>
          <a:xfrm>
            <a:off x="2057400" y="4343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9906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0600" y="5562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90600" y="60960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78" name="Oval 77"/>
          <p:cNvSpPr/>
          <p:nvPr/>
        </p:nvSpPr>
        <p:spPr>
          <a:xfrm>
            <a:off x="4495800" y="4419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83" name="Rectangle 82"/>
          <p:cNvSpPr/>
          <p:nvPr/>
        </p:nvSpPr>
        <p:spPr>
          <a:xfrm>
            <a:off x="38100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86200" y="5562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?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2400" y="6096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add some numbers to make this example concrete.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80"/>
          <p:cNvGrpSpPr/>
          <p:nvPr/>
        </p:nvGrpSpPr>
        <p:grpSpPr>
          <a:xfrm>
            <a:off x="4267200" y="1752599"/>
            <a:ext cx="4197191" cy="2565800"/>
            <a:chOff x="3803809" y="1503009"/>
            <a:chExt cx="5181600" cy="3272591"/>
          </a:xfrm>
        </p:grpSpPr>
        <p:sp>
          <p:nvSpPr>
            <p:cNvPr id="9" name="TextBox 8"/>
            <p:cNvSpPr txBox="1"/>
            <p:nvPr/>
          </p:nvSpPr>
          <p:spPr>
            <a:xfrm>
              <a:off x="8507406" y="4127153"/>
              <a:ext cx="177668" cy="454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smtClean="0"/>
                <a:t>t</a:t>
              </a:r>
              <a:endParaRPr lang="en-US" sz="3600" i="1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16200000" flipV="1">
              <a:off x="2592890" y="3516890"/>
              <a:ext cx="2517415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51597" y="4775598"/>
              <a:ext cx="49872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446460" y="2548203"/>
              <a:ext cx="1498676" cy="6485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03809" y="1503009"/>
              <a:ext cx="228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smtClean="0"/>
                <a:t>x</a:t>
              </a:r>
              <a:endParaRPr lang="en-US" sz="3600" i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272581" y="2716784"/>
              <a:ext cx="2093041" cy="90573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349140" y="3506541"/>
              <a:ext cx="1771514" cy="76660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558754" y="2415978"/>
              <a:ext cx="1032487" cy="44679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748978" y="2277525"/>
              <a:ext cx="435244" cy="18834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 flipV="1">
              <a:off x="4613920" y="3017403"/>
              <a:ext cx="2049921" cy="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6476752" y="2135679"/>
              <a:ext cx="1025613" cy="71119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679162" y="3559945"/>
              <a:ext cx="1678275" cy="75303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4876885" y="3097323"/>
              <a:ext cx="188258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597473" y="2140462"/>
              <a:ext cx="1118850" cy="79486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979779" y="3627481"/>
              <a:ext cx="1585036" cy="711195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5133871" y="3190558"/>
              <a:ext cx="179293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707572" y="2155869"/>
              <a:ext cx="1212088" cy="85729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277080" y="3695016"/>
              <a:ext cx="1491799" cy="66936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5357660" y="3283796"/>
              <a:ext cx="167340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843709" y="2212446"/>
              <a:ext cx="1258707" cy="883994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595625" y="3762549"/>
              <a:ext cx="1398566" cy="62752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5566836" y="3377033"/>
              <a:ext cx="158973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962115" y="2183991"/>
              <a:ext cx="1387498" cy="99858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914172" y="3830090"/>
              <a:ext cx="1305328" cy="58569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5859682" y="3470271"/>
              <a:ext cx="142239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7055297" y="2198385"/>
              <a:ext cx="1480736" cy="106303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232722" y="3897628"/>
              <a:ext cx="1212090" cy="54385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6110693" y="3563509"/>
              <a:ext cx="1296888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7170660" y="2237144"/>
              <a:ext cx="1544162" cy="1108569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5593100" y="3965164"/>
              <a:ext cx="1118853" cy="50201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>
              <a:off x="6361703" y="3656746"/>
              <a:ext cx="1129548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7255272" y="2219640"/>
              <a:ext cx="1673087" cy="1201128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953483" y="4032700"/>
              <a:ext cx="1025615" cy="46018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6696384" y="3749984"/>
              <a:ext cx="87853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319063" y="2191816"/>
              <a:ext cx="1814028" cy="1302309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6355700" y="4100237"/>
              <a:ext cx="932378" cy="418348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7031065" y="3843221"/>
              <a:ext cx="62752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7419810" y="2389053"/>
              <a:ext cx="1692951" cy="121538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757919" y="4167771"/>
              <a:ext cx="839140" cy="376515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7341840" y="3936459"/>
              <a:ext cx="44225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7512189" y="2586287"/>
              <a:ext cx="1571878" cy="112846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7118300" y="4235308"/>
              <a:ext cx="745902" cy="33468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>
              <a:off x="7640664" y="4029697"/>
              <a:ext cx="227103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635615" y="2777579"/>
              <a:ext cx="1450803" cy="10534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461163" y="4231115"/>
              <a:ext cx="745902" cy="33468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7852052" y="3042854"/>
              <a:ext cx="1143434" cy="830251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7634043" y="3810745"/>
              <a:ext cx="1335260" cy="58606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8544041" y="3111758"/>
              <a:ext cx="369934" cy="268611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310221" y="2381171"/>
              <a:ext cx="803672" cy="341868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589961" y="2900363"/>
              <a:ext cx="2002371" cy="0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403159" y="2125130"/>
              <a:ext cx="964406" cy="586060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41123" y="2953941"/>
              <a:ext cx="3369843" cy="1125141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592332" y="2900363"/>
              <a:ext cx="1318634" cy="1178719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7910966" y="3168253"/>
              <a:ext cx="1074443" cy="910828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4687638" y="3864769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</a:t>
              </a:r>
              <a:endParaRPr lang="en-US" sz="2000"/>
            </a:p>
          </p:txBody>
        </p:sp>
        <p:sp>
          <p:nvSpPr>
            <p:cNvPr id="60" name="Oval 59"/>
            <p:cNvSpPr/>
            <p:nvPr/>
          </p:nvSpPr>
          <p:spPr>
            <a:xfrm>
              <a:off x="6055111" y="2953941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II</a:t>
              </a:r>
              <a:endParaRPr lang="en-US" sz="2000"/>
            </a:p>
          </p:txBody>
        </p:sp>
        <p:sp>
          <p:nvSpPr>
            <p:cNvPr id="62" name="Oval 61"/>
            <p:cNvSpPr/>
            <p:nvPr/>
          </p:nvSpPr>
          <p:spPr>
            <a:xfrm>
              <a:off x="7471421" y="2471738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III</a:t>
              </a:r>
              <a:endParaRPr lang="en-US" sz="2000"/>
            </a:p>
          </p:txBody>
        </p:sp>
        <p:sp>
          <p:nvSpPr>
            <p:cNvPr id="64" name="Oval 63"/>
            <p:cNvSpPr/>
            <p:nvPr/>
          </p:nvSpPr>
          <p:spPr>
            <a:xfrm>
              <a:off x="5517889" y="1989534"/>
              <a:ext cx="781413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IV</a:t>
              </a:r>
              <a:endParaRPr lang="en-US" sz="2000"/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 flipH="1" flipV="1">
              <a:off x="5485221" y="3277779"/>
              <a:ext cx="2946797" cy="48838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990600" y="182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i="1" baseline="-25000" smtClean="0"/>
              <a:t>f</a:t>
            </a:r>
            <a:r>
              <a:rPr lang="en-US" sz="3200" smtClean="0"/>
              <a:t> = 60 mi/hr </a:t>
            </a:r>
            <a:endParaRPr lang="en-US" sz="3200" dirty="0" smtClean="0"/>
          </a:p>
        </p:txBody>
      </p:sp>
      <p:sp>
        <p:nvSpPr>
          <p:cNvPr id="97" name="Rectangle 96"/>
          <p:cNvSpPr/>
          <p:nvPr/>
        </p:nvSpPr>
        <p:spPr>
          <a:xfrm>
            <a:off x="9906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i="1" baseline="-25000" smtClean="0"/>
              <a:t>j</a:t>
            </a:r>
            <a:r>
              <a:rPr lang="en-US" sz="3200" smtClean="0"/>
              <a:t> = 240 veh/mi</a:t>
            </a:r>
            <a:endParaRPr lang="en-US" sz="3200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914400" y="31242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i="1" baseline="-25000" smtClean="0"/>
              <a:t>max</a:t>
            </a:r>
            <a:r>
              <a:rPr lang="en-US" sz="3200" smtClean="0"/>
              <a:t> = 3600 </a:t>
            </a:r>
            <a:r>
              <a:rPr lang="en-US" sz="2400" smtClean="0"/>
              <a:t>veh/hr</a:t>
            </a:r>
            <a:endParaRPr lang="en-US" sz="2400" dirty="0" smtClean="0"/>
          </a:p>
        </p:txBody>
      </p:sp>
      <p:sp>
        <p:nvSpPr>
          <p:cNvPr id="66" name="Oval 65"/>
          <p:cNvSpPr/>
          <p:nvPr/>
        </p:nvSpPr>
        <p:spPr>
          <a:xfrm>
            <a:off x="2057400" y="4343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9906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0600" y="5562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90600" y="60960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78" name="Oval 77"/>
          <p:cNvSpPr/>
          <p:nvPr/>
        </p:nvSpPr>
        <p:spPr>
          <a:xfrm>
            <a:off x="4495800" y="4419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83" name="Rectangle 82"/>
          <p:cNvSpPr/>
          <p:nvPr/>
        </p:nvSpPr>
        <p:spPr>
          <a:xfrm>
            <a:off x="38100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86200" y="5562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2400" y="6096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sp>
        <p:nvSpPr>
          <p:cNvPr id="81" name="Oval 80"/>
          <p:cNvSpPr/>
          <p:nvPr/>
        </p:nvSpPr>
        <p:spPr>
          <a:xfrm>
            <a:off x="7315200" y="4419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87" name="Rectangle 86"/>
          <p:cNvSpPr/>
          <p:nvPr/>
        </p:nvSpPr>
        <p:spPr>
          <a:xfrm>
            <a:off x="6781800" y="6096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3</a:t>
            </a:r>
            <a:r>
              <a:rPr lang="en-US" sz="3200" smtClean="0"/>
              <a:t> = 3600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858000" y="5105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3</a:t>
            </a:r>
            <a:r>
              <a:rPr lang="en-US" sz="3200" smtClean="0"/>
              <a:t> = ?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858000" y="563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3</a:t>
            </a:r>
            <a:r>
              <a:rPr lang="en-US" sz="3200" smtClean="0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add some numbers to make this example concrete.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90600" y="182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i="1" baseline="-25000" smtClean="0"/>
              <a:t>f</a:t>
            </a:r>
            <a:r>
              <a:rPr lang="en-US" sz="3200" smtClean="0"/>
              <a:t> = 60 mi/hr </a:t>
            </a:r>
            <a:endParaRPr lang="en-US" sz="3200" dirty="0" smtClean="0"/>
          </a:p>
        </p:txBody>
      </p:sp>
      <p:sp>
        <p:nvSpPr>
          <p:cNvPr id="97" name="Rectangle 96"/>
          <p:cNvSpPr/>
          <p:nvPr/>
        </p:nvSpPr>
        <p:spPr>
          <a:xfrm>
            <a:off x="9906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i="1" baseline="-25000" smtClean="0"/>
              <a:t>j</a:t>
            </a:r>
            <a:r>
              <a:rPr lang="en-US" sz="3200" smtClean="0"/>
              <a:t> = 240 veh/mi</a:t>
            </a:r>
            <a:endParaRPr lang="en-US" sz="3200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914400" y="31242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i="1" baseline="-25000" smtClean="0"/>
              <a:t>max</a:t>
            </a:r>
            <a:r>
              <a:rPr lang="en-US" sz="3200" smtClean="0"/>
              <a:t> = 3600 </a:t>
            </a:r>
            <a:r>
              <a:rPr lang="en-US" sz="2400" smtClean="0"/>
              <a:t>veh/hr</a:t>
            </a:r>
            <a:endParaRPr lang="en-US" sz="2400" dirty="0" smtClean="0"/>
          </a:p>
        </p:txBody>
      </p:sp>
      <p:sp>
        <p:nvSpPr>
          <p:cNvPr id="66" name="Oval 65"/>
          <p:cNvSpPr/>
          <p:nvPr/>
        </p:nvSpPr>
        <p:spPr>
          <a:xfrm>
            <a:off x="2057400" y="4343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9906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0600" y="5562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90600" y="60960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78" name="Oval 77"/>
          <p:cNvSpPr/>
          <p:nvPr/>
        </p:nvSpPr>
        <p:spPr>
          <a:xfrm>
            <a:off x="4495800" y="4419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83" name="Rectangle 82"/>
          <p:cNvSpPr/>
          <p:nvPr/>
        </p:nvSpPr>
        <p:spPr>
          <a:xfrm>
            <a:off x="38100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86200" y="5562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2400" y="6096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sp>
        <p:nvSpPr>
          <p:cNvPr id="81" name="Oval 80"/>
          <p:cNvSpPr/>
          <p:nvPr/>
        </p:nvSpPr>
        <p:spPr>
          <a:xfrm>
            <a:off x="7315200" y="4419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87" name="Rectangle 86"/>
          <p:cNvSpPr/>
          <p:nvPr/>
        </p:nvSpPr>
        <p:spPr>
          <a:xfrm>
            <a:off x="6781800" y="6096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3</a:t>
            </a:r>
            <a:r>
              <a:rPr lang="en-US" sz="3200" smtClean="0"/>
              <a:t> = 3600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858000" y="5105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3</a:t>
            </a:r>
            <a:r>
              <a:rPr lang="en-US" sz="3200" smtClean="0"/>
              <a:t> = 30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858000" y="5638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3</a:t>
            </a:r>
            <a:r>
              <a:rPr lang="en-US" sz="3200" smtClean="0"/>
              <a:t> = 120</a:t>
            </a:r>
          </a:p>
        </p:txBody>
      </p:sp>
      <p:sp>
        <p:nvSpPr>
          <p:cNvPr id="93" name="Oval 92"/>
          <p:cNvSpPr/>
          <p:nvPr/>
        </p:nvSpPr>
        <p:spPr>
          <a:xfrm>
            <a:off x="5410200" y="1752600"/>
            <a:ext cx="762000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sp>
        <p:nvSpPr>
          <p:cNvPr id="95" name="Rectangle 94"/>
          <p:cNvSpPr/>
          <p:nvPr/>
        </p:nvSpPr>
        <p:spPr>
          <a:xfrm>
            <a:off x="4572000" y="2362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4</a:t>
            </a:r>
            <a:r>
              <a:rPr lang="en-US" sz="3200" smtClean="0"/>
              <a:t> = undefined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572000" y="2895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4</a:t>
            </a:r>
            <a:r>
              <a:rPr lang="en-US" sz="3200" smtClean="0"/>
              <a:t> = 0 veh/mi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572000" y="34290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4</a:t>
            </a:r>
            <a:r>
              <a:rPr lang="en-US" sz="3200" smtClean="0"/>
              <a:t> = 0 veh/hr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How fast is a shockwave moving?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438400" y="1371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1371600" y="2057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371600" y="2590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371600" y="31242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78" name="Oval 77"/>
          <p:cNvSpPr/>
          <p:nvPr/>
        </p:nvSpPr>
        <p:spPr>
          <a:xfrm>
            <a:off x="4876800" y="1447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83" name="Rectangle 82"/>
          <p:cNvSpPr/>
          <p:nvPr/>
        </p:nvSpPr>
        <p:spPr>
          <a:xfrm>
            <a:off x="4191000" y="2057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267200" y="2590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343400" y="3124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39" name="Oval 38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40" name="Oval 39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this?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905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Think:  1100 veh/hr are joining the queue; but they are packed more tightly (240 veh/mi instead of 20 veh/mi)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3505200" y="2743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2438400" y="3429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38400" y="3962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438400" y="44958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78" name="Oval 77"/>
          <p:cNvSpPr/>
          <p:nvPr/>
        </p:nvSpPr>
        <p:spPr>
          <a:xfrm>
            <a:off x="5943600" y="2819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83" name="Rectangle 82"/>
          <p:cNvSpPr/>
          <p:nvPr/>
        </p:nvSpPr>
        <p:spPr>
          <a:xfrm>
            <a:off x="5257800" y="3429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334000" y="3962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410200" y="4495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39" name="Oval 38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40" name="Oval 39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0"/>
            <a:ext cx="7620000" cy="2667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The difference in density is </a:t>
            </a:r>
            <a:r>
              <a:rPr lang="en-US" sz="3200" b="1" noProof="0" smtClean="0"/>
              <a:t>220 veh/mi</a:t>
            </a:r>
            <a:r>
              <a:rPr lang="en-US" sz="3200" noProof="0" smtClean="0"/>
              <a:t>.  If this situation lasted one hour, 1100 vehicles would be packed into 1100/220 = 5 miles.  Therefore shockwave moves </a:t>
            </a:r>
            <a:r>
              <a:rPr lang="en-US" sz="3200" b="1" smtClean="0"/>
              <a:t>backward</a:t>
            </a:r>
            <a:r>
              <a:rPr lang="en-US" sz="3200" smtClean="0"/>
              <a:t> at </a:t>
            </a:r>
            <a:r>
              <a:rPr lang="en-US" sz="3200" b="1" smtClean="0"/>
              <a:t>5 mi/hr</a:t>
            </a:r>
            <a:r>
              <a:rPr lang="en-US" sz="3200" smtClean="0"/>
              <a:t>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3505200" y="2743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71" name="Rectangle 70"/>
          <p:cNvSpPr/>
          <p:nvPr/>
        </p:nvSpPr>
        <p:spPr>
          <a:xfrm>
            <a:off x="2438400" y="3429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38400" y="3962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438400" y="44958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78" name="Oval 77"/>
          <p:cNvSpPr/>
          <p:nvPr/>
        </p:nvSpPr>
        <p:spPr>
          <a:xfrm>
            <a:off x="5943600" y="2819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83" name="Rectangle 82"/>
          <p:cNvSpPr/>
          <p:nvPr/>
        </p:nvSpPr>
        <p:spPr>
          <a:xfrm>
            <a:off x="5257800" y="3429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334000" y="3962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410200" y="4495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39" name="Oval 38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40" name="Oval 39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381000"/>
            <a:ext cx="80772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In general, what is the speed of a shockwave?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429000"/>
            <a:ext cx="69342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4038600"/>
            <a:ext cx="7010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2600" y="4114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11430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198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7056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914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191000" y="37338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477000" y="4114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41" name="Oval 40"/>
          <p:cNvSpPr/>
          <p:nvPr/>
        </p:nvSpPr>
        <p:spPr>
          <a:xfrm>
            <a:off x="1905000" y="1447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42" name="Rectangle 41"/>
          <p:cNvSpPr/>
          <p:nvPr/>
        </p:nvSpPr>
        <p:spPr>
          <a:xfrm>
            <a:off x="1371600" y="2122714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3" name="Rectangle 42"/>
          <p:cNvSpPr/>
          <p:nvPr/>
        </p:nvSpPr>
        <p:spPr>
          <a:xfrm>
            <a:off x="22098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4" name="Rectangle 43"/>
          <p:cNvSpPr/>
          <p:nvPr/>
        </p:nvSpPr>
        <p:spPr>
          <a:xfrm>
            <a:off x="2971800" y="2057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5" name="Oval 44"/>
          <p:cNvSpPr/>
          <p:nvPr/>
        </p:nvSpPr>
        <p:spPr>
          <a:xfrm>
            <a:off x="6324600" y="1371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46" name="Rectangle 45"/>
          <p:cNvSpPr/>
          <p:nvPr/>
        </p:nvSpPr>
        <p:spPr>
          <a:xfrm>
            <a:off x="7010400" y="2100942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7" name="Rectangle 46"/>
          <p:cNvSpPr/>
          <p:nvPr/>
        </p:nvSpPr>
        <p:spPr>
          <a:xfrm>
            <a:off x="56388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8" name="Rectangle 47"/>
          <p:cNvSpPr/>
          <p:nvPr/>
        </p:nvSpPr>
        <p:spPr>
          <a:xfrm>
            <a:off x="63246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9" name="Rounded Rectangle 48"/>
          <p:cNvSpPr/>
          <p:nvPr/>
        </p:nvSpPr>
        <p:spPr>
          <a:xfrm>
            <a:off x="36576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4102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7244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43400" y="2590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AB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What is the flow of vehicles across the shockwave from the left?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429000"/>
            <a:ext cx="69342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4038600"/>
            <a:ext cx="7010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2600" y="4114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11430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198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7056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914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191000" y="37338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477000" y="4114800"/>
            <a:ext cx="683736" cy="5893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41" name="Oval 40"/>
          <p:cNvSpPr/>
          <p:nvPr/>
        </p:nvSpPr>
        <p:spPr>
          <a:xfrm>
            <a:off x="1905000" y="1447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42" name="Rectangle 41"/>
          <p:cNvSpPr/>
          <p:nvPr/>
        </p:nvSpPr>
        <p:spPr>
          <a:xfrm>
            <a:off x="1371600" y="2122714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3" name="Rectangle 42"/>
          <p:cNvSpPr/>
          <p:nvPr/>
        </p:nvSpPr>
        <p:spPr>
          <a:xfrm>
            <a:off x="22098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4" name="Rectangle 43"/>
          <p:cNvSpPr/>
          <p:nvPr/>
        </p:nvSpPr>
        <p:spPr>
          <a:xfrm>
            <a:off x="2971800" y="2057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5" name="Oval 44"/>
          <p:cNvSpPr/>
          <p:nvPr/>
        </p:nvSpPr>
        <p:spPr>
          <a:xfrm>
            <a:off x="6324600" y="1371600"/>
            <a:ext cx="683736" cy="5893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46" name="Rectangle 45"/>
          <p:cNvSpPr/>
          <p:nvPr/>
        </p:nvSpPr>
        <p:spPr>
          <a:xfrm>
            <a:off x="7010400" y="2100942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7" name="Rectangle 46"/>
          <p:cNvSpPr/>
          <p:nvPr/>
        </p:nvSpPr>
        <p:spPr>
          <a:xfrm>
            <a:off x="56388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8" name="Rectangle 47"/>
          <p:cNvSpPr/>
          <p:nvPr/>
        </p:nvSpPr>
        <p:spPr>
          <a:xfrm>
            <a:off x="63246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9" name="Rounded Rectangle 48"/>
          <p:cNvSpPr/>
          <p:nvPr/>
        </p:nvSpPr>
        <p:spPr>
          <a:xfrm>
            <a:off x="36576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4102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7244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43400" y="2590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AB</a:t>
            </a:r>
            <a:endParaRPr lang="en-US" sz="3200" smtClean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371600" y="5029200"/>
          <a:ext cx="3609474" cy="1524000"/>
        </p:xfrm>
        <a:graphic>
          <a:graphicData uri="http://schemas.openxmlformats.org/presentationml/2006/ole">
            <p:oleObj spid="_x0000_s97282" name="Equation" r:id="rId3" imgW="1143000" imgH="482400" progId="Equation.3">
              <p:embed/>
            </p:oleObj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>
          <a:xfrm>
            <a:off x="4419600" y="4724400"/>
            <a:ext cx="44958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Vehicle speed from the left 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relative to shockwave</a:t>
            </a:r>
            <a:endParaRPr kumimoji="0" lang="en-US" sz="28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Elbow Connector 39"/>
          <p:cNvCxnSpPr/>
          <p:nvPr/>
        </p:nvCxnSpPr>
        <p:spPr>
          <a:xfrm rot="10800000" flipV="1">
            <a:off x="2895600" y="4724400"/>
            <a:ext cx="1524000" cy="457200"/>
          </a:xfrm>
          <a:prstGeom prst="bentConnector3">
            <a:avLst>
              <a:gd name="adj1" fmla="val 100068"/>
            </a:avLst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Similarly, the flow of vehicles across the shockwave on the right-hand side is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3429000"/>
            <a:ext cx="69342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4038600"/>
            <a:ext cx="7010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2600" y="4114800"/>
            <a:ext cx="683736" cy="5893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11430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198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7056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914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191000" y="37338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477000" y="4114800"/>
            <a:ext cx="683736" cy="5893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41" name="Oval 40"/>
          <p:cNvSpPr/>
          <p:nvPr/>
        </p:nvSpPr>
        <p:spPr>
          <a:xfrm>
            <a:off x="1905000" y="1447800"/>
            <a:ext cx="683736" cy="5893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42" name="Rectangle 41"/>
          <p:cNvSpPr/>
          <p:nvPr/>
        </p:nvSpPr>
        <p:spPr>
          <a:xfrm>
            <a:off x="1371600" y="2122714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3" name="Rectangle 42"/>
          <p:cNvSpPr/>
          <p:nvPr/>
        </p:nvSpPr>
        <p:spPr>
          <a:xfrm>
            <a:off x="22098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4" name="Rectangle 43"/>
          <p:cNvSpPr/>
          <p:nvPr/>
        </p:nvSpPr>
        <p:spPr>
          <a:xfrm>
            <a:off x="2971800" y="2057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A</a:t>
            </a:r>
            <a:endParaRPr lang="en-US" sz="3200" smtClean="0"/>
          </a:p>
        </p:txBody>
      </p:sp>
      <p:sp>
        <p:nvSpPr>
          <p:cNvPr id="45" name="Oval 44"/>
          <p:cNvSpPr/>
          <p:nvPr/>
        </p:nvSpPr>
        <p:spPr>
          <a:xfrm>
            <a:off x="6324600" y="1371600"/>
            <a:ext cx="683736" cy="5893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46" name="Rectangle 45"/>
          <p:cNvSpPr/>
          <p:nvPr/>
        </p:nvSpPr>
        <p:spPr>
          <a:xfrm>
            <a:off x="7010400" y="2100942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7" name="Rectangle 46"/>
          <p:cNvSpPr/>
          <p:nvPr/>
        </p:nvSpPr>
        <p:spPr>
          <a:xfrm>
            <a:off x="56388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8" name="Rectangle 47"/>
          <p:cNvSpPr/>
          <p:nvPr/>
        </p:nvSpPr>
        <p:spPr>
          <a:xfrm>
            <a:off x="63246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B</a:t>
            </a:r>
            <a:endParaRPr lang="en-US" sz="3200" smtClean="0"/>
          </a:p>
        </p:txBody>
      </p:sp>
      <p:sp>
        <p:nvSpPr>
          <p:cNvPr id="49" name="Rounded Rectangle 48"/>
          <p:cNvSpPr/>
          <p:nvPr/>
        </p:nvSpPr>
        <p:spPr>
          <a:xfrm>
            <a:off x="3657600" y="3657600"/>
            <a:ext cx="381000" cy="152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4102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724400" y="36576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43400" y="2590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AB</a:t>
            </a:r>
            <a:endParaRPr lang="en-US" sz="3200" smtClean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371600" y="5029200"/>
          <a:ext cx="3609474" cy="1524000"/>
        </p:xfrm>
        <a:graphic>
          <a:graphicData uri="http://schemas.openxmlformats.org/presentationml/2006/ole">
            <p:oleObj spid="_x0000_s98306" name="Equation" r:id="rId3" imgW="1143000" imgH="482400" progId="Equation.3">
              <p:embed/>
            </p:oleObj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>
          <a:xfrm>
            <a:off x="4419600" y="4724400"/>
            <a:ext cx="44958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Vehicle speed from the right 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relative to shockwave</a:t>
            </a:r>
            <a:endParaRPr kumimoji="0" lang="en-US" sz="28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Elbow Connector 39"/>
          <p:cNvCxnSpPr/>
          <p:nvPr/>
        </p:nvCxnSpPr>
        <p:spPr>
          <a:xfrm rot="10800000" flipV="1">
            <a:off x="2895600" y="4724400"/>
            <a:ext cx="1524000" cy="457200"/>
          </a:xfrm>
          <a:prstGeom prst="bentConnector3">
            <a:avLst>
              <a:gd name="adj1" fmla="val 100068"/>
            </a:avLst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These two flows should be the same (no vehicles are appearing or disappearing), so...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371600" y="1676400"/>
            <a:ext cx="69342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71600" y="2286000"/>
            <a:ext cx="7010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905000" y="2362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37" name="Rounded Rectangle 36"/>
          <p:cNvSpPr/>
          <p:nvPr/>
        </p:nvSpPr>
        <p:spPr>
          <a:xfrm>
            <a:off x="12954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5146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1722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8580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5438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4343400" y="19812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29400" y="2362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58" name="Rounded Rectangle 57"/>
          <p:cNvSpPr/>
          <p:nvPr/>
        </p:nvSpPr>
        <p:spPr>
          <a:xfrm>
            <a:off x="38100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5626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48768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4958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AB</a:t>
            </a:r>
            <a:endParaRPr lang="en-US" sz="3200" smtClean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3276600" y="3182730"/>
          <a:ext cx="3962400" cy="3675270"/>
        </p:xfrm>
        <a:graphic>
          <a:graphicData uri="http://schemas.openxmlformats.org/presentationml/2006/ole">
            <p:oleObj spid="_x0000_s99331" name="Equation" r:id="rId3" imgW="175248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These two flows should be the same (no vehicles are appearing or disappearing), so...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371600" y="1676400"/>
            <a:ext cx="69342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71600" y="2286000"/>
            <a:ext cx="7010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905000" y="2362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37" name="Rounded Rectangle 36"/>
          <p:cNvSpPr/>
          <p:nvPr/>
        </p:nvSpPr>
        <p:spPr>
          <a:xfrm>
            <a:off x="12954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5146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1722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8580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5438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4343400" y="19812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29400" y="2362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58" name="Rounded Rectangle 57"/>
          <p:cNvSpPr/>
          <p:nvPr/>
        </p:nvSpPr>
        <p:spPr>
          <a:xfrm>
            <a:off x="38100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5626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48768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4958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AB</a:t>
            </a:r>
            <a:endParaRPr lang="en-US" sz="3200" smtClean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3124199" y="3657600"/>
          <a:ext cx="3247237" cy="1600200"/>
        </p:xfrm>
        <a:graphic>
          <a:graphicData uri="http://schemas.openxmlformats.org/presentationml/2006/ole">
            <p:oleObj spid="_x0000_s100354" name="Equation" r:id="rId3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Let’s see if this agrees with our earlier answer.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772400" y="1524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5181600" y="1066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1600" y="1600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2133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  <p:sp>
        <p:nvSpPr>
          <p:cNvPr id="22" name="Oval 21"/>
          <p:cNvSpPr/>
          <p:nvPr/>
        </p:nvSpPr>
        <p:spPr>
          <a:xfrm>
            <a:off x="5181600" y="3657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23" name="Rectangle 22"/>
          <p:cNvSpPr/>
          <p:nvPr/>
        </p:nvSpPr>
        <p:spPr>
          <a:xfrm>
            <a:off x="5965376" y="3124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43606" y="3657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4191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48" name="Oval 47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49" name="Oval 48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954088" y="1833563"/>
          <a:ext cx="3625850" cy="2352675"/>
        </p:xfrm>
        <a:graphic>
          <a:graphicData uri="http://schemas.openxmlformats.org/presentationml/2006/ole">
            <p:oleObj spid="_x0000_s101379" name="Equation" r:id="rId3" imgW="97776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Similarly, for II-III: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772400" y="1524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5181600" y="1066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2</a:t>
            </a:r>
            <a:r>
              <a:rPr lang="en-US" sz="3200" smtClean="0"/>
              <a:t> = 0 mi/hr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1600" y="1600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2</a:t>
            </a:r>
            <a:r>
              <a:rPr lang="en-US" sz="3200" smtClean="0"/>
              <a:t> = 240 veh/mi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2133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2</a:t>
            </a:r>
            <a:r>
              <a:rPr lang="en-US" sz="3200" smtClean="0"/>
              <a:t> = 0 veh/hr</a:t>
            </a:r>
          </a:p>
        </p:txBody>
      </p:sp>
      <p:sp>
        <p:nvSpPr>
          <p:cNvPr id="22" name="Oval 21"/>
          <p:cNvSpPr/>
          <p:nvPr/>
        </p:nvSpPr>
        <p:spPr>
          <a:xfrm>
            <a:off x="5181600" y="3657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23" name="Rectangle 22"/>
          <p:cNvSpPr/>
          <p:nvPr/>
        </p:nvSpPr>
        <p:spPr>
          <a:xfrm>
            <a:off x="5965376" y="3124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3</a:t>
            </a:r>
            <a:r>
              <a:rPr lang="en-US" sz="3200" smtClean="0"/>
              <a:t> = 30 mi/hr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43606" y="3657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3</a:t>
            </a:r>
            <a:r>
              <a:rPr lang="en-US" sz="3200" smtClean="0"/>
              <a:t> = 120 veh/mi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41910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3</a:t>
            </a:r>
            <a:r>
              <a:rPr lang="en-US" sz="3200" smtClean="0"/>
              <a:t> = 3600 veh/hr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48" name="Oval 47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49" name="Oval 48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990600" y="1828800"/>
          <a:ext cx="4049713" cy="2352675"/>
        </p:xfrm>
        <a:graphic>
          <a:graphicData uri="http://schemas.openxmlformats.org/presentationml/2006/ole">
            <p:oleObj spid="_x0000_s102402" name="Equation" r:id="rId3" imgW="10918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And for III-IV: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48600" y="1524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5181600" y="1066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3</a:t>
            </a:r>
            <a:r>
              <a:rPr lang="en-US" sz="3200" smtClean="0"/>
              <a:t> = 30 mi/hr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1600" y="1600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3</a:t>
            </a:r>
            <a:r>
              <a:rPr lang="en-US" sz="3200" smtClean="0"/>
              <a:t> = 120 veh/mi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1600" y="2133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3</a:t>
            </a:r>
            <a:r>
              <a:rPr lang="en-US" sz="3200" smtClean="0"/>
              <a:t> = 3600 veh/hr</a:t>
            </a:r>
          </a:p>
        </p:txBody>
      </p:sp>
      <p:sp>
        <p:nvSpPr>
          <p:cNvPr id="22" name="Oval 21"/>
          <p:cNvSpPr/>
          <p:nvPr/>
        </p:nvSpPr>
        <p:spPr>
          <a:xfrm>
            <a:off x="5181600" y="3657600"/>
            <a:ext cx="762000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sp>
        <p:nvSpPr>
          <p:cNvPr id="24" name="Rectangle 23"/>
          <p:cNvSpPr/>
          <p:nvPr/>
        </p:nvSpPr>
        <p:spPr>
          <a:xfrm>
            <a:off x="5943606" y="3352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3</a:t>
            </a:r>
            <a:r>
              <a:rPr lang="en-US" sz="3200" smtClean="0"/>
              <a:t> = 0 veh/mi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38862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3</a:t>
            </a:r>
            <a:r>
              <a:rPr lang="en-US" sz="3200" smtClean="0"/>
              <a:t> = 0 veh/hr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962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419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876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28956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15000"/>
            <a:ext cx="914400" cy="0"/>
          </a:xfrm>
          <a:prstGeom prst="line">
            <a:avLst/>
          </a:prstGeom>
          <a:ln w="101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391400" y="57150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267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48" name="Oval 47"/>
          <p:cNvSpPr/>
          <p:nvPr/>
        </p:nvSpPr>
        <p:spPr>
          <a:xfrm>
            <a:off x="64770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49" name="Oval 48"/>
          <p:cNvSpPr/>
          <p:nvPr/>
        </p:nvSpPr>
        <p:spPr>
          <a:xfrm>
            <a:off x="8077200" y="60960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1036638" y="1828800"/>
          <a:ext cx="3956050" cy="2352675"/>
        </p:xfrm>
        <a:graphic>
          <a:graphicData uri="http://schemas.openxmlformats.org/presentationml/2006/ole">
            <p:oleObj spid="_x0000_s103426" name="Equation" r:id="rId3" imgW="10666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there are two different types of average speed... we call them </a:t>
            </a:r>
            <a:r>
              <a:rPr lang="en-US" sz="3600" b="1" dirty="0" smtClean="0"/>
              <a:t>time-mean speed</a:t>
            </a:r>
            <a:r>
              <a:rPr lang="en-US" sz="3600" dirty="0" smtClean="0"/>
              <a:t> and </a:t>
            </a:r>
            <a:r>
              <a:rPr lang="en-US" sz="3600" b="1" dirty="0" smtClean="0"/>
              <a:t>space-mean speed</a:t>
            </a:r>
            <a:r>
              <a:rPr lang="en-US" sz="3600" dirty="0" smtClean="0"/>
              <a:t>.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143000" y="2286000"/>
          <a:ext cx="7620000" cy="414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191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Time-mean speed [L/T]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Space-mean speed [L/T]</a:t>
                      </a:r>
                    </a:p>
                  </a:txBody>
                  <a:tcPr/>
                </a:tc>
              </a:tr>
              <a:tr h="7878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Time Headway [T]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659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 Headway [L]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We also have one between I and III.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219200" y="54102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6019800"/>
            <a:ext cx="7772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7526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1143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362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505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572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0198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7056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3914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886200" y="57150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410200" y="6096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grpSp>
        <p:nvGrpSpPr>
          <p:cNvPr id="30" name="Group 80"/>
          <p:cNvGrpSpPr/>
          <p:nvPr/>
        </p:nvGrpSpPr>
        <p:grpSpPr>
          <a:xfrm>
            <a:off x="4648200" y="1371600"/>
            <a:ext cx="4197191" cy="2565800"/>
            <a:chOff x="3803809" y="1503009"/>
            <a:chExt cx="5181600" cy="3272591"/>
          </a:xfrm>
        </p:grpSpPr>
        <p:sp>
          <p:nvSpPr>
            <p:cNvPr id="32" name="TextBox 31"/>
            <p:cNvSpPr txBox="1"/>
            <p:nvPr/>
          </p:nvSpPr>
          <p:spPr>
            <a:xfrm>
              <a:off x="8507406" y="4127153"/>
              <a:ext cx="177668" cy="454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smtClean="0"/>
                <a:t>t</a:t>
              </a:r>
              <a:endParaRPr lang="en-US" sz="3600" i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 flipV="1">
              <a:off x="2592890" y="3516890"/>
              <a:ext cx="2517415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851597" y="4775598"/>
              <a:ext cx="498729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446460" y="2548203"/>
              <a:ext cx="1498676" cy="6485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03809" y="1503009"/>
              <a:ext cx="228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smtClean="0"/>
                <a:t>x</a:t>
              </a:r>
              <a:endParaRPr lang="en-US" sz="3600" i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>
              <a:off x="3272581" y="2716784"/>
              <a:ext cx="2093041" cy="90573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349140" y="3506541"/>
              <a:ext cx="1771514" cy="76660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558754" y="2415978"/>
              <a:ext cx="1032487" cy="44679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748978" y="2277525"/>
              <a:ext cx="435244" cy="18834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V="1">
              <a:off x="4613920" y="3017403"/>
              <a:ext cx="2049921" cy="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6476752" y="2135679"/>
              <a:ext cx="1025613" cy="71119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679162" y="3559945"/>
              <a:ext cx="1678275" cy="75303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4876885" y="3097323"/>
              <a:ext cx="188258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6597473" y="2140462"/>
              <a:ext cx="1118850" cy="79486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979779" y="3627481"/>
              <a:ext cx="1585036" cy="711195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5133871" y="3190558"/>
              <a:ext cx="179293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6707572" y="2155869"/>
              <a:ext cx="1212088" cy="85729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277080" y="3695016"/>
              <a:ext cx="1491799" cy="66936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>
              <a:off x="5357660" y="3283796"/>
              <a:ext cx="167340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6843709" y="2212446"/>
              <a:ext cx="1258707" cy="883994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4595625" y="3762549"/>
              <a:ext cx="1398566" cy="62752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5566836" y="3377033"/>
              <a:ext cx="158973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962115" y="2183991"/>
              <a:ext cx="1387498" cy="99858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914172" y="3830090"/>
              <a:ext cx="1305328" cy="58569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5859682" y="3470271"/>
              <a:ext cx="1422394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7055297" y="2198385"/>
              <a:ext cx="1480736" cy="106303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5232722" y="3897628"/>
              <a:ext cx="1212090" cy="54385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>
              <a:off x="6110693" y="3563509"/>
              <a:ext cx="1296888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7170660" y="2237144"/>
              <a:ext cx="1544162" cy="1108569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5593100" y="3965164"/>
              <a:ext cx="1118853" cy="50201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6361703" y="3656746"/>
              <a:ext cx="1129548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7255272" y="2219640"/>
              <a:ext cx="1673087" cy="1201128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5953483" y="4032700"/>
              <a:ext cx="1025615" cy="460182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6696384" y="3749984"/>
              <a:ext cx="87853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7319063" y="2191816"/>
              <a:ext cx="1814028" cy="1302309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6355700" y="4100237"/>
              <a:ext cx="932378" cy="418348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>
              <a:off x="7031065" y="3843221"/>
              <a:ext cx="62752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7419810" y="2389053"/>
              <a:ext cx="1692951" cy="1215386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757919" y="4167771"/>
              <a:ext cx="839140" cy="376515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7341840" y="3936459"/>
              <a:ext cx="442257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512189" y="2586287"/>
              <a:ext cx="1571878" cy="1128467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7118300" y="4235308"/>
              <a:ext cx="745902" cy="33468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>
              <a:off x="7640664" y="4029697"/>
              <a:ext cx="227103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7635615" y="2777579"/>
              <a:ext cx="1450803" cy="10534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7461163" y="4231115"/>
              <a:ext cx="745902" cy="33468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7852052" y="3042854"/>
              <a:ext cx="1143434" cy="830251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634043" y="3810745"/>
              <a:ext cx="1335260" cy="58606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8544041" y="3111758"/>
              <a:ext cx="369934" cy="268611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310221" y="2381171"/>
              <a:ext cx="803672" cy="341868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89961" y="2900363"/>
              <a:ext cx="2002371" cy="0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6403159" y="2125130"/>
              <a:ext cx="964406" cy="586060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541123" y="2953941"/>
              <a:ext cx="3369843" cy="1125141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592332" y="2900363"/>
              <a:ext cx="1318634" cy="1178719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 flipV="1">
              <a:off x="7910966" y="3168253"/>
              <a:ext cx="1074443" cy="910828"/>
            </a:xfrm>
            <a:prstGeom prst="line">
              <a:avLst/>
            </a:prstGeom>
            <a:ln w="1016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4687638" y="3864769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</a:t>
              </a:r>
              <a:endParaRPr lang="en-US" sz="2000"/>
            </a:p>
          </p:txBody>
        </p:sp>
        <p:sp>
          <p:nvSpPr>
            <p:cNvPr id="101" name="Oval 100"/>
            <p:cNvSpPr/>
            <p:nvPr/>
          </p:nvSpPr>
          <p:spPr>
            <a:xfrm>
              <a:off x="6055111" y="2953941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II</a:t>
              </a:r>
              <a:endParaRPr lang="en-US" sz="2000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71421" y="2471738"/>
              <a:ext cx="683736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III</a:t>
              </a:r>
              <a:endParaRPr lang="en-US" sz="20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5517889" y="1989534"/>
              <a:ext cx="781413" cy="5893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IV</a:t>
              </a:r>
              <a:endParaRPr lang="en-US" sz="2000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6915516" y="3277779"/>
              <a:ext cx="2946797" cy="48838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Rounded Rectangle 104"/>
          <p:cNvSpPr/>
          <p:nvPr/>
        </p:nvSpPr>
        <p:spPr>
          <a:xfrm>
            <a:off x="8077200" y="56388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990600" y="34290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sp>
        <p:nvSpPr>
          <p:cNvPr id="107" name="Rectangle 106"/>
          <p:cNvSpPr/>
          <p:nvPr/>
        </p:nvSpPr>
        <p:spPr>
          <a:xfrm>
            <a:off x="1676400" y="2895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3</a:t>
            </a:r>
            <a:r>
              <a:rPr lang="en-US" sz="3200" smtClean="0"/>
              <a:t> = 30 mi/hr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676400" y="34290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3</a:t>
            </a:r>
            <a:r>
              <a:rPr lang="en-US" sz="3200" smtClean="0"/>
              <a:t> = 120 veh/mi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676400" y="39624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3</a:t>
            </a:r>
            <a:r>
              <a:rPr lang="en-US" sz="3200" smtClean="0"/>
              <a:t> = 3600 veh/hr</a:t>
            </a:r>
          </a:p>
        </p:txBody>
      </p:sp>
      <p:sp>
        <p:nvSpPr>
          <p:cNvPr id="110" name="Oval 109"/>
          <p:cNvSpPr/>
          <p:nvPr/>
        </p:nvSpPr>
        <p:spPr>
          <a:xfrm>
            <a:off x="990600" y="1600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111" name="Rectangle 110"/>
          <p:cNvSpPr/>
          <p:nvPr/>
        </p:nvSpPr>
        <p:spPr>
          <a:xfrm>
            <a:off x="1752600" y="10668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1</a:t>
            </a:r>
            <a:r>
              <a:rPr lang="en-US" sz="3200" smtClean="0"/>
              <a:t> = 55 mi/hr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752600" y="1600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k</a:t>
            </a:r>
            <a:r>
              <a:rPr lang="en-US" sz="3200" baseline="-25000" smtClean="0"/>
              <a:t>1</a:t>
            </a:r>
            <a:r>
              <a:rPr lang="en-US" sz="3200" smtClean="0"/>
              <a:t> = 20 veh/mi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752600" y="2133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q</a:t>
            </a:r>
            <a:r>
              <a:rPr lang="en-US" sz="3200" baseline="-25000" smtClean="0"/>
              <a:t>1</a:t>
            </a:r>
            <a:r>
              <a:rPr lang="en-US" sz="3200" smtClean="0"/>
              <a:t> = 1100 veh/hr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381000"/>
            <a:ext cx="80772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Let’s look at these points on the flow-density graph: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6" name="Arc 55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76400" y="54864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sp>
        <p:nvSpPr>
          <p:cNvPr id="24" name="Oval 23"/>
          <p:cNvSpPr/>
          <p:nvPr/>
        </p:nvSpPr>
        <p:spPr>
          <a:xfrm>
            <a:off x="2133600" y="4114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38" name="Oval 37"/>
          <p:cNvSpPr/>
          <p:nvPr/>
        </p:nvSpPr>
        <p:spPr>
          <a:xfrm>
            <a:off x="6705600" y="5486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39" name="Oval 38"/>
          <p:cNvSpPr/>
          <p:nvPr/>
        </p:nvSpPr>
        <p:spPr>
          <a:xfrm>
            <a:off x="4191000" y="2133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The speed of a shockwave is also </a:t>
            </a:r>
            <a:r>
              <a:rPr lang="en-US" sz="3200" b="1" smtClean="0"/>
              <a:t>the slope of the line connecting the points on the flow-density diagram.  </a:t>
            </a:r>
            <a:r>
              <a:rPr lang="en-US" sz="3200" smtClean="0"/>
              <a:t>Why?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6" name="Arc 55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76400" y="5486400"/>
            <a:ext cx="781413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IV</a:t>
            </a:r>
            <a:endParaRPr lang="en-US" sz="2800"/>
          </a:p>
        </p:txBody>
      </p:sp>
      <p:sp>
        <p:nvSpPr>
          <p:cNvPr id="24" name="Oval 23"/>
          <p:cNvSpPr/>
          <p:nvPr/>
        </p:nvSpPr>
        <p:spPr>
          <a:xfrm>
            <a:off x="2133600" y="41148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</a:t>
            </a:r>
            <a:endParaRPr lang="en-US" sz="2800"/>
          </a:p>
        </p:txBody>
      </p:sp>
      <p:sp>
        <p:nvSpPr>
          <p:cNvPr id="38" name="Oval 37"/>
          <p:cNvSpPr/>
          <p:nvPr/>
        </p:nvSpPr>
        <p:spPr>
          <a:xfrm>
            <a:off x="6705600" y="54864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</a:t>
            </a:r>
            <a:endParaRPr lang="en-US" sz="2800"/>
          </a:p>
        </p:txBody>
      </p:sp>
      <p:sp>
        <p:nvSpPr>
          <p:cNvPr id="39" name="Oval 38"/>
          <p:cNvSpPr/>
          <p:nvPr/>
        </p:nvSpPr>
        <p:spPr>
          <a:xfrm>
            <a:off x="4191000" y="21336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III</a:t>
            </a:r>
            <a:endParaRPr lang="en-US" sz="2800"/>
          </a:p>
        </p:txBody>
      </p:sp>
      <p:cxnSp>
        <p:nvCxnSpPr>
          <p:cNvPr id="14" name="Straight Connector 13"/>
          <p:cNvCxnSpPr>
            <a:stCxn id="24" idx="6"/>
          </p:cNvCxnSpPr>
          <p:nvPr/>
        </p:nvCxnSpPr>
        <p:spPr>
          <a:xfrm>
            <a:off x="2817336" y="4409480"/>
            <a:ext cx="3888264" cy="122932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" idx="7"/>
            <a:endCxn id="39" idx="3"/>
          </p:cNvCxnSpPr>
          <p:nvPr/>
        </p:nvCxnSpPr>
        <p:spPr>
          <a:xfrm rot="5400000" flipH="1" flipV="1">
            <a:off x="2721938" y="2631917"/>
            <a:ext cx="1564461" cy="157392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1"/>
            <a:endCxn id="39" idx="5"/>
          </p:cNvCxnSpPr>
          <p:nvPr/>
        </p:nvCxnSpPr>
        <p:spPr>
          <a:xfrm rot="16200000" flipV="1">
            <a:off x="4322138" y="3089117"/>
            <a:ext cx="2936061" cy="203112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0" idx="7"/>
          </p:cNvCxnSpPr>
          <p:nvPr/>
        </p:nvCxnSpPr>
        <p:spPr>
          <a:xfrm rot="5400000" flipH="1" flipV="1">
            <a:off x="1928634" y="3081744"/>
            <a:ext cx="2905710" cy="2076222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0" idx="6"/>
            <a:endCxn id="38" idx="2"/>
          </p:cNvCxnSpPr>
          <p:nvPr/>
        </p:nvCxnSpPr>
        <p:spPr>
          <a:xfrm>
            <a:off x="2457813" y="5781080"/>
            <a:ext cx="4247787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4"/>
          </p:cNvCxnSpPr>
          <p:nvPr/>
        </p:nvCxnSpPr>
        <p:spPr>
          <a:xfrm rot="5400000">
            <a:off x="1951515" y="4962446"/>
            <a:ext cx="782241" cy="26566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38400" y="4876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</a:t>
            </a:r>
            <a:endParaRPr lang="en-US" sz="5400"/>
          </a:p>
        </p:txBody>
      </p:sp>
      <p:sp>
        <p:nvSpPr>
          <p:cNvPr id="60" name="Oval 59"/>
          <p:cNvSpPr/>
          <p:nvPr/>
        </p:nvSpPr>
        <p:spPr>
          <a:xfrm>
            <a:off x="4572000" y="35814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</a:t>
            </a:r>
            <a:endParaRPr lang="en-US" sz="5400"/>
          </a:p>
        </p:txBody>
      </p:sp>
      <p:sp>
        <p:nvSpPr>
          <p:cNvPr id="62" name="Oval 61"/>
          <p:cNvSpPr/>
          <p:nvPr/>
        </p:nvSpPr>
        <p:spPr>
          <a:xfrm>
            <a:off x="6781800" y="2895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III</a:t>
            </a:r>
            <a:endParaRPr lang="en-US" sz="5400"/>
          </a:p>
        </p:txBody>
      </p:sp>
      <p:sp>
        <p:nvSpPr>
          <p:cNvPr id="64" name="Oval 63"/>
          <p:cNvSpPr/>
          <p:nvPr/>
        </p:nvSpPr>
        <p:spPr>
          <a:xfrm>
            <a:off x="3733800" y="2209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IV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IN-CLASS EVALUATION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smtClean="0"/>
              <a:t>Pace: </a:t>
            </a:r>
            <a:r>
              <a:rPr lang="en-US" sz="3200" b="1" smtClean="0"/>
              <a:t>Fast, slow, </a:t>
            </a:r>
            <a:r>
              <a:rPr lang="en-US" sz="3200" smtClean="0"/>
              <a:t>or</a:t>
            </a:r>
            <a:r>
              <a:rPr lang="en-US" sz="3200" b="1" smtClean="0"/>
              <a:t> OK</a:t>
            </a:r>
            <a:r>
              <a:rPr lang="en-US" sz="320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What is the </a:t>
            </a:r>
            <a:r>
              <a:rPr lang="en-US" sz="3200" b="1" smtClean="0"/>
              <a:t>most unclear topic </a:t>
            </a:r>
            <a:r>
              <a:rPr lang="en-US" sz="3200" smtClean="0"/>
              <a:t>so far?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What is helping you the most in this class?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What can I be doing better?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Any other comments.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Today we focus on the three traffic stream characteristics: speed, flow, and density.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133600"/>
          <a:ext cx="4191000" cy="302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10157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660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Space-mean speed (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320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Flow (</a:t>
                      </a:r>
                      <a:r>
                        <a:rPr lang="en-US" sz="3200" i="1" dirty="0" smtClean="0"/>
                        <a:t>q</a:t>
                      </a:r>
                      <a:r>
                        <a:rPr lang="en-US" sz="3200" i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6599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Density (</a:t>
                      </a:r>
                      <a:r>
                        <a:rPr lang="en-US" sz="3200" i="1" dirty="0" smtClean="0"/>
                        <a:t>k</a:t>
                      </a:r>
                      <a:r>
                        <a:rPr lang="en-US" sz="3200" i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More generally, we always have: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267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This is the “fundamental relationship” between speed, flow, and density.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3276600"/>
            <a:ext cx="74676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Think units: [veh/hr] = [mi/hr][veh/mi]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741385" y="1830754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8739" y="3128108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191778" y="6073856"/>
            <a:ext cx="621263" cy="378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1447800" y="381000"/>
            <a:ext cx="381000" cy="84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019800"/>
            <a:ext cx="224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5743" y="1812541"/>
            <a:ext cx="1912308" cy="30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7" name="Arc 16"/>
          <p:cNvSpPr/>
          <p:nvPr/>
        </p:nvSpPr>
        <p:spPr>
          <a:xfrm>
            <a:off x="2038739" y="749626"/>
            <a:ext cx="2411963" cy="5727374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760046" y="4570046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57400" y="5867400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 rot="10800000">
            <a:off x="1447800" y="3352800"/>
            <a:ext cx="381000" cy="84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87503" y="47268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Speed (</a:t>
            </a:r>
            <a:r>
              <a:rPr lang="en-US" sz="3600" i="1" smtClean="0"/>
              <a:t>u</a:t>
            </a:r>
            <a:r>
              <a:rPr lang="en-US" sz="3600" smtClean="0"/>
              <a:t>)</a:t>
            </a:r>
            <a:endParaRPr lang="en-US" sz="3600" dirty="0"/>
          </a:p>
        </p:txBody>
      </p:sp>
      <p:sp>
        <p:nvSpPr>
          <p:cNvPr id="23" name="Right Arrow 22"/>
          <p:cNvSpPr/>
          <p:nvPr/>
        </p:nvSpPr>
        <p:spPr>
          <a:xfrm>
            <a:off x="7772400" y="6172200"/>
            <a:ext cx="621263" cy="378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62600" y="6045409"/>
            <a:ext cx="224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smtClean="0"/>
              <a:t>Flow (q)</a:t>
            </a:r>
            <a:endParaRPr lang="en-US" sz="3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341446" y="4595655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5893009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5400000">
            <a:off x="4019906" y="1771295"/>
            <a:ext cx="2411963" cy="5727374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2057400" y="3429000"/>
            <a:ext cx="2438400" cy="2438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741385" y="1830754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8739" y="3128108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191778" y="6073856"/>
            <a:ext cx="621263" cy="378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1447800" y="381000"/>
            <a:ext cx="381000" cy="84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019800"/>
            <a:ext cx="224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5743" y="1812541"/>
            <a:ext cx="1912308" cy="30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7" name="Arc 16"/>
          <p:cNvSpPr/>
          <p:nvPr/>
        </p:nvSpPr>
        <p:spPr>
          <a:xfrm>
            <a:off x="2038739" y="749626"/>
            <a:ext cx="2411963" cy="5727374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760046" y="4570046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57400" y="5867400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 rot="10800000">
            <a:off x="1447800" y="3352800"/>
            <a:ext cx="381000" cy="84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87503" y="47268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Speed (</a:t>
            </a:r>
            <a:r>
              <a:rPr lang="en-US" sz="3600" i="1" smtClean="0"/>
              <a:t>u</a:t>
            </a:r>
            <a:r>
              <a:rPr lang="en-US" sz="3600" smtClean="0"/>
              <a:t>)</a:t>
            </a:r>
            <a:endParaRPr lang="en-US" sz="3600" dirty="0"/>
          </a:p>
        </p:txBody>
      </p:sp>
      <p:sp>
        <p:nvSpPr>
          <p:cNvPr id="23" name="Right Arrow 22"/>
          <p:cNvSpPr/>
          <p:nvPr/>
        </p:nvSpPr>
        <p:spPr>
          <a:xfrm>
            <a:off x="7772400" y="6172200"/>
            <a:ext cx="621263" cy="378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62600" y="6045409"/>
            <a:ext cx="224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smtClean="0"/>
              <a:t>Flow (q)</a:t>
            </a:r>
            <a:endParaRPr lang="en-US" sz="3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341446" y="4595655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5893009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5400000">
            <a:off x="4019906" y="1771295"/>
            <a:ext cx="2411963" cy="5727374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2057400" y="3429000"/>
            <a:ext cx="2438400" cy="2438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057400" y="4572000"/>
            <a:ext cx="62484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71500" y="3086100"/>
            <a:ext cx="54102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5943600" y="3581400"/>
            <a:ext cx="44196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2057400" y="762000"/>
            <a:ext cx="54864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2743200" y="4114800"/>
            <a:ext cx="35052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2057400" y="3429000"/>
            <a:ext cx="44196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7543800" y="381000"/>
          <a:ext cx="1047750" cy="857250"/>
        </p:xfrm>
        <a:graphic>
          <a:graphicData uri="http://schemas.openxmlformats.org/presentationml/2006/ole">
            <p:oleObj spid="_x0000_s95234" name="Equation" r:id="rId3" imgW="279360" imgH="228600" progId="Equation.3">
              <p:embed/>
            </p:oleObj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4419600" y="1524000"/>
          <a:ext cx="619125" cy="904875"/>
        </p:xfrm>
        <a:graphic>
          <a:graphicData uri="http://schemas.openxmlformats.org/presentationml/2006/ole">
            <p:oleObj spid="_x0000_s95235" name="Equation" r:id="rId4" imgW="164880" imgH="241200" progId="Equation.3">
              <p:embed/>
            </p:oleObj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6553200" y="2667000"/>
          <a:ext cx="714375" cy="904875"/>
        </p:xfrm>
        <a:graphic>
          <a:graphicData uri="http://schemas.openxmlformats.org/presentationml/2006/ole">
            <p:oleObj spid="_x0000_s95236" name="Equation" r:id="rId5" imgW="190440" imgH="241200" progId="Equation.3">
              <p:embed/>
            </p:oleObj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2252663" y="-152400"/>
          <a:ext cx="2667000" cy="904875"/>
        </p:xfrm>
        <a:graphic>
          <a:graphicData uri="http://schemas.openxmlformats.org/presentationml/2006/ole">
            <p:oleObj spid="_x0000_s95237" name="Equation" r:id="rId6" imgW="711000" imgH="241200" progId="Equation.3">
              <p:embed/>
            </p:oleObj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8286750" y="3733800"/>
          <a:ext cx="857250" cy="1571625"/>
        </p:xfrm>
        <a:graphic>
          <a:graphicData uri="http://schemas.openxmlformats.org/presentationml/2006/ole">
            <p:oleObj spid="_x0000_s95238" name="Equation" r:id="rId7" imgW="2286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7815</TotalTime>
  <Words>1209</Words>
  <Application>Microsoft Office PowerPoint</Application>
  <PresentationFormat>On-screen Show (4:3)</PresentationFormat>
  <Paragraphs>354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Solstice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677</cp:revision>
  <dcterms:created xsi:type="dcterms:W3CDTF">2006-08-16T00:00:00Z</dcterms:created>
  <dcterms:modified xsi:type="dcterms:W3CDTF">2011-02-11T22:41:34Z</dcterms:modified>
</cp:coreProperties>
</file>