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538" r:id="rId3"/>
    <p:sldId id="429" r:id="rId4"/>
    <p:sldId id="539" r:id="rId5"/>
    <p:sldId id="540" r:id="rId6"/>
    <p:sldId id="541" r:id="rId7"/>
    <p:sldId id="537" r:id="rId8"/>
    <p:sldId id="542" r:id="rId9"/>
    <p:sldId id="543" r:id="rId10"/>
    <p:sldId id="544" r:id="rId11"/>
    <p:sldId id="545" r:id="rId12"/>
    <p:sldId id="546" r:id="rId13"/>
    <p:sldId id="547" r:id="rId14"/>
    <p:sldId id="549" r:id="rId15"/>
    <p:sldId id="548" r:id="rId16"/>
    <p:sldId id="550" r:id="rId17"/>
    <p:sldId id="551" r:id="rId18"/>
    <p:sldId id="552" r:id="rId19"/>
    <p:sldId id="553" r:id="rId20"/>
    <p:sldId id="276" r:id="rId21"/>
    <p:sldId id="468" r:id="rId22"/>
    <p:sldId id="473" r:id="rId23"/>
    <p:sldId id="498" r:id="rId24"/>
    <p:sldId id="502" r:id="rId25"/>
    <p:sldId id="510" r:id="rId26"/>
    <p:sldId id="511" r:id="rId27"/>
    <p:sldId id="528" r:id="rId28"/>
    <p:sldId id="554" r:id="rId29"/>
    <p:sldId id="555" r:id="rId30"/>
    <p:sldId id="55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8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smtClean="0"/>
              <a:t>Shockwave </a:t>
            </a:r>
            <a:r>
              <a:rPr lang="en-US" smtClean="0"/>
              <a:t>examples</a:t>
            </a:r>
            <a:endParaRPr lang="en-US" dirty="0" smtClean="0"/>
          </a:p>
          <a:p>
            <a:r>
              <a:rPr lang="en-US" dirty="0" smtClean="0"/>
              <a:t>February 9, 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Trip distribution:</a:t>
            </a:r>
            <a:endParaRPr lang="en-US" sz="360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066800" y="2590800"/>
            <a:ext cx="35814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Friction factors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86400" y="4419600"/>
            <a:ext cx="28956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Create OD matrix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066800" y="4419600"/>
            <a:ext cx="3733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85000" lnSpcReduction="1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Update adjustment factors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1" name="Straight Arrow Connector 20"/>
          <p:cNvCxnSpPr>
            <a:stCxn id="13" idx="3"/>
          </p:cNvCxnSpPr>
          <p:nvPr/>
        </p:nvCxnSpPr>
        <p:spPr>
          <a:xfrm>
            <a:off x="4648200" y="2895600"/>
            <a:ext cx="838200" cy="1524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3"/>
            <a:endCxn id="8" idx="1"/>
          </p:cNvCxnSpPr>
          <p:nvPr/>
        </p:nvCxnSpPr>
        <p:spPr>
          <a:xfrm>
            <a:off x="4800600" y="4724400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1066800" y="990600"/>
            <a:ext cx="35814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Zone productions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066800" y="1752600"/>
            <a:ext cx="35814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Zone attractions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0" name="Straight Arrow Connector 39"/>
          <p:cNvCxnSpPr>
            <a:stCxn id="18" idx="3"/>
          </p:cNvCxnSpPr>
          <p:nvPr/>
        </p:nvCxnSpPr>
        <p:spPr>
          <a:xfrm>
            <a:off x="4648200" y="2057400"/>
            <a:ext cx="533400" cy="533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76" idx="2"/>
            <a:endCxn id="8" idx="0"/>
          </p:cNvCxnSpPr>
          <p:nvPr/>
        </p:nvCxnSpPr>
        <p:spPr>
          <a:xfrm rot="5400000">
            <a:off x="6515100" y="4000500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90600" y="5410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Repeat until rows and columns add up correctly.</a:t>
            </a:r>
            <a:endParaRPr lang="en-US" sz="3600" dirty="0" smtClean="0"/>
          </a:p>
        </p:txBody>
      </p:sp>
      <p:sp>
        <p:nvSpPr>
          <p:cNvPr id="76" name="Content Placeholder 2"/>
          <p:cNvSpPr txBox="1">
            <a:spLocks/>
          </p:cNvSpPr>
          <p:nvPr/>
        </p:nvSpPr>
        <p:spPr>
          <a:xfrm>
            <a:off x="5181600" y="2590800"/>
            <a:ext cx="35052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Calculate trips starting</a:t>
            </a:r>
          </a:p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and ending in each zone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4" name="Straight Arrow Connector 83"/>
          <p:cNvCxnSpPr>
            <a:stCxn id="15" idx="3"/>
            <a:endCxn id="76" idx="0"/>
          </p:cNvCxnSpPr>
          <p:nvPr/>
        </p:nvCxnSpPr>
        <p:spPr>
          <a:xfrm>
            <a:off x="4648200" y="1295400"/>
            <a:ext cx="2286000" cy="1295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Mode choice:</a:t>
            </a:r>
            <a:endParaRPr lang="en-US" sz="360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066800" y="1371600"/>
            <a:ext cx="35814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Utility functions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86400" y="3200400"/>
            <a:ext cx="28956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85000" lnSpcReduction="1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Create OD matrices for bus and car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1" name="Straight Arrow Connector 20"/>
          <p:cNvCxnSpPr>
            <a:stCxn id="16" idx="3"/>
            <a:endCxn id="76" idx="1"/>
          </p:cNvCxnSpPr>
          <p:nvPr/>
        </p:nvCxnSpPr>
        <p:spPr>
          <a:xfrm flipV="1">
            <a:off x="4648200" y="1866900"/>
            <a:ext cx="533400" cy="5715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1066800" y="3352800"/>
            <a:ext cx="35814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OD matrix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0" name="Straight Arrow Connector 39"/>
          <p:cNvCxnSpPr>
            <a:stCxn id="13" idx="3"/>
            <a:endCxn id="76" idx="1"/>
          </p:cNvCxnSpPr>
          <p:nvPr/>
        </p:nvCxnSpPr>
        <p:spPr>
          <a:xfrm>
            <a:off x="4648200" y="1676400"/>
            <a:ext cx="533400" cy="1905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76" idx="2"/>
            <a:endCxn id="8" idx="0"/>
          </p:cNvCxnSpPr>
          <p:nvPr/>
        </p:nvCxnSpPr>
        <p:spPr>
          <a:xfrm rot="5400000">
            <a:off x="6515100" y="2781300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ontent Placeholder 2"/>
          <p:cNvSpPr txBox="1">
            <a:spLocks/>
          </p:cNvSpPr>
          <p:nvPr/>
        </p:nvSpPr>
        <p:spPr>
          <a:xfrm>
            <a:off x="5181600" y="1371600"/>
            <a:ext cx="35052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Calculate proportions by bus and car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4" name="Straight Arrow Connector 83"/>
          <p:cNvCxnSpPr>
            <a:stCxn id="15" idx="3"/>
            <a:endCxn id="8" idx="1"/>
          </p:cNvCxnSpPr>
          <p:nvPr/>
        </p:nvCxnSpPr>
        <p:spPr>
          <a:xfrm>
            <a:off x="4648200" y="3657600"/>
            <a:ext cx="838200" cy="381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1066800" y="2133600"/>
            <a:ext cx="35814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Zone data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Route choice:</a:t>
            </a:r>
            <a:endParaRPr lang="en-US" sz="360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90600" y="2971800"/>
            <a:ext cx="35814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Network data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81600" y="4114800"/>
            <a:ext cx="32004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85000" lnSpcReduction="1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noProof="0" smtClean="0"/>
              <a:t>Roadway link volumes and travel times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1" name="Straight Arrow Connector 20"/>
          <p:cNvCxnSpPr>
            <a:stCxn id="15" idx="3"/>
            <a:endCxn id="76" idx="1"/>
          </p:cNvCxnSpPr>
          <p:nvPr/>
        </p:nvCxnSpPr>
        <p:spPr>
          <a:xfrm>
            <a:off x="4572000" y="2209800"/>
            <a:ext cx="457200" cy="4191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990600" y="1905000"/>
            <a:ext cx="35814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Vehicle OD matrix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0" name="Straight Arrow Connector 39"/>
          <p:cNvCxnSpPr>
            <a:stCxn id="13" idx="3"/>
            <a:endCxn id="76" idx="1"/>
          </p:cNvCxnSpPr>
          <p:nvPr/>
        </p:nvCxnSpPr>
        <p:spPr>
          <a:xfrm flipV="1">
            <a:off x="4572000" y="2628900"/>
            <a:ext cx="457200" cy="6477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76" idx="2"/>
            <a:endCxn id="8" idx="0"/>
          </p:cNvCxnSpPr>
          <p:nvPr/>
        </p:nvCxnSpPr>
        <p:spPr>
          <a:xfrm rot="5400000">
            <a:off x="6286500" y="3619500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ontent Placeholder 2"/>
          <p:cNvSpPr txBox="1">
            <a:spLocks/>
          </p:cNvSpPr>
          <p:nvPr/>
        </p:nvSpPr>
        <p:spPr>
          <a:xfrm>
            <a:off x="5029200" y="2133600"/>
            <a:ext cx="35052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Run route choice program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Unraveling the mystery of OD matrices</a:t>
            </a:r>
            <a:endParaRPr lang="en-US" sz="3600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066800" y="990600"/>
            <a:ext cx="35814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Zone productions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066800" y="1752600"/>
            <a:ext cx="35814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Zone attractions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0" name="Straight Arrow Connector 39"/>
          <p:cNvCxnSpPr>
            <a:stCxn id="18" idx="3"/>
          </p:cNvCxnSpPr>
          <p:nvPr/>
        </p:nvCxnSpPr>
        <p:spPr>
          <a:xfrm>
            <a:off x="4648200" y="2057400"/>
            <a:ext cx="533400" cy="533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ontent Placeholder 2"/>
          <p:cNvSpPr txBox="1">
            <a:spLocks/>
          </p:cNvSpPr>
          <p:nvPr/>
        </p:nvSpPr>
        <p:spPr>
          <a:xfrm>
            <a:off x="5181600" y="2590800"/>
            <a:ext cx="35052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Calculate trips starting</a:t>
            </a:r>
          </a:p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and ending in each zone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4" name="Straight Arrow Connector 83"/>
          <p:cNvCxnSpPr>
            <a:stCxn id="15" idx="3"/>
            <a:endCxn id="76" idx="0"/>
          </p:cNvCxnSpPr>
          <p:nvPr/>
        </p:nvCxnSpPr>
        <p:spPr>
          <a:xfrm>
            <a:off x="4648200" y="1295400"/>
            <a:ext cx="2286000" cy="1295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90600" y="38862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AM Peak: Trips starting in a zone equal work productions; trips ending in a zone equal work attractions.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Unraveling the mystery of OD matrices</a:t>
            </a:r>
            <a:endParaRPr lang="en-US" sz="3600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066800" y="990600"/>
            <a:ext cx="35814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Zone productions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066800" y="1752600"/>
            <a:ext cx="35814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Zone attractions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0" name="Straight Arrow Connector 39"/>
          <p:cNvCxnSpPr>
            <a:stCxn id="18" idx="3"/>
          </p:cNvCxnSpPr>
          <p:nvPr/>
        </p:nvCxnSpPr>
        <p:spPr>
          <a:xfrm>
            <a:off x="4648200" y="2057400"/>
            <a:ext cx="533400" cy="533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ontent Placeholder 2"/>
          <p:cNvSpPr txBox="1">
            <a:spLocks/>
          </p:cNvSpPr>
          <p:nvPr/>
        </p:nvSpPr>
        <p:spPr>
          <a:xfrm>
            <a:off x="5181600" y="2590800"/>
            <a:ext cx="35052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Calculate trips starting</a:t>
            </a:r>
          </a:p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and ending in each zone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4" name="Straight Arrow Connector 83"/>
          <p:cNvCxnSpPr>
            <a:stCxn id="15" idx="3"/>
            <a:endCxn id="76" idx="0"/>
          </p:cNvCxnSpPr>
          <p:nvPr/>
        </p:nvCxnSpPr>
        <p:spPr>
          <a:xfrm>
            <a:off x="4648200" y="1295400"/>
            <a:ext cx="2286000" cy="1295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90600" y="38862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Offpeak: Trips </a:t>
            </a:r>
            <a:r>
              <a:rPr lang="en-US" sz="3600" b="1" smtClean="0"/>
              <a:t>starting and ending </a:t>
            </a:r>
            <a:r>
              <a:rPr lang="en-US" sz="3600" smtClean="0"/>
              <a:t>in a zone equal </a:t>
            </a:r>
            <a:r>
              <a:rPr lang="en-US" sz="3600" b="1" smtClean="0"/>
              <a:t>sum</a:t>
            </a:r>
            <a:r>
              <a:rPr lang="en-US" sz="3600" smtClean="0"/>
              <a:t> of shopping productions and attractions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Unraveling the mystery of OD matrices</a:t>
            </a:r>
            <a:endParaRPr lang="en-US" sz="3600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066800" y="990600"/>
            <a:ext cx="35814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Zone productions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066800" y="1752600"/>
            <a:ext cx="35814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Zone attractions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0" name="Straight Arrow Connector 39"/>
          <p:cNvCxnSpPr>
            <a:stCxn id="18" idx="3"/>
          </p:cNvCxnSpPr>
          <p:nvPr/>
        </p:nvCxnSpPr>
        <p:spPr>
          <a:xfrm>
            <a:off x="4648200" y="2057400"/>
            <a:ext cx="533400" cy="533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ontent Placeholder 2"/>
          <p:cNvSpPr txBox="1">
            <a:spLocks/>
          </p:cNvSpPr>
          <p:nvPr/>
        </p:nvSpPr>
        <p:spPr>
          <a:xfrm>
            <a:off x="5181600" y="2590800"/>
            <a:ext cx="35052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Calculate trips starting</a:t>
            </a:r>
          </a:p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and ending in each zone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4" name="Straight Arrow Connector 83"/>
          <p:cNvCxnSpPr>
            <a:stCxn id="15" idx="3"/>
            <a:endCxn id="76" idx="0"/>
          </p:cNvCxnSpPr>
          <p:nvPr/>
        </p:nvCxnSpPr>
        <p:spPr>
          <a:xfrm>
            <a:off x="4648200" y="1295400"/>
            <a:ext cx="2286000" cy="1295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90600" y="38862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PM Peak: Trips starting in a zone equal </a:t>
            </a:r>
            <a:r>
              <a:rPr lang="en-US" sz="3600" smtClean="0"/>
              <a:t>work </a:t>
            </a:r>
            <a:r>
              <a:rPr lang="en-US" sz="3600" b="1" smtClean="0"/>
              <a:t>attractions</a:t>
            </a:r>
            <a:r>
              <a:rPr lang="en-US" sz="3600" smtClean="0"/>
              <a:t>; </a:t>
            </a:r>
            <a:r>
              <a:rPr lang="en-US" sz="3600" smtClean="0"/>
              <a:t>trips ending in a zone equal </a:t>
            </a:r>
            <a:r>
              <a:rPr lang="en-US" sz="3600" smtClean="0"/>
              <a:t>work </a:t>
            </a:r>
            <a:r>
              <a:rPr lang="en-US" sz="3600" b="1" smtClean="0"/>
              <a:t>productions</a:t>
            </a:r>
            <a:r>
              <a:rPr lang="en-US" sz="3600" smtClean="0"/>
              <a:t>.</a:t>
            </a:r>
            <a:endParaRPr lang="en-US" sz="3600" smtClean="0"/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19200" y="152400"/>
            <a:ext cx="35814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Friction factors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38800" y="1600200"/>
            <a:ext cx="28956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Create OD matrix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9200" y="1600200"/>
            <a:ext cx="3733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85000" lnSpcReduction="1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Update adjustment factors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>
            <a:off x="4800600" y="457200"/>
            <a:ext cx="838200" cy="1219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3"/>
            <a:endCxn id="5" idx="1"/>
          </p:cNvCxnSpPr>
          <p:nvPr/>
        </p:nvCxnSpPr>
        <p:spPr>
          <a:xfrm>
            <a:off x="4953000" y="1905000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0" idx="2"/>
            <a:endCxn id="5" idx="0"/>
          </p:cNvCxnSpPr>
          <p:nvPr/>
        </p:nvCxnSpPr>
        <p:spPr>
          <a:xfrm rot="5400000">
            <a:off x="6858000" y="1371600"/>
            <a:ext cx="457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5334000" y="152400"/>
            <a:ext cx="3505200" cy="990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Calculate trips starting</a:t>
            </a:r>
          </a:p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and ending in each zone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9200" y="25146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Deciphering this formula:</a:t>
            </a:r>
            <a:endParaRPr lang="en-US" sz="3600" smtClean="0"/>
          </a:p>
          <a:p>
            <a:endParaRPr lang="en-US" sz="3600" dirty="0" smtClean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 t="47059"/>
          <a:stretch>
            <a:fillRect/>
          </a:stretch>
        </p:blipFill>
        <p:spPr bwMode="auto">
          <a:xfrm>
            <a:off x="2362200" y="3352800"/>
            <a:ext cx="567097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219200" y="5410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i</a:t>
            </a:r>
            <a:r>
              <a:rPr lang="en-US" sz="3600" smtClean="0"/>
              <a:t> indicates a </a:t>
            </a:r>
            <a:r>
              <a:rPr lang="en-US" sz="3600" b="1" smtClean="0"/>
              <a:t>row</a:t>
            </a:r>
            <a:r>
              <a:rPr lang="en-US" sz="3600" smtClean="0"/>
              <a:t>; </a:t>
            </a:r>
            <a:r>
              <a:rPr lang="en-US" sz="3600" i="1" smtClean="0"/>
              <a:t>j</a:t>
            </a:r>
            <a:r>
              <a:rPr lang="en-US" sz="3600" smtClean="0"/>
              <a:t> indicates a </a:t>
            </a:r>
            <a:r>
              <a:rPr lang="en-US" sz="3600" b="1" smtClean="0"/>
              <a:t>column</a:t>
            </a:r>
            <a:endParaRPr lang="en-US" sz="3600" i="1" smtClean="0"/>
          </a:p>
          <a:p>
            <a:endParaRPr lang="en-US" sz="36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 t="47059"/>
          <a:stretch>
            <a:fillRect/>
          </a:stretch>
        </p:blipFill>
        <p:spPr bwMode="auto">
          <a:xfrm>
            <a:off x="2057400" y="1066800"/>
            <a:ext cx="567097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 rot="5400000" flipH="1" flipV="1">
            <a:off x="1333500" y="3009900"/>
            <a:ext cx="2133600" cy="8382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1143000" y="4572000"/>
            <a:ext cx="2133600" cy="1295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OD matrix value in row </a:t>
            </a:r>
            <a:r>
              <a:rPr lang="en-US" sz="2800" i="1" smtClean="0"/>
              <a:t>i</a:t>
            </a:r>
            <a:r>
              <a:rPr lang="en-US" sz="2800" smtClean="0"/>
              <a:t>, column </a:t>
            </a:r>
            <a:r>
              <a:rPr lang="en-US" sz="2800" i="1" smtClean="0"/>
              <a:t>j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524000" y="152400"/>
            <a:ext cx="2133600" cy="1295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Column </a:t>
            </a:r>
            <a:r>
              <a:rPr lang="en-US" sz="2800" i="1" smtClean="0"/>
              <a:t>j </a:t>
            </a:r>
            <a:r>
              <a:rPr lang="en-US" sz="2800" smtClean="0"/>
              <a:t>adjustment factor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267200" y="0"/>
            <a:ext cx="21336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Trips starting in row </a:t>
            </a:r>
            <a:r>
              <a:rPr lang="en-US" sz="2800" i="1" smtClean="0"/>
              <a:t>i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781800" y="0"/>
            <a:ext cx="21336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Trips ending in column </a:t>
            </a:r>
            <a:r>
              <a:rPr lang="en-US" sz="2800" i="1" smtClean="0"/>
              <a:t>j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1" name="Straight Arrow Connector 20"/>
          <p:cNvCxnSpPr>
            <a:stCxn id="18" idx="3"/>
          </p:cNvCxnSpPr>
          <p:nvPr/>
        </p:nvCxnSpPr>
        <p:spPr>
          <a:xfrm>
            <a:off x="3657600" y="800100"/>
            <a:ext cx="381000" cy="7239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4800600" y="915194"/>
            <a:ext cx="457994" cy="45640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5410200" y="914400"/>
            <a:ext cx="1371600" cy="4572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7315200" y="1752600"/>
            <a:ext cx="1828800" cy="1371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Row i and column </a:t>
            </a:r>
            <a:r>
              <a:rPr lang="en-US" sz="2800" i="1" smtClean="0"/>
              <a:t>j </a:t>
            </a:r>
            <a:r>
              <a:rPr lang="en-US" sz="2800" smtClean="0"/>
              <a:t>of friction factor table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2" name="Straight Arrow Connector 31"/>
          <p:cNvCxnSpPr>
            <a:stCxn id="31" idx="1"/>
          </p:cNvCxnSpPr>
          <p:nvPr/>
        </p:nvCxnSpPr>
        <p:spPr>
          <a:xfrm rot="10800000">
            <a:off x="6400800" y="1828800"/>
            <a:ext cx="914400" cy="6096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4648200" y="3810000"/>
            <a:ext cx="1828800" cy="990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Sum over all columns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7" name="Straight Arrow Connector 36"/>
          <p:cNvCxnSpPr>
            <a:stCxn id="36" idx="0"/>
          </p:cNvCxnSpPr>
          <p:nvPr/>
        </p:nvCxnSpPr>
        <p:spPr>
          <a:xfrm rot="16200000" flipV="1">
            <a:off x="4305300" y="2552700"/>
            <a:ext cx="1143000" cy="13716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 t="47059"/>
          <a:stretch>
            <a:fillRect/>
          </a:stretch>
        </p:blipFill>
        <p:spPr bwMode="auto">
          <a:xfrm>
            <a:off x="2057400" y="1066800"/>
            <a:ext cx="567097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 rot="5400000" flipH="1" flipV="1">
            <a:off x="1333500" y="3009900"/>
            <a:ext cx="2133600" cy="8382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1143000" y="4572000"/>
            <a:ext cx="2133600" cy="1295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OD matrix value in row </a:t>
            </a:r>
            <a:r>
              <a:rPr lang="en-US" sz="2800" i="1" smtClean="0"/>
              <a:t>i</a:t>
            </a:r>
            <a:r>
              <a:rPr lang="en-US" sz="2800" smtClean="0"/>
              <a:t>, column </a:t>
            </a:r>
            <a:r>
              <a:rPr lang="en-US" sz="2800" i="1" smtClean="0"/>
              <a:t>j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524000" y="152400"/>
            <a:ext cx="2133600" cy="1295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Column </a:t>
            </a:r>
            <a:r>
              <a:rPr lang="en-US" sz="2800" i="1" smtClean="0"/>
              <a:t>j </a:t>
            </a:r>
            <a:r>
              <a:rPr lang="en-US" sz="2800" smtClean="0"/>
              <a:t>adjustment factor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267200" y="0"/>
            <a:ext cx="21336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Trips starting in row </a:t>
            </a:r>
            <a:r>
              <a:rPr lang="en-US" sz="2800" i="1" smtClean="0"/>
              <a:t>i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781800" y="0"/>
            <a:ext cx="21336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Trips ending in column </a:t>
            </a:r>
            <a:r>
              <a:rPr lang="en-US" sz="2800" i="1" smtClean="0"/>
              <a:t>j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1" name="Straight Arrow Connector 20"/>
          <p:cNvCxnSpPr>
            <a:stCxn id="18" idx="3"/>
          </p:cNvCxnSpPr>
          <p:nvPr/>
        </p:nvCxnSpPr>
        <p:spPr>
          <a:xfrm>
            <a:off x="3657600" y="800100"/>
            <a:ext cx="381000" cy="7239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4800600" y="915194"/>
            <a:ext cx="457994" cy="45640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5410200" y="914400"/>
            <a:ext cx="1371600" cy="4572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7315200" y="1752600"/>
            <a:ext cx="1828800" cy="1371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Row i and column </a:t>
            </a:r>
            <a:r>
              <a:rPr lang="en-US" sz="2800" i="1" smtClean="0"/>
              <a:t>j </a:t>
            </a:r>
            <a:r>
              <a:rPr lang="en-US" sz="2800" smtClean="0"/>
              <a:t>of friction factor table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2" name="Straight Arrow Connector 31"/>
          <p:cNvCxnSpPr>
            <a:stCxn id="31" idx="1"/>
          </p:cNvCxnSpPr>
          <p:nvPr/>
        </p:nvCxnSpPr>
        <p:spPr>
          <a:xfrm rot="10800000">
            <a:off x="6400800" y="1828800"/>
            <a:ext cx="914400" cy="6096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4648200" y="3810000"/>
            <a:ext cx="1828800" cy="990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Sum over all columns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7" name="Straight Arrow Connector 36"/>
          <p:cNvCxnSpPr>
            <a:stCxn id="36" idx="0"/>
          </p:cNvCxnSpPr>
          <p:nvPr/>
        </p:nvCxnSpPr>
        <p:spPr>
          <a:xfrm rot="16200000" flipV="1">
            <a:off x="4305300" y="2552700"/>
            <a:ext cx="1143000" cy="13716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BOARD EXAMPLE</a:t>
            </a:r>
            <a:endParaRPr lang="en-US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IN-CLASS EVALUATION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Today we focus on the three traffic stream characteristics: speed, flow, and density.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43200" y="2133600"/>
          <a:ext cx="4191000" cy="3022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</a:tblGrid>
              <a:tr h="10157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Traffic stream</a:t>
                      </a:r>
                      <a:endParaRPr lang="en-US" sz="3200" dirty="0"/>
                    </a:p>
                  </a:txBody>
                  <a:tcPr/>
                </a:tc>
              </a:tr>
              <a:tr h="6606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Space-mean speed (</a:t>
                      </a:r>
                      <a:r>
                        <a:rPr lang="en-US" sz="3200" i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US" sz="3200" i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Flow (</a:t>
                      </a:r>
                      <a:r>
                        <a:rPr lang="en-US" sz="3200" i="1" dirty="0" smtClean="0"/>
                        <a:t>q</a:t>
                      </a:r>
                      <a:r>
                        <a:rPr lang="en-US" sz="3200" i="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  <a:tr h="65995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Density (</a:t>
                      </a:r>
                      <a:r>
                        <a:rPr lang="en-US" sz="3200" i="1" dirty="0" smtClean="0"/>
                        <a:t>k</a:t>
                      </a:r>
                      <a:r>
                        <a:rPr lang="en-US" sz="3200" i="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More generally, we always have: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810000" y="2057400"/>
            <a:ext cx="24384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i="1" dirty="0" smtClean="0"/>
              <a:t>q = </a:t>
            </a:r>
            <a:r>
              <a:rPr lang="en-US" sz="4800" i="1" dirty="0" err="1" smtClean="0"/>
              <a:t>uk</a:t>
            </a:r>
            <a:endParaRPr lang="en-US" sz="4800" i="1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42672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This is the “fundamental relationship” between speed, flow, and density.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9200" y="3276600"/>
            <a:ext cx="74676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dirty="0" smtClean="0"/>
              <a:t>Think units: [veh/hr] = [mi/hr][veh/mi]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 flipH="1" flipV="1">
            <a:off x="741385" y="1830754"/>
            <a:ext cx="25947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38739" y="3128108"/>
            <a:ext cx="314286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4191778" y="6073856"/>
            <a:ext cx="621263" cy="378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800000">
            <a:off x="1447800" y="381000"/>
            <a:ext cx="381000" cy="8464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81200" y="6019800"/>
            <a:ext cx="2247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45743" y="1812541"/>
            <a:ext cx="1912308" cy="30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7" name="Arc 16"/>
          <p:cNvSpPr/>
          <p:nvPr/>
        </p:nvSpPr>
        <p:spPr>
          <a:xfrm>
            <a:off x="2038739" y="749626"/>
            <a:ext cx="2411963" cy="5727374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760046" y="4570046"/>
            <a:ext cx="25947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057400" y="5867400"/>
            <a:ext cx="314286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wn Arrow 20"/>
          <p:cNvSpPr/>
          <p:nvPr/>
        </p:nvSpPr>
        <p:spPr>
          <a:xfrm rot="10800000">
            <a:off x="1447800" y="3352800"/>
            <a:ext cx="381000" cy="8464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487503" y="472680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Speed (</a:t>
            </a:r>
            <a:r>
              <a:rPr lang="en-US" sz="3600" i="1" smtClean="0"/>
              <a:t>u</a:t>
            </a:r>
            <a:r>
              <a:rPr lang="en-US" sz="3600" smtClean="0"/>
              <a:t>)</a:t>
            </a:r>
            <a:endParaRPr lang="en-US" sz="3600" dirty="0"/>
          </a:p>
        </p:txBody>
      </p:sp>
      <p:sp>
        <p:nvSpPr>
          <p:cNvPr id="23" name="Right Arrow 22"/>
          <p:cNvSpPr/>
          <p:nvPr/>
        </p:nvSpPr>
        <p:spPr>
          <a:xfrm>
            <a:off x="7772400" y="6172200"/>
            <a:ext cx="621263" cy="378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62600" y="6045409"/>
            <a:ext cx="2247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smtClean="0"/>
              <a:t>Flow (q)</a:t>
            </a:r>
            <a:endParaRPr lang="en-US" sz="3600" dirty="0"/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4341446" y="4595655"/>
            <a:ext cx="25947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38800" y="5893009"/>
            <a:ext cx="314286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5400000">
            <a:off x="4019906" y="1771295"/>
            <a:ext cx="2411963" cy="5727374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16200000" flipH="1">
            <a:off x="2057400" y="3429000"/>
            <a:ext cx="2438400" cy="2438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9" name="Arc 18"/>
          <p:cNvSpPr/>
          <p:nvPr/>
        </p:nvSpPr>
        <p:spPr>
          <a:xfrm>
            <a:off x="2057400" y="2438400"/>
            <a:ext cx="5029200" cy="8610600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95400" y="381000"/>
            <a:ext cx="64008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How can we get speed from flow-density diagram?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505200" y="2667000"/>
            <a:ext cx="228600" cy="228600"/>
          </a:xfrm>
          <a:prstGeom prst="ellipse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We can identify “regions” of constant density on this diagram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3400" y="6211669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V="1">
            <a:off x="-656194" y="4382039"/>
            <a:ext cx="358032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33966" y="6172201"/>
            <a:ext cx="77814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05281" y="2959593"/>
            <a:ext cx="2131450" cy="101187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9999" y="2057400"/>
            <a:ext cx="237457" cy="562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x</a:t>
            </a:r>
            <a:endParaRPr lang="en-US" sz="3600" i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75006" y="3181602"/>
            <a:ext cx="2976769" cy="141317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72267" y="4314414"/>
            <a:ext cx="2519486" cy="119608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48315" y="2785463"/>
            <a:ext cx="1468426" cy="69711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003893" y="2606388"/>
            <a:ext cx="619013" cy="29386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323382" y="3671658"/>
            <a:ext cx="3198390" cy="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300648" y="2368567"/>
            <a:ext cx="1458650" cy="110964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980749" y="4391303"/>
            <a:ext cx="2386880" cy="117491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733673" y="3785322"/>
            <a:ext cx="293729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495438" y="2369596"/>
            <a:ext cx="1591254" cy="12401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443352" y="4490241"/>
            <a:ext cx="2254274" cy="110964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134636" y="3917923"/>
            <a:ext cx="279742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673655" y="2387199"/>
            <a:ext cx="1723859" cy="133759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900782" y="4589178"/>
            <a:ext cx="2121670" cy="104436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3483803" y="4050528"/>
            <a:ext cx="261093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889280" y="2465822"/>
            <a:ext cx="1790161" cy="137925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391358" y="4688113"/>
            <a:ext cx="1989072" cy="97909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3810170" y="4183132"/>
            <a:ext cx="248038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82912" y="2417444"/>
            <a:ext cx="1973331" cy="15580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881936" y="4787058"/>
            <a:ext cx="1856467" cy="91382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4267082" y="4315737"/>
            <a:ext cx="221929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234734" y="2433468"/>
            <a:ext cx="2105935" cy="165860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372519" y="4885999"/>
            <a:ext cx="1723862" cy="8485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4658722" y="4448342"/>
            <a:ext cx="202347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419106" y="2485449"/>
            <a:ext cx="2196142" cy="17296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3928365" y="4984938"/>
            <a:ext cx="1591257" cy="78327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5050361" y="4580946"/>
            <a:ext cx="176237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6560019" y="2454166"/>
            <a:ext cx="2379502" cy="1874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4484217" y="5083877"/>
            <a:ext cx="1458652" cy="7180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5572548" y="4713551"/>
            <a:ext cx="137073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6669276" y="2407611"/>
            <a:ext cx="2579951" cy="203192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5105342" y="5182816"/>
            <a:ext cx="1326048" cy="65272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6094734" y="4846155"/>
            <a:ext cx="979099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6818111" y="2694125"/>
            <a:ext cx="2407753" cy="189630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5726470" y="5281752"/>
            <a:ext cx="1193443" cy="58745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6579621" y="4978760"/>
            <a:ext cx="69003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6953890" y="2980634"/>
            <a:ext cx="2235560" cy="17606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6282320" y="5380691"/>
            <a:ext cx="1060839" cy="52218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7045861" y="5111364"/>
            <a:ext cx="35433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7138109" y="3257873"/>
            <a:ext cx="2063364" cy="164361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6817272" y="5374728"/>
            <a:ext cx="1060839" cy="52218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7454592" y="3650556"/>
            <a:ext cx="1626217" cy="1295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7127682" y="4759520"/>
            <a:ext cx="1899037" cy="914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8480886" y="3787314"/>
            <a:ext cx="526128" cy="419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1905000" y="2743200"/>
            <a:ext cx="1143000" cy="533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0" y="3505200"/>
            <a:ext cx="3124200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181600" y="2362200"/>
            <a:ext cx="1371600" cy="914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209800" y="3581400"/>
            <a:ext cx="5257800" cy="16002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410200" y="3505200"/>
            <a:ext cx="2057400" cy="1676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 flipV="1">
            <a:off x="7467600" y="3886200"/>
            <a:ext cx="1676400" cy="1295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438400" y="48768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</a:t>
            </a:r>
            <a:endParaRPr lang="en-US" sz="5400"/>
          </a:p>
        </p:txBody>
      </p:sp>
      <p:sp>
        <p:nvSpPr>
          <p:cNvPr id="60" name="Oval 59"/>
          <p:cNvSpPr/>
          <p:nvPr/>
        </p:nvSpPr>
        <p:spPr>
          <a:xfrm>
            <a:off x="4572000" y="35814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II</a:t>
            </a:r>
            <a:endParaRPr lang="en-US" sz="5400"/>
          </a:p>
        </p:txBody>
      </p:sp>
      <p:sp>
        <p:nvSpPr>
          <p:cNvPr id="62" name="Oval 61"/>
          <p:cNvSpPr/>
          <p:nvPr/>
        </p:nvSpPr>
        <p:spPr>
          <a:xfrm>
            <a:off x="6781800" y="28956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III</a:t>
            </a:r>
            <a:endParaRPr lang="en-US" sz="5400"/>
          </a:p>
        </p:txBody>
      </p:sp>
      <p:sp>
        <p:nvSpPr>
          <p:cNvPr id="64" name="Oval 63"/>
          <p:cNvSpPr/>
          <p:nvPr/>
        </p:nvSpPr>
        <p:spPr>
          <a:xfrm>
            <a:off x="3733800" y="22098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IV</a:t>
            </a:r>
            <a:endParaRPr 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381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noProof="0" smtClean="0"/>
              <a:t>The boundaries between these regions form </a:t>
            </a:r>
            <a:r>
              <a:rPr lang="en-US" sz="3200" b="1" noProof="0" smtClean="0"/>
              <a:t>shockwaves</a:t>
            </a:r>
            <a:r>
              <a:rPr lang="en-US" sz="3200" noProof="0" smtClean="0"/>
              <a:t> (each red line)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3400" y="6211669"/>
            <a:ext cx="2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t</a:t>
            </a:r>
            <a:endParaRPr lang="en-US" sz="3600" i="1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V="1">
            <a:off x="-656194" y="4382039"/>
            <a:ext cx="3580324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33966" y="6172201"/>
            <a:ext cx="77814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05281" y="2959593"/>
            <a:ext cx="2131450" cy="101187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9999" y="2057400"/>
            <a:ext cx="237457" cy="562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smtClean="0"/>
              <a:t>x</a:t>
            </a:r>
            <a:endParaRPr lang="en-US" sz="3600" i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75006" y="3181602"/>
            <a:ext cx="2976769" cy="141317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72267" y="4314414"/>
            <a:ext cx="2519486" cy="119608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48315" y="2785463"/>
            <a:ext cx="1468426" cy="69711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003893" y="2606388"/>
            <a:ext cx="619013" cy="29386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2323382" y="3671658"/>
            <a:ext cx="3198390" cy="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300648" y="2368567"/>
            <a:ext cx="1458650" cy="110964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980749" y="4391303"/>
            <a:ext cx="2386880" cy="117491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733673" y="3785322"/>
            <a:ext cx="293729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495438" y="2369596"/>
            <a:ext cx="1591254" cy="12401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443352" y="4490241"/>
            <a:ext cx="2254274" cy="110964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134636" y="3917923"/>
            <a:ext cx="2797427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673655" y="2387199"/>
            <a:ext cx="1723859" cy="133759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900782" y="4589178"/>
            <a:ext cx="2121670" cy="104436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3483803" y="4050528"/>
            <a:ext cx="261093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889280" y="2465822"/>
            <a:ext cx="1790161" cy="137925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391358" y="4688113"/>
            <a:ext cx="1989072" cy="97909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3810170" y="4183132"/>
            <a:ext cx="248038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82912" y="2417444"/>
            <a:ext cx="1973331" cy="15580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881936" y="4787058"/>
            <a:ext cx="1856467" cy="91382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4267082" y="4315737"/>
            <a:ext cx="221929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234734" y="2433468"/>
            <a:ext cx="2105935" cy="165860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372519" y="4885999"/>
            <a:ext cx="1723862" cy="8485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4658722" y="4448342"/>
            <a:ext cx="202347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419106" y="2485449"/>
            <a:ext cx="2196142" cy="1729646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3928365" y="4984938"/>
            <a:ext cx="1591257" cy="78327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5050361" y="4580946"/>
            <a:ext cx="176237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6560019" y="2454166"/>
            <a:ext cx="2379502" cy="187406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4484217" y="5083877"/>
            <a:ext cx="1458652" cy="7180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5572548" y="4713551"/>
            <a:ext cx="137073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6669276" y="2407611"/>
            <a:ext cx="2579951" cy="203192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5105342" y="5182816"/>
            <a:ext cx="1326048" cy="65272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6094734" y="4846155"/>
            <a:ext cx="979099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6818111" y="2694125"/>
            <a:ext cx="2407753" cy="1896307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5726470" y="5281752"/>
            <a:ext cx="1193443" cy="587458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6579621" y="4978760"/>
            <a:ext cx="690031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6953890" y="2980634"/>
            <a:ext cx="2235560" cy="176069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6282320" y="5380691"/>
            <a:ext cx="1060839" cy="52218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7045861" y="5111364"/>
            <a:ext cx="35433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7138109" y="3257873"/>
            <a:ext cx="2063364" cy="1643619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6817272" y="5374728"/>
            <a:ext cx="1060839" cy="522184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7454592" y="3650556"/>
            <a:ext cx="1626217" cy="1295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7127682" y="4759520"/>
            <a:ext cx="1899037" cy="9144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8480886" y="3787314"/>
            <a:ext cx="526128" cy="419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1905000" y="2743200"/>
            <a:ext cx="1143000" cy="533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0" y="3505200"/>
            <a:ext cx="3124200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181600" y="2362200"/>
            <a:ext cx="1371600" cy="914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209800" y="3581400"/>
            <a:ext cx="5257800" cy="16002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410200" y="3505200"/>
            <a:ext cx="2057400" cy="1676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 flipV="1">
            <a:off x="7467600" y="3886200"/>
            <a:ext cx="1676400" cy="129540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438400" y="48768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</a:t>
            </a:r>
            <a:endParaRPr lang="en-US" sz="5400"/>
          </a:p>
        </p:txBody>
      </p:sp>
      <p:sp>
        <p:nvSpPr>
          <p:cNvPr id="60" name="Oval 59"/>
          <p:cNvSpPr/>
          <p:nvPr/>
        </p:nvSpPr>
        <p:spPr>
          <a:xfrm>
            <a:off x="4572000" y="35814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II</a:t>
            </a:r>
            <a:endParaRPr lang="en-US" sz="5400"/>
          </a:p>
        </p:txBody>
      </p:sp>
      <p:sp>
        <p:nvSpPr>
          <p:cNvPr id="62" name="Oval 61"/>
          <p:cNvSpPr/>
          <p:nvPr/>
        </p:nvSpPr>
        <p:spPr>
          <a:xfrm>
            <a:off x="6781800" y="28956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III</a:t>
            </a:r>
            <a:endParaRPr lang="en-US" sz="5400"/>
          </a:p>
        </p:txBody>
      </p:sp>
      <p:sp>
        <p:nvSpPr>
          <p:cNvPr id="64" name="Oval 63"/>
          <p:cNvSpPr/>
          <p:nvPr/>
        </p:nvSpPr>
        <p:spPr>
          <a:xfrm>
            <a:off x="3733800" y="22098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IV</a:t>
            </a:r>
            <a:endParaRPr 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152400"/>
            <a:ext cx="8077200" cy="1219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These two flows should be the same (no vehicles are appearing or disappearing), so...</a:t>
            </a:r>
            <a:endParaRPr kumimoji="0" lang="en-US" sz="3200" b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371600" y="1676400"/>
            <a:ext cx="69342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371600" y="2286000"/>
            <a:ext cx="70104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905000" y="23622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A</a:t>
            </a:r>
            <a:endParaRPr lang="en-US" sz="2800"/>
          </a:p>
        </p:txBody>
      </p:sp>
      <p:sp>
        <p:nvSpPr>
          <p:cNvPr id="37" name="Rounded Rectangle 36"/>
          <p:cNvSpPr/>
          <p:nvPr/>
        </p:nvSpPr>
        <p:spPr>
          <a:xfrm>
            <a:off x="12954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25146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61722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68580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75438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rot="5400000">
            <a:off x="4343400" y="1981200"/>
            <a:ext cx="914400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629400" y="2362200"/>
            <a:ext cx="683736" cy="589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B</a:t>
            </a:r>
            <a:endParaRPr lang="en-US" sz="2800"/>
          </a:p>
        </p:txBody>
      </p:sp>
      <p:sp>
        <p:nvSpPr>
          <p:cNvPr id="58" name="Rounded Rectangle 57"/>
          <p:cNvSpPr/>
          <p:nvPr/>
        </p:nvSpPr>
        <p:spPr>
          <a:xfrm>
            <a:off x="38100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55626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4876800" y="1905000"/>
            <a:ext cx="381000" cy="1524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495800" y="24384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smtClean="0"/>
              <a:t>u</a:t>
            </a:r>
            <a:r>
              <a:rPr lang="en-US" sz="3200" baseline="-25000" smtClean="0"/>
              <a:t>AB</a:t>
            </a:r>
            <a:endParaRPr lang="en-US" sz="3200" smtClean="0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3124199" y="3657600"/>
          <a:ext cx="3247237" cy="1600200"/>
        </p:xfrm>
        <a:graphic>
          <a:graphicData uri="http://schemas.openxmlformats.org/presentationml/2006/ole">
            <p:oleObj spid="_x0000_s100354" name="Equation" r:id="rId3" imgW="876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ANOTHER SHOCKWAVE EXAMPLE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71600" y="1219200"/>
            <a:ext cx="69342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371600" y="1752600"/>
            <a:ext cx="1676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71600" y="457200"/>
            <a:ext cx="6934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71600" y="1066800"/>
            <a:ext cx="69342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895600" y="1872344"/>
            <a:ext cx="304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 flipH="1">
            <a:off x="3722914" y="1709058"/>
            <a:ext cx="1600200" cy="304800"/>
            <a:chOff x="1524000" y="1872344"/>
            <a:chExt cx="1676400" cy="3048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524000" y="1905000"/>
              <a:ext cx="16764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3048000" y="2024744"/>
              <a:ext cx="3048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>
            <a:off x="4343400" y="1741714"/>
            <a:ext cx="1676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5867400" y="1872344"/>
            <a:ext cx="304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 flipH="1">
            <a:off x="6694714" y="1709058"/>
            <a:ext cx="1600200" cy="304800"/>
            <a:chOff x="1524000" y="1872344"/>
            <a:chExt cx="1676400" cy="3048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1524000" y="1905000"/>
              <a:ext cx="16764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3048000" y="2024744"/>
              <a:ext cx="3048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ounded Rectangle 29"/>
          <p:cNvSpPr/>
          <p:nvPr/>
        </p:nvSpPr>
        <p:spPr>
          <a:xfrm>
            <a:off x="3733800" y="1371600"/>
            <a:ext cx="15240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endCxn id="30" idx="1"/>
          </p:cNvCxnSpPr>
          <p:nvPr/>
        </p:nvCxnSpPr>
        <p:spPr>
          <a:xfrm flipV="1">
            <a:off x="3352800" y="1485900"/>
            <a:ext cx="381000" cy="381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6076950" y="1733550"/>
            <a:ext cx="4953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30" idx="3"/>
          </p:cNvCxnSpPr>
          <p:nvPr/>
        </p:nvCxnSpPr>
        <p:spPr>
          <a:xfrm rot="10800000">
            <a:off x="5257800" y="1485900"/>
            <a:ext cx="1066800" cy="381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3124200" y="1752600"/>
            <a:ext cx="457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219200" y="2286000"/>
            <a:ext cx="8153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/>
              <a:t>Given:</a:t>
            </a:r>
          </a:p>
          <a:p>
            <a:pPr>
              <a:buFont typeface="Arial" pitchFamily="34" charset="0"/>
              <a:buChar char="•"/>
            </a:pPr>
            <a:r>
              <a:rPr lang="en-US" sz="4000" smtClean="0"/>
              <a:t>Roadway with free flow speed 60 mi/hr and capacity 1800 veh/hr</a:t>
            </a:r>
          </a:p>
          <a:p>
            <a:pPr>
              <a:buFont typeface="Arial" pitchFamily="34" charset="0"/>
              <a:buChar char="•"/>
            </a:pPr>
            <a:r>
              <a:rPr lang="en-US" sz="4000" smtClean="0"/>
              <a:t>Initial speeds are 45 mph</a:t>
            </a:r>
            <a:endParaRPr lang="en-US" sz="4000" smtClean="0"/>
          </a:p>
          <a:p>
            <a:pPr>
              <a:buFont typeface="Arial" pitchFamily="34" charset="0"/>
              <a:buChar char="•"/>
            </a:pPr>
            <a:r>
              <a:rPr lang="en-US" sz="4000" smtClean="0"/>
              <a:t>Slow vehicle (20 mph) turns onto roadway at 1 PM, turns off 1</a:t>
            </a:r>
          </a:p>
          <a:p>
            <a:r>
              <a:rPr lang="en-US" sz="4000" smtClean="0"/>
              <a:t>mile later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810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Pace of the class:</a:t>
            </a:r>
          </a:p>
          <a:p>
            <a:endParaRPr lang="en-US" sz="3600" smtClean="0"/>
          </a:p>
          <a:p>
            <a:r>
              <a:rPr lang="en-US" sz="3600" smtClean="0"/>
              <a:t>OK – 16.5</a:t>
            </a:r>
          </a:p>
          <a:p>
            <a:r>
              <a:rPr lang="en-US" sz="3600" smtClean="0"/>
              <a:t>Fast – 4.5</a:t>
            </a:r>
          </a:p>
          <a:p>
            <a:endParaRPr lang="en-US" sz="3600" smtClean="0"/>
          </a:p>
          <a:p>
            <a:endParaRPr lang="en-US" sz="3600" smtClean="0"/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990600" y="0"/>
            <a:ext cx="815340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mtClean="0"/>
              <a:t>Given</a:t>
            </a:r>
            <a:r>
              <a:rPr lang="en-US" sz="400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4000" smtClean="0"/>
              <a:t>Roadway with free flow speed 60 mi/hr and capacity 1800 veh/hr</a:t>
            </a:r>
          </a:p>
          <a:p>
            <a:pPr>
              <a:buFont typeface="Arial" pitchFamily="34" charset="0"/>
              <a:buChar char="•"/>
            </a:pPr>
            <a:r>
              <a:rPr lang="en-US" sz="4000" smtClean="0"/>
              <a:t>Initial speeds are 45 mph</a:t>
            </a:r>
            <a:endParaRPr lang="en-US" sz="4000" smtClean="0"/>
          </a:p>
          <a:p>
            <a:pPr>
              <a:buFont typeface="Arial" pitchFamily="34" charset="0"/>
              <a:buChar char="•"/>
            </a:pPr>
            <a:r>
              <a:rPr lang="en-US" sz="4000" smtClean="0"/>
              <a:t>Slow vehicle (20 mph) turns onto roadway, turns off 1 mile later</a:t>
            </a:r>
          </a:p>
          <a:p>
            <a:endParaRPr lang="en-US" sz="4000" smtClean="0"/>
          </a:p>
          <a:p>
            <a:r>
              <a:rPr lang="en-US" sz="4000" b="1" smtClean="0"/>
              <a:t>Find</a:t>
            </a:r>
            <a:r>
              <a:rPr lang="en-US" sz="4000" smtClean="0"/>
              <a:t>:</a:t>
            </a:r>
          </a:p>
          <a:p>
            <a:r>
              <a:rPr lang="en-US" sz="4000" smtClean="0"/>
              <a:t>All regions and shockwaves; time at which the last vehicle has to slow down to 20 mph</a:t>
            </a:r>
            <a:endParaRPr lang="en-US" sz="4000" smtClean="0"/>
          </a:p>
          <a:p>
            <a:endParaRPr lang="en-US" sz="4000" smtClean="0"/>
          </a:p>
          <a:p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810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Most unclear topic so far:</a:t>
            </a:r>
          </a:p>
          <a:p>
            <a:endParaRPr lang="en-US" sz="3600" smtClean="0"/>
          </a:p>
          <a:p>
            <a:r>
              <a:rPr lang="en-US" sz="3600" smtClean="0"/>
              <a:t>Generating an OD matrix – 7</a:t>
            </a:r>
          </a:p>
          <a:p>
            <a:r>
              <a:rPr lang="en-US" sz="3600" smtClean="0"/>
              <a:t>Overall 4-step model process – 3</a:t>
            </a:r>
          </a:p>
          <a:p>
            <a:endParaRPr lang="en-US" sz="3600" smtClean="0"/>
          </a:p>
          <a:p>
            <a:endParaRPr lang="en-US" sz="3600" smtClean="0"/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810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Most helpful things:</a:t>
            </a:r>
          </a:p>
          <a:p>
            <a:endParaRPr lang="en-US" sz="3600" smtClean="0"/>
          </a:p>
          <a:p>
            <a:r>
              <a:rPr lang="en-US" sz="3600" smtClean="0"/>
              <a:t>In-class examples</a:t>
            </a:r>
          </a:p>
          <a:p>
            <a:r>
              <a:rPr lang="en-US" sz="3600" smtClean="0"/>
              <a:t>Posting slides</a:t>
            </a:r>
          </a:p>
          <a:p>
            <a:r>
              <a:rPr lang="en-US" sz="3600" smtClean="0"/>
              <a:t>Reviewing previous classes</a:t>
            </a:r>
          </a:p>
          <a:p>
            <a:endParaRPr lang="en-US" sz="3600" smtClean="0"/>
          </a:p>
          <a:p>
            <a:endParaRPr lang="en-US" sz="3600" smtClean="0"/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81000"/>
            <a:ext cx="815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Things which I can do better:</a:t>
            </a:r>
          </a:p>
          <a:p>
            <a:endParaRPr lang="en-US" sz="3600" smtClean="0"/>
          </a:p>
          <a:p>
            <a:r>
              <a:rPr lang="en-US" sz="3600" smtClean="0"/>
              <a:t>More boardwork</a:t>
            </a:r>
          </a:p>
          <a:p>
            <a:r>
              <a:rPr lang="en-US" sz="3600" smtClean="0"/>
              <a:t>More assignments (*)</a:t>
            </a:r>
          </a:p>
          <a:p>
            <a:r>
              <a:rPr lang="en-US" sz="3600" smtClean="0"/>
              <a:t>Slow down on in-class examples</a:t>
            </a:r>
          </a:p>
          <a:p>
            <a:r>
              <a:rPr lang="en-US" sz="3600" smtClean="0"/>
              <a:t>Too many slides to print</a:t>
            </a:r>
          </a:p>
          <a:p>
            <a:endParaRPr lang="en-US" sz="3600" smtClean="0"/>
          </a:p>
          <a:p>
            <a:endParaRPr lang="en-US" sz="3600" smtClean="0"/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FOUR-STEP MODEL </a:t>
            </a:r>
          </a:p>
          <a:p>
            <a:pPr algn="ctr"/>
            <a:r>
              <a:rPr lang="en-US" sz="4800" b="1" smtClean="0"/>
              <a:t>AND OD MATRIX</a:t>
            </a:r>
          </a:p>
          <a:p>
            <a:pPr algn="ctr"/>
            <a:r>
              <a:rPr lang="en-US" sz="4800" b="1" smtClean="0"/>
              <a:t>REVIEW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Back to the four-step model:</a:t>
            </a:r>
            <a:endParaRPr lang="en-US" sz="36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95400" y="1066800"/>
            <a:ext cx="35814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What I give you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105400" y="1066800"/>
            <a:ext cx="3581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What you do with it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124200" y="2057400"/>
            <a:ext cx="35814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Results from earlier step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Trip generation:</a:t>
            </a:r>
            <a:endParaRPr lang="en-US" sz="3600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105400" y="1524000"/>
            <a:ext cx="3733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Linear regression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66800" y="1524000"/>
            <a:ext cx="35814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Survey results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14400" y="3810000"/>
            <a:ext cx="35814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Attraction equations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066800" y="2667000"/>
            <a:ext cx="35814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Zone data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05400" y="2667000"/>
            <a:ext cx="3733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Calculate productions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105400" y="3810000"/>
            <a:ext cx="40386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Calculate zone attractions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Straight Arrow Connector 15"/>
          <p:cNvCxnSpPr>
            <a:stCxn id="11" idx="3"/>
            <a:endCxn id="10" idx="1"/>
          </p:cNvCxnSpPr>
          <p:nvPr/>
        </p:nvCxnSpPr>
        <p:spPr>
          <a:xfrm>
            <a:off x="4648200" y="1828800"/>
            <a:ext cx="457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3"/>
            <a:endCxn id="8" idx="1"/>
          </p:cNvCxnSpPr>
          <p:nvPr/>
        </p:nvCxnSpPr>
        <p:spPr>
          <a:xfrm>
            <a:off x="4648200" y="2971800"/>
            <a:ext cx="457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2"/>
            <a:endCxn id="8" idx="0"/>
          </p:cNvCxnSpPr>
          <p:nvPr/>
        </p:nvCxnSpPr>
        <p:spPr>
          <a:xfrm rot="5400000">
            <a:off x="6705600" y="2400300"/>
            <a:ext cx="5334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4" idx="1"/>
          </p:cNvCxnSpPr>
          <p:nvPr/>
        </p:nvCxnSpPr>
        <p:spPr>
          <a:xfrm>
            <a:off x="4495800" y="4114800"/>
            <a:ext cx="609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2"/>
          </p:cNvCxnSpPr>
          <p:nvPr/>
        </p:nvCxnSpPr>
        <p:spPr>
          <a:xfrm rot="16200000" flipH="1">
            <a:off x="3714750" y="2419350"/>
            <a:ext cx="533400" cy="22479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6305</TotalTime>
  <Words>653</Words>
  <Application>Microsoft Office PowerPoint</Application>
  <PresentationFormat>On-screen Show (4:3)</PresentationFormat>
  <Paragraphs>149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Solstice</vt:lpstr>
      <vt:lpstr>Equation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Steve Boyles</cp:lastModifiedBy>
  <cp:revision>680</cp:revision>
  <dcterms:created xsi:type="dcterms:W3CDTF">2006-08-16T00:00:00Z</dcterms:created>
  <dcterms:modified xsi:type="dcterms:W3CDTF">2011-02-14T16:55:23Z</dcterms:modified>
</cp:coreProperties>
</file>