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7"/>
  </p:notesMasterIdLst>
  <p:sldIdLst>
    <p:sldId id="256" r:id="rId2"/>
    <p:sldId id="276" r:id="rId3"/>
    <p:sldId id="429" r:id="rId4"/>
    <p:sldId id="498" r:id="rId5"/>
    <p:sldId id="454" r:id="rId6"/>
    <p:sldId id="499" r:id="rId7"/>
    <p:sldId id="467" r:id="rId8"/>
    <p:sldId id="468" r:id="rId9"/>
    <p:sldId id="500" r:id="rId10"/>
    <p:sldId id="501" r:id="rId11"/>
    <p:sldId id="502" r:id="rId12"/>
    <p:sldId id="503" r:id="rId13"/>
    <p:sldId id="504" r:id="rId14"/>
    <p:sldId id="505" r:id="rId15"/>
    <p:sldId id="506" r:id="rId16"/>
    <p:sldId id="507" r:id="rId17"/>
    <p:sldId id="469" r:id="rId18"/>
    <p:sldId id="470" r:id="rId19"/>
    <p:sldId id="508" r:id="rId20"/>
    <p:sldId id="471" r:id="rId21"/>
    <p:sldId id="472" r:id="rId22"/>
    <p:sldId id="473" r:id="rId23"/>
    <p:sldId id="474" r:id="rId24"/>
    <p:sldId id="475" r:id="rId25"/>
    <p:sldId id="476" r:id="rId26"/>
    <p:sldId id="480" r:id="rId27"/>
    <p:sldId id="477" r:id="rId28"/>
    <p:sldId id="478" r:id="rId29"/>
    <p:sldId id="479" r:id="rId30"/>
    <p:sldId id="481" r:id="rId31"/>
    <p:sldId id="482" r:id="rId32"/>
    <p:sldId id="484" r:id="rId33"/>
    <p:sldId id="483" r:id="rId34"/>
    <p:sldId id="485" r:id="rId35"/>
    <p:sldId id="486" r:id="rId36"/>
    <p:sldId id="487" r:id="rId37"/>
    <p:sldId id="488" r:id="rId38"/>
    <p:sldId id="489" r:id="rId39"/>
    <p:sldId id="490" r:id="rId40"/>
    <p:sldId id="492" r:id="rId41"/>
    <p:sldId id="493" r:id="rId42"/>
    <p:sldId id="494" r:id="rId43"/>
    <p:sldId id="495" r:id="rId44"/>
    <p:sldId id="496" r:id="rId45"/>
    <p:sldId id="497" r:id="rId4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59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7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2D6B6D-81BA-4495-AE48-45754D94CA94}" type="datetimeFigureOut">
              <a:rPr lang="en-US" smtClean="0"/>
              <a:pPr/>
              <a:t>2/9/2011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554202-0B94-44A9-BD51-1750509AF68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2/9/2011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2/9/2011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8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10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oleObject" Target="../embeddings/oleObject21.bin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CE 3500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Transportation Engineering</a:t>
            </a:r>
          </a:p>
          <a:p>
            <a:endParaRPr lang="en-US" dirty="0" smtClean="0"/>
          </a:p>
          <a:p>
            <a:r>
              <a:rPr lang="en-US" dirty="0" smtClean="0"/>
              <a:t>Gap Acceptance</a:t>
            </a:r>
            <a:endParaRPr lang="en-US" dirty="0" smtClean="0"/>
          </a:p>
          <a:p>
            <a:r>
              <a:rPr lang="en-US" dirty="0" smtClean="0"/>
              <a:t>February </a:t>
            </a:r>
            <a:r>
              <a:rPr lang="en-US" dirty="0" smtClean="0"/>
              <a:t>16, </a:t>
            </a:r>
            <a:r>
              <a:rPr lang="en-US" dirty="0" smtClean="0"/>
              <a:t>2011</a:t>
            </a:r>
            <a:endParaRPr lang="en-US" dirty="0"/>
          </a:p>
        </p:txBody>
      </p:sp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5257800"/>
            <a:ext cx="1447800" cy="1402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00563" y="5410200"/>
            <a:ext cx="4643437" cy="120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90600" y="0"/>
            <a:ext cx="70866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If we graph these numbers, the critical gap is the intersection point between the acceptance and rejection curves.</a:t>
            </a:r>
            <a:endParaRPr lang="en-US" sz="3200" dirty="0" smtClean="0"/>
          </a:p>
          <a:p>
            <a:endParaRPr lang="en-US" sz="3200" dirty="0" smtClean="0"/>
          </a:p>
        </p:txBody>
      </p:sp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1066800" y="4876800"/>
          <a:ext cx="6096000" cy="198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Gap (s)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# Accept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#</a:t>
                      </a:r>
                      <a:r>
                        <a:rPr lang="en-US" sz="2000" baseline="0" dirty="0" smtClean="0"/>
                        <a:t> Reject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75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39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84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7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6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110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5" name="Straight Connector 4"/>
          <p:cNvCxnSpPr/>
          <p:nvPr/>
        </p:nvCxnSpPr>
        <p:spPr>
          <a:xfrm rot="5400000" flipH="1" flipV="1">
            <a:off x="609600" y="3200400"/>
            <a:ext cx="22860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752600" y="4343400"/>
            <a:ext cx="65532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315200" y="4419600"/>
            <a:ext cx="251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Gap (s)</a:t>
            </a:r>
            <a:endParaRPr lang="en-US" sz="3600" dirty="0"/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1752600" y="3962400"/>
            <a:ext cx="1752600" cy="38100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3505200" y="2362200"/>
            <a:ext cx="1676400" cy="160020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5181600" y="1905000"/>
            <a:ext cx="1600200" cy="45720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752600" y="2590800"/>
            <a:ext cx="1752600" cy="838200"/>
          </a:xfrm>
          <a:prstGeom prst="lin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3505200" y="3429000"/>
            <a:ext cx="1600200" cy="609600"/>
          </a:xfrm>
          <a:prstGeom prst="lin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5105400" y="4038600"/>
            <a:ext cx="1676400" cy="152400"/>
          </a:xfrm>
          <a:prstGeom prst="lin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1066800" y="4876800"/>
          <a:ext cx="6096000" cy="198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Gap (s)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# Accept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#</a:t>
                      </a:r>
                      <a:r>
                        <a:rPr lang="en-US" sz="2000" baseline="0" dirty="0" smtClean="0"/>
                        <a:t> Reject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75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39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84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7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6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110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5" name="Straight Connector 4"/>
          <p:cNvCxnSpPr/>
          <p:nvPr/>
        </p:nvCxnSpPr>
        <p:spPr>
          <a:xfrm rot="5400000" flipH="1" flipV="1">
            <a:off x="152400" y="1447800"/>
            <a:ext cx="22860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295400" y="2590800"/>
            <a:ext cx="65532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1295400" y="2209800"/>
            <a:ext cx="1752600" cy="38100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3048000" y="609600"/>
            <a:ext cx="1676400" cy="160020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4724400" y="152400"/>
            <a:ext cx="1600200" cy="45720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295400" y="838200"/>
            <a:ext cx="1752600" cy="838200"/>
          </a:xfrm>
          <a:prstGeom prst="lin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3048000" y="1676400"/>
            <a:ext cx="1600200" cy="609600"/>
          </a:xfrm>
          <a:prstGeom prst="lin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4648200" y="2286000"/>
            <a:ext cx="1676400" cy="152400"/>
          </a:xfrm>
          <a:prstGeom prst="lin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5400000" flipH="1" flipV="1">
            <a:off x="2476500" y="2628900"/>
            <a:ext cx="15240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Object 18"/>
          <p:cNvGraphicFramePr>
            <a:graphicFrameLocks noChangeAspect="1"/>
          </p:cNvGraphicFramePr>
          <p:nvPr/>
        </p:nvGraphicFramePr>
        <p:xfrm>
          <a:off x="1295400" y="3505200"/>
          <a:ext cx="3806313" cy="1035050"/>
        </p:xfrm>
        <a:graphic>
          <a:graphicData uri="http://schemas.openxmlformats.org/presentationml/2006/ole">
            <p:oleObj spid="_x0000_s95234" name="Equation" r:id="rId3" imgW="1447560" imgH="393480" progId="Equation.3">
              <p:embed/>
            </p:oleObj>
          </a:graphicData>
        </a:graphic>
      </p:graphicFrame>
      <p:cxnSp>
        <p:nvCxnSpPr>
          <p:cNvPr id="20" name="Straight Arrow Connector 19"/>
          <p:cNvCxnSpPr/>
          <p:nvPr/>
        </p:nvCxnSpPr>
        <p:spPr>
          <a:xfrm rot="10800000" flipV="1">
            <a:off x="4114800" y="1295400"/>
            <a:ext cx="15240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5235" name="Object 3"/>
          <p:cNvGraphicFramePr>
            <a:graphicFrameLocks noChangeAspect="1"/>
          </p:cNvGraphicFramePr>
          <p:nvPr/>
        </p:nvGraphicFramePr>
        <p:xfrm>
          <a:off x="5172075" y="533400"/>
          <a:ext cx="3673475" cy="1035050"/>
        </p:xfrm>
        <a:graphic>
          <a:graphicData uri="http://schemas.openxmlformats.org/presentationml/2006/ole">
            <p:oleObj spid="_x0000_s95235" name="Equation" r:id="rId4" imgW="139680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1066800" y="4876800"/>
          <a:ext cx="6096000" cy="198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Gap (s)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# Accept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#</a:t>
                      </a:r>
                      <a:r>
                        <a:rPr lang="en-US" sz="2000" baseline="0" dirty="0" smtClean="0"/>
                        <a:t> Reject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75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39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84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7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6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110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5" name="Straight Connector 4"/>
          <p:cNvCxnSpPr/>
          <p:nvPr/>
        </p:nvCxnSpPr>
        <p:spPr>
          <a:xfrm rot="5400000" flipH="1" flipV="1">
            <a:off x="152400" y="1447800"/>
            <a:ext cx="22860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295400" y="2590800"/>
            <a:ext cx="65532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1295400" y="2209800"/>
            <a:ext cx="1752600" cy="38100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3048000" y="609600"/>
            <a:ext cx="1676400" cy="160020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4724400" y="152400"/>
            <a:ext cx="1600200" cy="45720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295400" y="838200"/>
            <a:ext cx="1752600" cy="838200"/>
          </a:xfrm>
          <a:prstGeom prst="lin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3048000" y="1676400"/>
            <a:ext cx="1600200" cy="609600"/>
          </a:xfrm>
          <a:prstGeom prst="lin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4648200" y="2286000"/>
            <a:ext cx="1676400" cy="152400"/>
          </a:xfrm>
          <a:prstGeom prst="lin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5400000" flipH="1" flipV="1">
            <a:off x="2476500" y="2628900"/>
            <a:ext cx="15240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Object 18"/>
          <p:cNvGraphicFramePr>
            <a:graphicFrameLocks noChangeAspect="1"/>
          </p:cNvGraphicFramePr>
          <p:nvPr/>
        </p:nvGraphicFramePr>
        <p:xfrm>
          <a:off x="1295400" y="3505200"/>
          <a:ext cx="3806313" cy="1035050"/>
        </p:xfrm>
        <a:graphic>
          <a:graphicData uri="http://schemas.openxmlformats.org/presentationml/2006/ole">
            <p:oleObj spid="_x0000_s96258" name="Equation" r:id="rId3" imgW="1447560" imgH="393480" progId="Equation.3">
              <p:embed/>
            </p:oleObj>
          </a:graphicData>
        </a:graphic>
      </p:graphicFrame>
      <p:cxnSp>
        <p:nvCxnSpPr>
          <p:cNvPr id="20" name="Straight Arrow Connector 19"/>
          <p:cNvCxnSpPr/>
          <p:nvPr/>
        </p:nvCxnSpPr>
        <p:spPr>
          <a:xfrm rot="10800000" flipV="1">
            <a:off x="4114800" y="1295400"/>
            <a:ext cx="15240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5235" name="Object 3"/>
          <p:cNvGraphicFramePr>
            <a:graphicFrameLocks noChangeAspect="1"/>
          </p:cNvGraphicFramePr>
          <p:nvPr/>
        </p:nvGraphicFramePr>
        <p:xfrm>
          <a:off x="4800600" y="533400"/>
          <a:ext cx="3673475" cy="1035050"/>
        </p:xfrm>
        <a:graphic>
          <a:graphicData uri="http://schemas.openxmlformats.org/presentationml/2006/ole">
            <p:oleObj spid="_x0000_s96259" name="Equation" r:id="rId4" imgW="1396800" imgH="393480" progId="Equation.3">
              <p:embed/>
            </p:oleObj>
          </a:graphicData>
        </a:graphic>
      </p:graphicFrame>
      <p:sp>
        <p:nvSpPr>
          <p:cNvPr id="16" name="Rectangle 15"/>
          <p:cNvSpPr/>
          <p:nvPr/>
        </p:nvSpPr>
        <p:spPr>
          <a:xfrm>
            <a:off x="5334000" y="3276600"/>
            <a:ext cx="3200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These are equal for G = 2.49... the critical gap</a:t>
            </a: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rot="5400000" flipH="1" flipV="1">
            <a:off x="152400" y="1447800"/>
            <a:ext cx="22860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295400" y="2590800"/>
            <a:ext cx="65532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1295400" y="2209800"/>
            <a:ext cx="1752600" cy="38100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3048000" y="609600"/>
            <a:ext cx="1676400" cy="160020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4724400" y="152400"/>
            <a:ext cx="1600200" cy="45720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295400" y="838200"/>
            <a:ext cx="1752600" cy="838200"/>
          </a:xfrm>
          <a:prstGeom prst="lin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3048000" y="1676400"/>
            <a:ext cx="1600200" cy="609600"/>
          </a:xfrm>
          <a:prstGeom prst="lin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4648200" y="2286000"/>
            <a:ext cx="1676400" cy="152400"/>
          </a:xfrm>
          <a:prstGeom prst="lin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1600200" y="3124200"/>
            <a:ext cx="55626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Why did we pick the crossing point?   Why not pick something more conservative (e.g., gap which 80% of drivers would accept?)</a:t>
            </a: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990600" y="0"/>
            <a:ext cx="73152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We can use the critical gap to answer questions such as “how many vehicles can turn in an hour?” (the “capacity” of the stop sign)</a:t>
            </a:r>
            <a:endParaRPr lang="en-US" sz="3200" dirty="0" smtClean="0"/>
          </a:p>
          <a:p>
            <a:endParaRPr lang="en-US" sz="3200" dirty="0" smtClean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19200" y="2209800"/>
            <a:ext cx="74676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219200" y="3352800"/>
            <a:ext cx="30480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ounded Rectangle 16"/>
          <p:cNvSpPr/>
          <p:nvPr/>
        </p:nvSpPr>
        <p:spPr>
          <a:xfrm>
            <a:off x="1371600" y="2590800"/>
            <a:ext cx="685800" cy="304800"/>
          </a:xfrm>
          <a:prstGeom prst="round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>
            <a:off x="3429000" y="2590800"/>
            <a:ext cx="685800" cy="304800"/>
          </a:xfrm>
          <a:prstGeom prst="round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>
            <a:off x="6553200" y="2590800"/>
            <a:ext cx="685800" cy="304800"/>
          </a:xfrm>
          <a:prstGeom prst="round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>
            <a:off x="5410200" y="2590800"/>
            <a:ext cx="685800" cy="304800"/>
          </a:xfrm>
          <a:prstGeom prst="round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Connector 23"/>
          <p:cNvCxnSpPr/>
          <p:nvPr/>
        </p:nvCxnSpPr>
        <p:spPr>
          <a:xfrm>
            <a:off x="5562600" y="3352800"/>
            <a:ext cx="30480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5400000">
            <a:off x="5143500" y="3771900"/>
            <a:ext cx="8382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5400000">
            <a:off x="3848100" y="3771900"/>
            <a:ext cx="8382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ounded Rectangle 26"/>
          <p:cNvSpPr/>
          <p:nvPr/>
        </p:nvSpPr>
        <p:spPr>
          <a:xfrm>
            <a:off x="5105400" y="3505200"/>
            <a:ext cx="304800" cy="685800"/>
          </a:xfrm>
          <a:prstGeom prst="round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ctagon 27"/>
          <p:cNvSpPr/>
          <p:nvPr/>
        </p:nvSpPr>
        <p:spPr>
          <a:xfrm>
            <a:off x="5638800" y="3505200"/>
            <a:ext cx="533400" cy="533400"/>
          </a:xfrm>
          <a:prstGeom prst="octagon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1295400" y="4800600"/>
            <a:ext cx="6858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Later, we’ll use this to see how long someone has to wait to turn.</a:t>
            </a:r>
            <a:endParaRPr lang="en-US" sz="3200" dirty="0" smtClean="0"/>
          </a:p>
          <a:p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990600" y="0"/>
            <a:ext cx="73152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The major assumption in the Poisson process is that vehicles travel </a:t>
            </a:r>
            <a:r>
              <a:rPr lang="en-US" sz="3200" b="1" dirty="0" smtClean="0"/>
              <a:t>independent of each other</a:t>
            </a:r>
            <a:r>
              <a:rPr lang="en-US" sz="3200" dirty="0" smtClean="0"/>
              <a:t>.</a:t>
            </a:r>
            <a:endParaRPr lang="en-US" sz="3200" dirty="0" smtClean="0"/>
          </a:p>
          <a:p>
            <a:endParaRPr lang="en-US" sz="3200" dirty="0" smtClean="0"/>
          </a:p>
        </p:txBody>
      </p:sp>
      <p:sp>
        <p:nvSpPr>
          <p:cNvPr id="29" name="Rectangle 28"/>
          <p:cNvSpPr/>
          <p:nvPr/>
        </p:nvSpPr>
        <p:spPr>
          <a:xfrm>
            <a:off x="1066800" y="4800600"/>
            <a:ext cx="7086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When is this a good (or bad) assumption?</a:t>
            </a:r>
            <a:endParaRPr lang="en-US" sz="3200" dirty="0" smtClean="0"/>
          </a:p>
          <a:p>
            <a:endParaRPr lang="en-US" sz="3200" dirty="0" smtClean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1219200" y="2209800"/>
            <a:ext cx="74676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219200" y="3352800"/>
            <a:ext cx="44958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ounded Rectangle 20"/>
          <p:cNvSpPr/>
          <p:nvPr/>
        </p:nvSpPr>
        <p:spPr>
          <a:xfrm>
            <a:off x="1371600" y="2590800"/>
            <a:ext cx="685800" cy="304800"/>
          </a:xfrm>
          <a:prstGeom prst="round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3429000" y="2590800"/>
            <a:ext cx="685800" cy="304800"/>
          </a:xfrm>
          <a:prstGeom prst="round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ounded Rectangle 29"/>
          <p:cNvSpPr/>
          <p:nvPr/>
        </p:nvSpPr>
        <p:spPr>
          <a:xfrm>
            <a:off x="6553200" y="2590800"/>
            <a:ext cx="685800" cy="304800"/>
          </a:xfrm>
          <a:prstGeom prst="round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ounded Rectangle 30"/>
          <p:cNvSpPr/>
          <p:nvPr/>
        </p:nvSpPr>
        <p:spPr>
          <a:xfrm>
            <a:off x="5410200" y="2590800"/>
            <a:ext cx="685800" cy="304800"/>
          </a:xfrm>
          <a:prstGeom prst="round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Connector 31"/>
          <p:cNvCxnSpPr/>
          <p:nvPr/>
        </p:nvCxnSpPr>
        <p:spPr>
          <a:xfrm>
            <a:off x="5562600" y="3352800"/>
            <a:ext cx="30480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990600" y="0"/>
            <a:ext cx="75438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For a Poisson process with average arrival rate </a:t>
            </a:r>
            <a:r>
              <a:rPr lang="en-US" sz="3200" i="1" dirty="0" smtClean="0">
                <a:latin typeface="+mj-lt"/>
              </a:rPr>
              <a:t>q</a:t>
            </a:r>
            <a:r>
              <a:rPr lang="en-US" sz="3200" dirty="0" smtClean="0"/>
              <a:t>, the probability that a randomly chosen gap is </a:t>
            </a:r>
            <a:r>
              <a:rPr lang="en-US" sz="3200" b="1" dirty="0" smtClean="0"/>
              <a:t>at least </a:t>
            </a:r>
            <a:r>
              <a:rPr lang="en-US" sz="3200" dirty="0" smtClean="0"/>
              <a:t>equal to </a:t>
            </a:r>
            <a:r>
              <a:rPr lang="en-US" sz="3200" i="1" dirty="0" smtClean="0"/>
              <a:t>t</a:t>
            </a:r>
            <a:r>
              <a:rPr lang="en-US" sz="3200" dirty="0" smtClean="0"/>
              <a:t> seconds is</a:t>
            </a:r>
            <a:endParaRPr lang="en-US" sz="3200" dirty="0" smtClean="0"/>
          </a:p>
          <a:p>
            <a:endParaRPr lang="en-US" sz="3200" dirty="0" smtClean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1143000" y="5257800"/>
            <a:ext cx="74676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143000" y="6400800"/>
            <a:ext cx="44958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ounded Rectangle 20"/>
          <p:cNvSpPr/>
          <p:nvPr/>
        </p:nvSpPr>
        <p:spPr>
          <a:xfrm>
            <a:off x="1295400" y="5638800"/>
            <a:ext cx="685800" cy="304800"/>
          </a:xfrm>
          <a:prstGeom prst="round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3352800" y="5638800"/>
            <a:ext cx="685800" cy="304800"/>
          </a:xfrm>
          <a:prstGeom prst="round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ounded Rectangle 29"/>
          <p:cNvSpPr/>
          <p:nvPr/>
        </p:nvSpPr>
        <p:spPr>
          <a:xfrm>
            <a:off x="6477000" y="5638800"/>
            <a:ext cx="685800" cy="304800"/>
          </a:xfrm>
          <a:prstGeom prst="round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ounded Rectangle 30"/>
          <p:cNvSpPr/>
          <p:nvPr/>
        </p:nvSpPr>
        <p:spPr>
          <a:xfrm>
            <a:off x="5334000" y="5638800"/>
            <a:ext cx="685800" cy="304800"/>
          </a:xfrm>
          <a:prstGeom prst="round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Connector 31"/>
          <p:cNvCxnSpPr/>
          <p:nvPr/>
        </p:nvCxnSpPr>
        <p:spPr>
          <a:xfrm>
            <a:off x="5486400" y="6400800"/>
            <a:ext cx="30480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8306" name="Object 2"/>
          <p:cNvGraphicFramePr>
            <a:graphicFrameLocks noChangeAspect="1"/>
          </p:cNvGraphicFramePr>
          <p:nvPr/>
        </p:nvGraphicFramePr>
        <p:xfrm>
          <a:off x="4267200" y="1981200"/>
          <a:ext cx="1401762" cy="1124746"/>
        </p:xfrm>
        <a:graphic>
          <a:graphicData uri="http://schemas.openxmlformats.org/presentationml/2006/ole">
            <p:oleObj spid="_x0000_s98306" name="Equation" r:id="rId3" imgW="25380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8065" name="Object 1"/>
          <p:cNvGraphicFramePr>
            <a:graphicFrameLocks noChangeAspect="1"/>
          </p:cNvGraphicFramePr>
          <p:nvPr/>
        </p:nvGraphicFramePr>
        <p:xfrm>
          <a:off x="1219200" y="304800"/>
          <a:ext cx="1401763" cy="1125538"/>
        </p:xfrm>
        <a:graphic>
          <a:graphicData uri="http://schemas.openxmlformats.org/presentationml/2006/ole">
            <p:oleObj spid="_x0000_s88065" name="Equation" r:id="rId3" imgW="253800" imgH="203040" progId="Equation.3">
              <p:embed/>
            </p:oleObj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066800" y="2743200"/>
          <a:ext cx="7162800" cy="301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0700"/>
                <a:gridCol w="1790700"/>
                <a:gridCol w="1790700"/>
                <a:gridCol w="17907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Flow (veh/hr)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&gt; 2 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&gt; 4 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&gt; 10s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100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0.95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0.89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0.76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500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0.76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0.57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0.25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1000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0.57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0.33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0.06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1500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0.43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0.19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0.02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90600" y="0"/>
            <a:ext cx="81534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/>
              <a:t>Example</a:t>
            </a:r>
            <a:r>
              <a:rPr lang="en-US" sz="3200" dirty="0" smtClean="0"/>
              <a:t>.  Vehicles wait to turn onto a road with volume 1000 veh/hr.  If the critical gap</a:t>
            </a:r>
          </a:p>
          <a:p>
            <a:r>
              <a:rPr lang="en-US" sz="3200" dirty="0" smtClean="0"/>
              <a:t>is 4 seconds, how many vehicles can turn</a:t>
            </a:r>
          </a:p>
          <a:p>
            <a:r>
              <a:rPr lang="en-US" sz="3200" dirty="0" smtClean="0"/>
              <a:t>in one hour?</a:t>
            </a:r>
            <a:endParaRPr lang="en-US" sz="3200" dirty="0" smtClean="0"/>
          </a:p>
        </p:txBody>
      </p:sp>
      <p:sp>
        <p:nvSpPr>
          <p:cNvPr id="7" name="Rectangle 6"/>
          <p:cNvSpPr/>
          <p:nvPr/>
        </p:nvSpPr>
        <p:spPr>
          <a:xfrm>
            <a:off x="1143000" y="2971800"/>
            <a:ext cx="7772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(Assume only one vehicle turns in each gap.)</a:t>
            </a: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90600" y="0"/>
            <a:ext cx="81534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/>
              <a:t>Example</a:t>
            </a:r>
            <a:r>
              <a:rPr lang="en-US" sz="3200" dirty="0" smtClean="0"/>
              <a:t>.  Vehicles wait to turn onto a road with volume 1000 veh/hr.  If the critical gap</a:t>
            </a:r>
          </a:p>
          <a:p>
            <a:r>
              <a:rPr lang="en-US" sz="3200" dirty="0" smtClean="0"/>
              <a:t>is 4 seconds, how many vehicles can turn</a:t>
            </a:r>
          </a:p>
          <a:p>
            <a:r>
              <a:rPr lang="en-US" sz="3200" dirty="0" smtClean="0"/>
              <a:t>in one hour?</a:t>
            </a:r>
            <a:endParaRPr lang="en-US" sz="3200" dirty="0" smtClean="0"/>
          </a:p>
        </p:txBody>
      </p:sp>
      <p:sp>
        <p:nvSpPr>
          <p:cNvPr id="7" name="Rectangle 6"/>
          <p:cNvSpPr/>
          <p:nvPr/>
        </p:nvSpPr>
        <p:spPr>
          <a:xfrm>
            <a:off x="1143000" y="2286000"/>
            <a:ext cx="7772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(Assume only one vehicle turns in each gap.)</a:t>
            </a:r>
            <a:endParaRPr lang="en-US" sz="32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990600" y="3276600"/>
            <a:ext cx="81534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/>
              <a:t>Solution</a:t>
            </a:r>
            <a:r>
              <a:rPr lang="en-US" sz="3200" dirty="0" smtClean="0"/>
              <a:t>.  </a:t>
            </a:r>
            <a:r>
              <a:rPr lang="en-US" sz="3200" dirty="0" smtClean="0"/>
              <a:t>There are 1000 gaps in one hour.  The probability each is greater than 4 seconds</a:t>
            </a:r>
          </a:p>
          <a:p>
            <a:r>
              <a:rPr lang="en-US" sz="3200" dirty="0" smtClean="0"/>
              <a:t>is 0.329.  Therefore at most 329 vehicles</a:t>
            </a:r>
          </a:p>
          <a:p>
            <a:r>
              <a:rPr lang="en-US" sz="3200" dirty="0" smtClean="0"/>
              <a:t>can turn.</a:t>
            </a: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90600" y="1295400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/>
              <a:t>REVIEW</a:t>
            </a:r>
            <a:endParaRPr lang="en-US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90600" y="0"/>
            <a:ext cx="8153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/>
              <a:t>Answer: </a:t>
            </a:r>
            <a:r>
              <a:rPr lang="en-US" sz="3200" dirty="0" smtClean="0"/>
              <a:t>In one hour, every car within 70 miles of me will drive by.  Since the density is 10 veh/mi, I will count 70 * 10 = 700 vehicles.</a:t>
            </a:r>
            <a:endParaRPr lang="en-US" sz="3200" b="1" dirty="0" smtClean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828800" y="3886200"/>
            <a:ext cx="60198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1828800" y="5029200"/>
            <a:ext cx="60198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ight Arrow 5"/>
          <p:cNvSpPr/>
          <p:nvPr/>
        </p:nvSpPr>
        <p:spPr>
          <a:xfrm>
            <a:off x="6400800" y="4038600"/>
            <a:ext cx="1676400" cy="838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 = 70 mi/hr</a:t>
            </a:r>
            <a:endParaRPr lang="en-US" dirty="0"/>
          </a:p>
        </p:txBody>
      </p:sp>
      <p:pic>
        <p:nvPicPr>
          <p:cNvPr id="645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1200" y="5105400"/>
            <a:ext cx="1019552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1143000" y="5486400"/>
            <a:ext cx="2743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i="1" dirty="0" smtClean="0"/>
              <a:t>k = </a:t>
            </a:r>
            <a:r>
              <a:rPr lang="en-US" sz="3200" dirty="0" smtClean="0"/>
              <a:t>10 veh/mi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1981200" y="4267200"/>
            <a:ext cx="685800" cy="304800"/>
          </a:xfrm>
          <a:prstGeom prst="round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3581400" y="4267200"/>
            <a:ext cx="685800" cy="304800"/>
          </a:xfrm>
          <a:prstGeom prst="round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5105400" y="4267200"/>
            <a:ext cx="685800" cy="304800"/>
          </a:xfrm>
          <a:prstGeom prst="round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90600" y="0"/>
            <a:ext cx="8153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/>
              <a:t>More generally, we always have:</a:t>
            </a: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3810000" y="2057400"/>
            <a:ext cx="2438400" cy="91440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marL="365760" indent="-283464" algn="ctr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en-US" sz="4800" i="1" dirty="0" smtClean="0"/>
              <a:t>q = </a:t>
            </a:r>
            <a:r>
              <a:rPr lang="en-US" sz="4800" i="1" dirty="0" err="1" smtClean="0"/>
              <a:t>uk</a:t>
            </a:r>
            <a:endParaRPr lang="en-US" sz="4800" i="1" dirty="0" smtClean="0"/>
          </a:p>
          <a:p>
            <a:pPr marL="365760" marR="0" lvl="0" indent="-283464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3200" b="1" i="0" u="none" strike="noStrike" kern="1200" cap="none" spc="0" normalizeH="0" baseline="30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90600" y="4267200"/>
            <a:ext cx="81534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/>
              <a:t>This is the “fundamental relationship” between speed, flow, and density.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90600" y="0"/>
            <a:ext cx="8153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/>
              <a:t>More generally, we always have:</a:t>
            </a: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3810000" y="2057400"/>
            <a:ext cx="2438400" cy="91440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marL="365760" indent="-283464" algn="ctr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en-US" sz="4800" i="1" dirty="0" smtClean="0"/>
              <a:t>q = </a:t>
            </a:r>
            <a:r>
              <a:rPr lang="en-US" sz="4800" i="1" dirty="0" err="1" smtClean="0"/>
              <a:t>uk</a:t>
            </a:r>
            <a:endParaRPr lang="en-US" sz="4800" i="1" dirty="0" smtClean="0"/>
          </a:p>
          <a:p>
            <a:pPr marL="365760" marR="0" lvl="0" indent="-283464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3200" b="1" i="0" u="none" strike="noStrike" kern="1200" cap="none" spc="0" normalizeH="0" baseline="30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90600" y="4267200"/>
            <a:ext cx="81534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/>
              <a:t>This is the “fundamental relationship” between speed, flow, and density.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219200" y="3276600"/>
            <a:ext cx="7467600" cy="60960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marL="365760" indent="-283464" algn="ctr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en-US" sz="2800" dirty="0" smtClean="0"/>
              <a:t>Think units: [veh/hr] = [mi/hr][veh/mi]</a:t>
            </a:r>
          </a:p>
          <a:p>
            <a:pPr marL="365760" marR="0" lvl="0" indent="-283464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3200" b="1" i="0" u="none" strike="noStrike" kern="1200" cap="none" spc="0" normalizeH="0" baseline="30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90600" y="0"/>
            <a:ext cx="81534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/>
              <a:t>Can we find other relationships?  How are </a:t>
            </a:r>
            <a:r>
              <a:rPr lang="en-US" sz="4000" b="1" dirty="0" smtClean="0"/>
              <a:t>density </a:t>
            </a:r>
            <a:r>
              <a:rPr lang="en-US" sz="4000" dirty="0" smtClean="0"/>
              <a:t>and </a:t>
            </a:r>
            <a:r>
              <a:rPr lang="en-US" sz="4000" b="1" dirty="0" smtClean="0"/>
              <a:t>speed </a:t>
            </a:r>
            <a:r>
              <a:rPr lang="en-US" sz="4000" dirty="0" smtClean="0"/>
              <a:t>related?</a:t>
            </a:r>
          </a:p>
          <a:p>
            <a:endParaRPr lang="en-US" sz="4000" dirty="0" smtClean="0"/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Higher density = higher speed?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Higher density = lower speed?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Something more complicated?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90600" y="0"/>
            <a:ext cx="81534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/>
              <a:t>Usually is a </a:t>
            </a:r>
            <a:r>
              <a:rPr lang="en-US" sz="4000" b="1" dirty="0" smtClean="0"/>
              <a:t>decreasing</a:t>
            </a:r>
            <a:r>
              <a:rPr lang="en-US" sz="4000" dirty="0" smtClean="0"/>
              <a:t> function.  The linear </a:t>
            </a:r>
            <a:r>
              <a:rPr lang="en-US" sz="4000" dirty="0" err="1" smtClean="0"/>
              <a:t>Greenshields</a:t>
            </a:r>
            <a:r>
              <a:rPr lang="en-US" sz="4000" dirty="0" smtClean="0"/>
              <a:t> model is the simplest.</a:t>
            </a:r>
          </a:p>
        </p:txBody>
      </p:sp>
      <p:cxnSp>
        <p:nvCxnSpPr>
          <p:cNvPr id="4" name="Straight Connector 3"/>
          <p:cNvCxnSpPr/>
          <p:nvPr/>
        </p:nvCxnSpPr>
        <p:spPr>
          <a:xfrm rot="5400000" flipH="1" flipV="1">
            <a:off x="228600" y="3962400"/>
            <a:ext cx="36576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2057400" y="5791200"/>
            <a:ext cx="65532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ight Arrow 5"/>
          <p:cNvSpPr/>
          <p:nvPr/>
        </p:nvSpPr>
        <p:spPr>
          <a:xfrm>
            <a:off x="6705600" y="6096000"/>
            <a:ext cx="12954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own Arrow 6"/>
          <p:cNvSpPr/>
          <p:nvPr/>
        </p:nvSpPr>
        <p:spPr>
          <a:xfrm rot="10800000">
            <a:off x="1295400" y="220980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267200" y="6019800"/>
            <a:ext cx="251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Density (</a:t>
            </a:r>
            <a:r>
              <a:rPr lang="en-US" sz="3600" i="1" dirty="0" smtClean="0"/>
              <a:t>k</a:t>
            </a:r>
            <a:r>
              <a:rPr lang="en-US" sz="3600" dirty="0" smtClean="0"/>
              <a:t>)</a:t>
            </a:r>
            <a:endParaRPr lang="en-US" sz="3600" dirty="0"/>
          </a:p>
        </p:txBody>
      </p:sp>
      <p:sp>
        <p:nvSpPr>
          <p:cNvPr id="9" name="TextBox 8"/>
          <p:cNvSpPr txBox="1"/>
          <p:nvPr/>
        </p:nvSpPr>
        <p:spPr>
          <a:xfrm rot="16200000">
            <a:off x="118334" y="3386866"/>
            <a:ext cx="26956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Speed (</a:t>
            </a:r>
            <a:r>
              <a:rPr lang="en-US" sz="3600" i="1" dirty="0" smtClean="0"/>
              <a:t>u</a:t>
            </a:r>
            <a:r>
              <a:rPr lang="en-US" sz="3600" dirty="0" smtClean="0"/>
              <a:t>)</a:t>
            </a:r>
            <a:endParaRPr lang="en-US" sz="3600" dirty="0"/>
          </a:p>
        </p:txBody>
      </p:sp>
      <p:cxnSp>
        <p:nvCxnSpPr>
          <p:cNvPr id="22" name="Straight Connector 21"/>
          <p:cNvCxnSpPr/>
          <p:nvPr/>
        </p:nvCxnSpPr>
        <p:spPr>
          <a:xfrm>
            <a:off x="2057400" y="2514600"/>
            <a:ext cx="5105400" cy="32766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90600" y="0"/>
            <a:ext cx="8153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4000" dirty="0" smtClean="0"/>
          </a:p>
        </p:txBody>
      </p:sp>
      <p:cxnSp>
        <p:nvCxnSpPr>
          <p:cNvPr id="4" name="Straight Connector 3"/>
          <p:cNvCxnSpPr/>
          <p:nvPr/>
        </p:nvCxnSpPr>
        <p:spPr>
          <a:xfrm rot="5400000" flipH="1" flipV="1">
            <a:off x="228600" y="3962400"/>
            <a:ext cx="36576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2057400" y="5791200"/>
            <a:ext cx="65532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ight Arrow 5"/>
          <p:cNvSpPr/>
          <p:nvPr/>
        </p:nvSpPr>
        <p:spPr>
          <a:xfrm>
            <a:off x="6705600" y="6096000"/>
            <a:ext cx="12954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own Arrow 6"/>
          <p:cNvSpPr/>
          <p:nvPr/>
        </p:nvSpPr>
        <p:spPr>
          <a:xfrm rot="10800000">
            <a:off x="1295400" y="220980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267200" y="6019800"/>
            <a:ext cx="251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Density (</a:t>
            </a:r>
            <a:r>
              <a:rPr lang="en-US" sz="3600" i="1" dirty="0" smtClean="0"/>
              <a:t>k</a:t>
            </a:r>
            <a:r>
              <a:rPr lang="en-US" sz="3600" dirty="0" smtClean="0"/>
              <a:t>)</a:t>
            </a:r>
            <a:endParaRPr lang="en-US" sz="3600" dirty="0"/>
          </a:p>
        </p:txBody>
      </p:sp>
      <p:sp>
        <p:nvSpPr>
          <p:cNvPr id="9" name="TextBox 8"/>
          <p:cNvSpPr txBox="1"/>
          <p:nvPr/>
        </p:nvSpPr>
        <p:spPr>
          <a:xfrm rot="16200000">
            <a:off x="118334" y="3386866"/>
            <a:ext cx="26956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Speed (</a:t>
            </a:r>
            <a:r>
              <a:rPr lang="en-US" sz="3600" i="1" dirty="0" smtClean="0"/>
              <a:t>u</a:t>
            </a:r>
            <a:r>
              <a:rPr lang="en-US" sz="3600" dirty="0" smtClean="0"/>
              <a:t>)</a:t>
            </a:r>
            <a:endParaRPr lang="en-US" sz="3600" dirty="0"/>
          </a:p>
        </p:txBody>
      </p:sp>
      <p:cxnSp>
        <p:nvCxnSpPr>
          <p:cNvPr id="22" name="Straight Connector 21"/>
          <p:cNvCxnSpPr/>
          <p:nvPr/>
        </p:nvCxnSpPr>
        <p:spPr>
          <a:xfrm>
            <a:off x="2057400" y="2514600"/>
            <a:ext cx="5105400" cy="32766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124200" y="1524000"/>
            <a:ext cx="4038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Free flow speed </a:t>
            </a:r>
            <a:r>
              <a:rPr lang="en-US" sz="3200" i="1" dirty="0" smtClean="0"/>
              <a:t>u</a:t>
            </a:r>
            <a:r>
              <a:rPr lang="en-US" sz="3200" baseline="-25000" dirty="0" smtClean="0"/>
              <a:t>0</a:t>
            </a:r>
            <a:endParaRPr lang="en-US" sz="3200" baseline="-25000" dirty="0"/>
          </a:p>
        </p:txBody>
      </p:sp>
      <p:cxnSp>
        <p:nvCxnSpPr>
          <p:cNvPr id="12" name="Straight Arrow Connector 11"/>
          <p:cNvCxnSpPr>
            <a:stCxn id="10" idx="1"/>
          </p:cNvCxnSpPr>
          <p:nvPr/>
        </p:nvCxnSpPr>
        <p:spPr>
          <a:xfrm rot="10800000" flipV="1">
            <a:off x="2209800" y="1816388"/>
            <a:ext cx="914400" cy="545812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019800" y="3810000"/>
            <a:ext cx="4038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Jam density </a:t>
            </a:r>
            <a:r>
              <a:rPr lang="en-US" sz="3200" i="1" dirty="0" err="1" smtClean="0"/>
              <a:t>k</a:t>
            </a:r>
            <a:r>
              <a:rPr lang="en-US" sz="3200" i="1" baseline="-25000" dirty="0" err="1" smtClean="0"/>
              <a:t>j</a:t>
            </a:r>
            <a:endParaRPr lang="en-US" sz="3200" i="1" baseline="-25000" dirty="0"/>
          </a:p>
        </p:txBody>
      </p:sp>
      <p:cxnSp>
        <p:nvCxnSpPr>
          <p:cNvPr id="14" name="Straight Arrow Connector 13"/>
          <p:cNvCxnSpPr/>
          <p:nvPr/>
        </p:nvCxnSpPr>
        <p:spPr>
          <a:xfrm rot="5400000">
            <a:off x="6629400" y="5029200"/>
            <a:ext cx="1219200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90600" y="0"/>
            <a:ext cx="8153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4000" dirty="0" smtClean="0"/>
          </a:p>
        </p:txBody>
      </p:sp>
      <p:cxnSp>
        <p:nvCxnSpPr>
          <p:cNvPr id="4" name="Straight Connector 3"/>
          <p:cNvCxnSpPr/>
          <p:nvPr/>
        </p:nvCxnSpPr>
        <p:spPr>
          <a:xfrm rot="5400000" flipH="1" flipV="1">
            <a:off x="228600" y="3962400"/>
            <a:ext cx="36576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2057400" y="5791200"/>
            <a:ext cx="65532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ight Arrow 5"/>
          <p:cNvSpPr/>
          <p:nvPr/>
        </p:nvSpPr>
        <p:spPr>
          <a:xfrm>
            <a:off x="6705600" y="6096000"/>
            <a:ext cx="12954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own Arrow 6"/>
          <p:cNvSpPr/>
          <p:nvPr/>
        </p:nvSpPr>
        <p:spPr>
          <a:xfrm rot="10800000">
            <a:off x="1295400" y="220980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267200" y="6019800"/>
            <a:ext cx="251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Density (</a:t>
            </a:r>
            <a:r>
              <a:rPr lang="en-US" sz="3600" i="1" dirty="0" smtClean="0"/>
              <a:t>k</a:t>
            </a:r>
            <a:r>
              <a:rPr lang="en-US" sz="3600" dirty="0" smtClean="0"/>
              <a:t>)</a:t>
            </a:r>
            <a:endParaRPr lang="en-US" sz="3600" dirty="0"/>
          </a:p>
        </p:txBody>
      </p:sp>
      <p:sp>
        <p:nvSpPr>
          <p:cNvPr id="9" name="TextBox 8"/>
          <p:cNvSpPr txBox="1"/>
          <p:nvPr/>
        </p:nvSpPr>
        <p:spPr>
          <a:xfrm rot="16200000">
            <a:off x="118334" y="3386866"/>
            <a:ext cx="26956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Speed (</a:t>
            </a:r>
            <a:r>
              <a:rPr lang="en-US" sz="3600" i="1" dirty="0" smtClean="0"/>
              <a:t>u</a:t>
            </a:r>
            <a:r>
              <a:rPr lang="en-US" sz="3600" dirty="0" smtClean="0"/>
              <a:t>)</a:t>
            </a:r>
            <a:endParaRPr lang="en-US" sz="3600" dirty="0"/>
          </a:p>
        </p:txBody>
      </p:sp>
      <p:cxnSp>
        <p:nvCxnSpPr>
          <p:cNvPr id="22" name="Straight Connector 21"/>
          <p:cNvCxnSpPr/>
          <p:nvPr/>
        </p:nvCxnSpPr>
        <p:spPr>
          <a:xfrm>
            <a:off x="2057400" y="2514600"/>
            <a:ext cx="5105400" cy="32766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019800" y="3810000"/>
            <a:ext cx="4038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Jam density </a:t>
            </a:r>
            <a:r>
              <a:rPr lang="en-US" sz="3200" i="1" dirty="0" err="1" smtClean="0"/>
              <a:t>k</a:t>
            </a:r>
            <a:r>
              <a:rPr lang="en-US" sz="3200" i="1" baseline="-25000" dirty="0" err="1" smtClean="0"/>
              <a:t>j</a:t>
            </a:r>
            <a:endParaRPr lang="en-US" sz="3200" i="1" baseline="-25000" dirty="0"/>
          </a:p>
        </p:txBody>
      </p:sp>
      <p:cxnSp>
        <p:nvCxnSpPr>
          <p:cNvPr id="14" name="Straight Arrow Connector 13"/>
          <p:cNvCxnSpPr/>
          <p:nvPr/>
        </p:nvCxnSpPr>
        <p:spPr>
          <a:xfrm rot="5400000">
            <a:off x="6629400" y="5029200"/>
            <a:ext cx="1219200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990600" y="0"/>
            <a:ext cx="81534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/>
              <a:t>How might we measure free-flow speed and jam density?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200400" y="1524000"/>
            <a:ext cx="4038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Free flow speed </a:t>
            </a:r>
            <a:r>
              <a:rPr lang="en-US" sz="3200" i="1" dirty="0" smtClean="0"/>
              <a:t>u</a:t>
            </a:r>
            <a:r>
              <a:rPr lang="en-US" sz="3200" baseline="-25000" dirty="0" smtClean="0"/>
              <a:t>0</a:t>
            </a:r>
            <a:endParaRPr lang="en-US" sz="3200" baseline="-25000" dirty="0"/>
          </a:p>
        </p:txBody>
      </p:sp>
      <p:cxnSp>
        <p:nvCxnSpPr>
          <p:cNvPr id="17" name="Straight Arrow Connector 16"/>
          <p:cNvCxnSpPr/>
          <p:nvPr/>
        </p:nvCxnSpPr>
        <p:spPr>
          <a:xfrm rot="10800000" flipV="1">
            <a:off x="2209800" y="1828800"/>
            <a:ext cx="914400" cy="5334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90600" y="0"/>
            <a:ext cx="8153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4000" dirty="0" smtClean="0"/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2743199" y="1981200"/>
          <a:ext cx="3476625" cy="1905000"/>
        </p:xfrm>
        <a:graphic>
          <a:graphicData uri="http://schemas.openxmlformats.org/presentationml/2006/ole">
            <p:oleObj spid="_x0000_s65538" name="Equation" r:id="rId3" imgW="927000" imgH="507960" progId="Equation.3">
              <p:embed/>
            </p:oleObj>
          </a:graphicData>
        </a:graphic>
      </p:graphicFrame>
      <p:sp>
        <p:nvSpPr>
          <p:cNvPr id="16" name="Rectangle 15"/>
          <p:cNvSpPr/>
          <p:nvPr/>
        </p:nvSpPr>
        <p:spPr>
          <a:xfrm>
            <a:off x="990600" y="0"/>
            <a:ext cx="8153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err="1" smtClean="0"/>
              <a:t>Greenshields</a:t>
            </a:r>
            <a:r>
              <a:rPr lang="en-US" sz="4000" dirty="0" smtClean="0"/>
              <a:t> speed-density function: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90600" y="0"/>
            <a:ext cx="8153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4000" dirty="0" smtClean="0"/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2743199" y="1981200"/>
          <a:ext cx="3476625" cy="1905000"/>
        </p:xfrm>
        <a:graphic>
          <a:graphicData uri="http://schemas.openxmlformats.org/presentationml/2006/ole">
            <p:oleObj spid="_x0000_s66562" name="Equation" r:id="rId3" imgW="927000" imgH="5079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90600" y="0"/>
            <a:ext cx="8153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40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990600" y="0"/>
            <a:ext cx="81534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/>
              <a:t>How might we find a relationship between </a:t>
            </a:r>
            <a:r>
              <a:rPr lang="en-US" sz="4000" b="1" dirty="0" smtClean="0"/>
              <a:t>flow</a:t>
            </a:r>
            <a:r>
              <a:rPr lang="en-US" sz="4000" dirty="0" smtClean="0"/>
              <a:t> and </a:t>
            </a:r>
            <a:r>
              <a:rPr lang="en-US" sz="4000" b="1" dirty="0" smtClean="0"/>
              <a:t>density</a:t>
            </a:r>
            <a:r>
              <a:rPr lang="en-US" sz="4000" dirty="0" smtClean="0"/>
              <a:t>?</a:t>
            </a:r>
          </a:p>
        </p:txBody>
      </p:sp>
      <p:sp>
        <p:nvSpPr>
          <p:cNvPr id="5" name="Rectangle 4"/>
          <p:cNvSpPr/>
          <p:nvPr/>
        </p:nvSpPr>
        <p:spPr>
          <a:xfrm>
            <a:off x="1447800" y="1828800"/>
            <a:ext cx="6477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200" dirty="0" smtClean="0"/>
              <a:t>Higher density = higher flow?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200" dirty="0" smtClean="0"/>
              <a:t>Higher density = lower flow?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200" dirty="0" smtClean="0"/>
              <a:t>Something more complicated?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90600" y="381000"/>
            <a:ext cx="815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We’ve seen two shockwave problems</a:t>
            </a:r>
            <a:endParaRPr lang="en-US" sz="3600" dirty="0" smtClean="0"/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1219200" y="2209800"/>
            <a:ext cx="6858000" cy="167640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>
            <a:normAutofit fontScale="77500" lnSpcReduction="20000"/>
          </a:bodyPr>
          <a:lstStyle/>
          <a:p>
            <a:pPr marL="996696" indent="-914400">
              <a:spcBef>
                <a:spcPts val="600"/>
              </a:spcBef>
              <a:buClr>
                <a:schemeClr val="accent1"/>
              </a:buClr>
              <a:buSzPct val="80000"/>
              <a:buFont typeface="+mj-lt"/>
              <a:buAutoNum type="arabicPeriod"/>
              <a:defRPr/>
            </a:pPr>
            <a:r>
              <a:rPr lang="en-US" sz="4800" dirty="0" smtClean="0"/>
              <a:t>Vehicle stops for some time</a:t>
            </a:r>
          </a:p>
          <a:p>
            <a:pPr marL="996696" indent="-914400">
              <a:spcBef>
                <a:spcPts val="600"/>
              </a:spcBef>
              <a:buClr>
                <a:schemeClr val="accent1"/>
              </a:buClr>
              <a:buSzPct val="80000"/>
              <a:buFont typeface="+mj-lt"/>
              <a:buAutoNum type="arabicPeriod"/>
              <a:defRPr/>
            </a:pPr>
            <a:r>
              <a:rPr lang="en-US" sz="4800" dirty="0" smtClean="0"/>
              <a:t>Slow-moving vehicle enters roadway</a:t>
            </a:r>
          </a:p>
          <a:p>
            <a:pPr marL="996696" indent="-914400" algn="ctr">
              <a:spcBef>
                <a:spcPts val="600"/>
              </a:spcBef>
              <a:buClr>
                <a:schemeClr val="accent1"/>
              </a:buClr>
              <a:buSzPct val="80000"/>
              <a:buFont typeface="+mj-lt"/>
              <a:buAutoNum type="arabicPeriod"/>
              <a:defRPr/>
            </a:pPr>
            <a:endParaRPr lang="en-US" sz="4800" dirty="0" smtClean="0"/>
          </a:p>
          <a:p>
            <a:pPr marL="365760" marR="0" lvl="0" indent="-283464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3200" b="1" i="0" u="none" strike="noStrike" kern="1200" cap="none" spc="0" normalizeH="0" baseline="30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90600" y="0"/>
            <a:ext cx="8153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40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990600" y="0"/>
            <a:ext cx="81534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/>
              <a:t>Substitute the speed-density function into the fundamental relation: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752600" y="2057400"/>
            <a:ext cx="2438400" cy="91440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marL="365760" indent="-283464" algn="ctr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en-US" sz="4800" i="1" dirty="0" smtClean="0"/>
              <a:t>q = </a:t>
            </a:r>
            <a:r>
              <a:rPr lang="en-US" sz="4800" i="1" dirty="0" err="1" smtClean="0"/>
              <a:t>uk</a:t>
            </a:r>
            <a:endParaRPr lang="en-US" sz="4800" i="1" dirty="0" smtClean="0"/>
          </a:p>
          <a:p>
            <a:pPr marL="365760" marR="0" lvl="0" indent="-283464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3200" b="1" i="0" u="none" strike="noStrike" kern="1200" cap="none" spc="0" normalizeH="0" baseline="30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68610" name="Object 2"/>
          <p:cNvGraphicFramePr>
            <a:graphicFrameLocks noChangeAspect="1"/>
          </p:cNvGraphicFramePr>
          <p:nvPr/>
        </p:nvGraphicFramePr>
        <p:xfrm>
          <a:off x="4343400" y="4191000"/>
          <a:ext cx="3476625" cy="1905000"/>
        </p:xfrm>
        <a:graphic>
          <a:graphicData uri="http://schemas.openxmlformats.org/presentationml/2006/ole">
            <p:oleObj spid="_x0000_s68610" name="Equation" r:id="rId3" imgW="927000" imgH="507960" progId="Equation.3">
              <p:embed/>
            </p:oleObj>
          </a:graphicData>
        </a:graphic>
      </p:graphicFrame>
      <p:cxnSp>
        <p:nvCxnSpPr>
          <p:cNvPr id="8" name="Straight Arrow Connector 7"/>
          <p:cNvCxnSpPr/>
          <p:nvPr/>
        </p:nvCxnSpPr>
        <p:spPr>
          <a:xfrm rot="16200000" flipV="1">
            <a:off x="2933700" y="3314700"/>
            <a:ext cx="2057400" cy="1066800"/>
          </a:xfrm>
          <a:prstGeom prst="straightConnector1">
            <a:avLst/>
          </a:prstGeom>
          <a:ln w="762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90600" y="0"/>
            <a:ext cx="8153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4000" dirty="0" smtClean="0"/>
          </a:p>
        </p:txBody>
      </p:sp>
      <p:graphicFrame>
        <p:nvGraphicFramePr>
          <p:cNvPr id="68610" name="Object 2"/>
          <p:cNvGraphicFramePr>
            <a:graphicFrameLocks noChangeAspect="1"/>
          </p:cNvGraphicFramePr>
          <p:nvPr/>
        </p:nvGraphicFramePr>
        <p:xfrm>
          <a:off x="2819400" y="2133600"/>
          <a:ext cx="3619500" cy="1905000"/>
        </p:xfrm>
        <a:graphic>
          <a:graphicData uri="http://schemas.openxmlformats.org/presentationml/2006/ole">
            <p:oleObj spid="_x0000_s69634" name="Equation" r:id="rId3" imgW="965160" imgH="507960" progId="Equation.3">
              <p:embed/>
            </p:oleObj>
          </a:graphicData>
        </a:graphic>
      </p:graphicFrame>
      <p:sp>
        <p:nvSpPr>
          <p:cNvPr id="7" name="Rectangle 6"/>
          <p:cNvSpPr/>
          <p:nvPr/>
        </p:nvSpPr>
        <p:spPr>
          <a:xfrm>
            <a:off x="990600" y="0"/>
            <a:ext cx="8153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/>
              <a:t>Flow-density relationship: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2438400" y="5334000"/>
            <a:ext cx="5638800" cy="53340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>
            <a:normAutofit fontScale="62500" lnSpcReduction="20000"/>
          </a:bodyPr>
          <a:lstStyle/>
          <a:p>
            <a:pPr marL="365760" indent="-283464" algn="ctr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en-US" sz="4800" dirty="0" smtClean="0"/>
              <a:t>What does the graph look like?</a:t>
            </a:r>
            <a:endParaRPr kumimoji="0" lang="en-US" sz="3200" b="1" i="0" u="none" strike="noStrike" kern="1200" cap="none" spc="0" normalizeH="0" baseline="30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90600" y="0"/>
            <a:ext cx="8153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4000" dirty="0" smtClean="0"/>
          </a:p>
        </p:txBody>
      </p:sp>
      <p:cxnSp>
        <p:nvCxnSpPr>
          <p:cNvPr id="6" name="Straight Connector 5"/>
          <p:cNvCxnSpPr/>
          <p:nvPr/>
        </p:nvCxnSpPr>
        <p:spPr>
          <a:xfrm rot="5400000" flipH="1" flipV="1">
            <a:off x="228600" y="3962400"/>
            <a:ext cx="36576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057400" y="5791200"/>
            <a:ext cx="65532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ight Arrow 9"/>
          <p:cNvSpPr/>
          <p:nvPr/>
        </p:nvSpPr>
        <p:spPr>
          <a:xfrm>
            <a:off x="6705600" y="6096000"/>
            <a:ext cx="12954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wn Arrow 10"/>
          <p:cNvSpPr/>
          <p:nvPr/>
        </p:nvSpPr>
        <p:spPr>
          <a:xfrm rot="10800000">
            <a:off x="1295400" y="220980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4267200" y="6019800"/>
            <a:ext cx="251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Density (</a:t>
            </a:r>
            <a:r>
              <a:rPr lang="en-US" sz="3600" i="1" dirty="0" smtClean="0"/>
              <a:t>k</a:t>
            </a:r>
            <a:r>
              <a:rPr lang="en-US" sz="3600" dirty="0" smtClean="0"/>
              <a:t>)</a:t>
            </a:r>
            <a:endParaRPr lang="en-US" sz="3600" dirty="0"/>
          </a:p>
        </p:txBody>
      </p:sp>
      <p:sp>
        <p:nvSpPr>
          <p:cNvPr id="13" name="TextBox 12"/>
          <p:cNvSpPr txBox="1"/>
          <p:nvPr/>
        </p:nvSpPr>
        <p:spPr>
          <a:xfrm rot="16200000">
            <a:off x="118334" y="3386866"/>
            <a:ext cx="26956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Flow (</a:t>
            </a:r>
            <a:r>
              <a:rPr lang="en-US" sz="3600" i="1" dirty="0" smtClean="0"/>
              <a:t>q</a:t>
            </a:r>
            <a:r>
              <a:rPr lang="en-US" sz="3600" dirty="0" smtClean="0"/>
              <a:t>)</a:t>
            </a:r>
            <a:endParaRPr lang="en-US" sz="3600" dirty="0"/>
          </a:p>
        </p:txBody>
      </p:sp>
      <p:sp>
        <p:nvSpPr>
          <p:cNvPr id="15" name="TextBox 14"/>
          <p:cNvSpPr txBox="1"/>
          <p:nvPr/>
        </p:nvSpPr>
        <p:spPr>
          <a:xfrm>
            <a:off x="6781800" y="3581400"/>
            <a:ext cx="4038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Jam density </a:t>
            </a:r>
            <a:r>
              <a:rPr lang="en-US" sz="3200" i="1" dirty="0" err="1" smtClean="0"/>
              <a:t>k</a:t>
            </a:r>
            <a:r>
              <a:rPr lang="en-US" sz="3200" i="1" baseline="-25000" dirty="0" err="1" smtClean="0"/>
              <a:t>j</a:t>
            </a:r>
            <a:endParaRPr lang="en-US" sz="3200" i="1" baseline="-25000" dirty="0"/>
          </a:p>
        </p:txBody>
      </p:sp>
      <p:cxnSp>
        <p:nvCxnSpPr>
          <p:cNvPr id="16" name="Straight Arrow Connector 15"/>
          <p:cNvCxnSpPr/>
          <p:nvPr/>
        </p:nvCxnSpPr>
        <p:spPr>
          <a:xfrm rot="5400000">
            <a:off x="6629400" y="5029200"/>
            <a:ext cx="1219200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Arc 18"/>
          <p:cNvSpPr/>
          <p:nvPr/>
        </p:nvSpPr>
        <p:spPr>
          <a:xfrm>
            <a:off x="2057400" y="2438400"/>
            <a:ext cx="5029200" cy="8610600"/>
          </a:xfrm>
          <a:prstGeom prst="arc">
            <a:avLst>
              <a:gd name="adj1" fmla="val 12049846"/>
              <a:gd name="adj2" fmla="val 20323014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0659" name="Object 3"/>
          <p:cNvGraphicFramePr>
            <a:graphicFrameLocks noChangeAspect="1"/>
          </p:cNvGraphicFramePr>
          <p:nvPr/>
        </p:nvGraphicFramePr>
        <p:xfrm>
          <a:off x="1143000" y="0"/>
          <a:ext cx="3619500" cy="1905000"/>
        </p:xfrm>
        <a:graphic>
          <a:graphicData uri="http://schemas.openxmlformats.org/presentationml/2006/ole">
            <p:oleObj spid="_x0000_s71682" name="Equation" r:id="rId3" imgW="965160" imgH="5079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90600" y="0"/>
            <a:ext cx="8153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4000" dirty="0" smtClean="0"/>
          </a:p>
        </p:txBody>
      </p:sp>
      <p:cxnSp>
        <p:nvCxnSpPr>
          <p:cNvPr id="6" name="Straight Connector 5"/>
          <p:cNvCxnSpPr/>
          <p:nvPr/>
        </p:nvCxnSpPr>
        <p:spPr>
          <a:xfrm rot="5400000" flipH="1" flipV="1">
            <a:off x="228600" y="3962400"/>
            <a:ext cx="36576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057400" y="5791200"/>
            <a:ext cx="65532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ight Arrow 9"/>
          <p:cNvSpPr/>
          <p:nvPr/>
        </p:nvSpPr>
        <p:spPr>
          <a:xfrm>
            <a:off x="6705600" y="6096000"/>
            <a:ext cx="12954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wn Arrow 10"/>
          <p:cNvSpPr/>
          <p:nvPr/>
        </p:nvSpPr>
        <p:spPr>
          <a:xfrm rot="10800000">
            <a:off x="1295400" y="220980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4267200" y="6019800"/>
            <a:ext cx="251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Density (</a:t>
            </a:r>
            <a:r>
              <a:rPr lang="en-US" sz="3600" i="1" dirty="0" smtClean="0"/>
              <a:t>k</a:t>
            </a:r>
            <a:r>
              <a:rPr lang="en-US" sz="3600" dirty="0" smtClean="0"/>
              <a:t>)</a:t>
            </a:r>
            <a:endParaRPr lang="en-US" sz="3600" dirty="0"/>
          </a:p>
        </p:txBody>
      </p:sp>
      <p:sp>
        <p:nvSpPr>
          <p:cNvPr id="13" name="TextBox 12"/>
          <p:cNvSpPr txBox="1"/>
          <p:nvPr/>
        </p:nvSpPr>
        <p:spPr>
          <a:xfrm rot="16200000">
            <a:off x="118334" y="3386866"/>
            <a:ext cx="26956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Flow (</a:t>
            </a:r>
            <a:r>
              <a:rPr lang="en-US" sz="3600" i="1" dirty="0" smtClean="0"/>
              <a:t>q</a:t>
            </a:r>
            <a:r>
              <a:rPr lang="en-US" sz="3600" dirty="0" smtClean="0"/>
              <a:t>)</a:t>
            </a:r>
            <a:endParaRPr lang="en-US" sz="3600" dirty="0"/>
          </a:p>
        </p:txBody>
      </p:sp>
      <p:sp>
        <p:nvSpPr>
          <p:cNvPr id="15" name="TextBox 14"/>
          <p:cNvSpPr txBox="1"/>
          <p:nvPr/>
        </p:nvSpPr>
        <p:spPr>
          <a:xfrm>
            <a:off x="6781800" y="3581400"/>
            <a:ext cx="4038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Jam density </a:t>
            </a:r>
            <a:r>
              <a:rPr lang="en-US" sz="3200" i="1" dirty="0" err="1" smtClean="0"/>
              <a:t>k</a:t>
            </a:r>
            <a:r>
              <a:rPr lang="en-US" sz="3200" i="1" baseline="-25000" dirty="0" err="1" smtClean="0"/>
              <a:t>j</a:t>
            </a:r>
            <a:endParaRPr lang="en-US" sz="3200" i="1" baseline="-25000" dirty="0"/>
          </a:p>
        </p:txBody>
      </p:sp>
      <p:cxnSp>
        <p:nvCxnSpPr>
          <p:cNvPr id="16" name="Straight Arrow Connector 15"/>
          <p:cNvCxnSpPr/>
          <p:nvPr/>
        </p:nvCxnSpPr>
        <p:spPr>
          <a:xfrm rot="5400000">
            <a:off x="6629400" y="5029200"/>
            <a:ext cx="1219200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Arc 18"/>
          <p:cNvSpPr/>
          <p:nvPr/>
        </p:nvSpPr>
        <p:spPr>
          <a:xfrm>
            <a:off x="2057400" y="2438400"/>
            <a:ext cx="5029200" cy="6553200"/>
          </a:xfrm>
          <a:prstGeom prst="arc">
            <a:avLst>
              <a:gd name="adj1" fmla="val 10776646"/>
              <a:gd name="adj2" fmla="val 40088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0659" name="Object 3"/>
          <p:cNvGraphicFramePr>
            <a:graphicFrameLocks noChangeAspect="1"/>
          </p:cNvGraphicFramePr>
          <p:nvPr/>
        </p:nvGraphicFramePr>
        <p:xfrm>
          <a:off x="1066800" y="0"/>
          <a:ext cx="3619500" cy="1905000"/>
        </p:xfrm>
        <a:graphic>
          <a:graphicData uri="http://schemas.openxmlformats.org/presentationml/2006/ole">
            <p:oleObj spid="_x0000_s70659" name="Equation" r:id="rId3" imgW="965160" imgH="5079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90600" y="0"/>
            <a:ext cx="8153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4000" dirty="0" smtClean="0"/>
          </a:p>
        </p:txBody>
      </p:sp>
      <p:cxnSp>
        <p:nvCxnSpPr>
          <p:cNvPr id="6" name="Straight Connector 5"/>
          <p:cNvCxnSpPr/>
          <p:nvPr/>
        </p:nvCxnSpPr>
        <p:spPr>
          <a:xfrm rot="5400000" flipH="1" flipV="1">
            <a:off x="228600" y="3962400"/>
            <a:ext cx="36576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057400" y="5791200"/>
            <a:ext cx="65532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ight Arrow 9"/>
          <p:cNvSpPr/>
          <p:nvPr/>
        </p:nvSpPr>
        <p:spPr>
          <a:xfrm>
            <a:off x="6705600" y="6096000"/>
            <a:ext cx="12954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wn Arrow 10"/>
          <p:cNvSpPr/>
          <p:nvPr/>
        </p:nvSpPr>
        <p:spPr>
          <a:xfrm rot="10800000">
            <a:off x="1295400" y="220980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4267200" y="6019800"/>
            <a:ext cx="251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Density (</a:t>
            </a:r>
            <a:r>
              <a:rPr lang="en-US" sz="3600" i="1" dirty="0" smtClean="0"/>
              <a:t>k</a:t>
            </a:r>
            <a:r>
              <a:rPr lang="en-US" sz="3600" dirty="0" smtClean="0"/>
              <a:t>)</a:t>
            </a:r>
            <a:endParaRPr lang="en-US" sz="3600" dirty="0"/>
          </a:p>
        </p:txBody>
      </p:sp>
      <p:sp>
        <p:nvSpPr>
          <p:cNvPr id="13" name="TextBox 12"/>
          <p:cNvSpPr txBox="1"/>
          <p:nvPr/>
        </p:nvSpPr>
        <p:spPr>
          <a:xfrm rot="16200000">
            <a:off x="118334" y="3386866"/>
            <a:ext cx="26956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Flow (</a:t>
            </a:r>
            <a:r>
              <a:rPr lang="en-US" sz="3600" i="1" dirty="0" smtClean="0"/>
              <a:t>q</a:t>
            </a:r>
            <a:r>
              <a:rPr lang="en-US" sz="3600" dirty="0" smtClean="0"/>
              <a:t>)</a:t>
            </a:r>
            <a:endParaRPr lang="en-US" sz="3600" dirty="0"/>
          </a:p>
        </p:txBody>
      </p:sp>
      <p:sp>
        <p:nvSpPr>
          <p:cNvPr id="15" name="TextBox 14"/>
          <p:cNvSpPr txBox="1"/>
          <p:nvPr/>
        </p:nvSpPr>
        <p:spPr>
          <a:xfrm>
            <a:off x="6781800" y="3581400"/>
            <a:ext cx="4038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Jam density </a:t>
            </a:r>
            <a:r>
              <a:rPr lang="en-US" sz="3200" i="1" dirty="0" err="1" smtClean="0"/>
              <a:t>k</a:t>
            </a:r>
            <a:r>
              <a:rPr lang="en-US" sz="3200" i="1" baseline="-25000" dirty="0" err="1" smtClean="0"/>
              <a:t>j</a:t>
            </a:r>
            <a:endParaRPr lang="en-US" sz="3200" i="1" baseline="-25000" dirty="0"/>
          </a:p>
        </p:txBody>
      </p:sp>
      <p:cxnSp>
        <p:nvCxnSpPr>
          <p:cNvPr id="16" name="Straight Arrow Connector 15"/>
          <p:cNvCxnSpPr/>
          <p:nvPr/>
        </p:nvCxnSpPr>
        <p:spPr>
          <a:xfrm rot="5400000">
            <a:off x="6629400" y="5029200"/>
            <a:ext cx="1219200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Arc 18"/>
          <p:cNvSpPr/>
          <p:nvPr/>
        </p:nvSpPr>
        <p:spPr>
          <a:xfrm>
            <a:off x="2057400" y="2438400"/>
            <a:ext cx="5029200" cy="8610600"/>
          </a:xfrm>
          <a:prstGeom prst="arc">
            <a:avLst>
              <a:gd name="adj1" fmla="val 12049846"/>
              <a:gd name="adj2" fmla="val 20323014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1295400" y="381000"/>
            <a:ext cx="5638800" cy="53340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>
            <a:normAutofit fontScale="62500" lnSpcReduction="20000"/>
          </a:bodyPr>
          <a:lstStyle/>
          <a:p>
            <a:pPr marL="365760" indent="-283464" algn="ctr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en-US" sz="4800" dirty="0" smtClean="0"/>
              <a:t>Why is flow low if density is low?</a:t>
            </a:r>
            <a:endParaRPr kumimoji="0" lang="en-US" sz="3200" b="1" i="0" u="none" strike="noStrike" kern="1200" cap="none" spc="0" normalizeH="0" baseline="30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90600" y="0"/>
            <a:ext cx="8153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4000" dirty="0" smtClean="0"/>
          </a:p>
        </p:txBody>
      </p:sp>
      <p:cxnSp>
        <p:nvCxnSpPr>
          <p:cNvPr id="6" name="Straight Connector 5"/>
          <p:cNvCxnSpPr/>
          <p:nvPr/>
        </p:nvCxnSpPr>
        <p:spPr>
          <a:xfrm rot="5400000" flipH="1" flipV="1">
            <a:off x="228600" y="3962400"/>
            <a:ext cx="36576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057400" y="5791200"/>
            <a:ext cx="65532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ight Arrow 9"/>
          <p:cNvSpPr/>
          <p:nvPr/>
        </p:nvSpPr>
        <p:spPr>
          <a:xfrm>
            <a:off x="6705600" y="6096000"/>
            <a:ext cx="12954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wn Arrow 10"/>
          <p:cNvSpPr/>
          <p:nvPr/>
        </p:nvSpPr>
        <p:spPr>
          <a:xfrm rot="10800000">
            <a:off x="1295400" y="220980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4267200" y="6019800"/>
            <a:ext cx="251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Density (</a:t>
            </a:r>
            <a:r>
              <a:rPr lang="en-US" sz="3600" i="1" dirty="0" smtClean="0"/>
              <a:t>k</a:t>
            </a:r>
            <a:r>
              <a:rPr lang="en-US" sz="3600" dirty="0" smtClean="0"/>
              <a:t>)</a:t>
            </a:r>
            <a:endParaRPr lang="en-US" sz="3600" dirty="0"/>
          </a:p>
        </p:txBody>
      </p:sp>
      <p:sp>
        <p:nvSpPr>
          <p:cNvPr id="13" name="TextBox 12"/>
          <p:cNvSpPr txBox="1"/>
          <p:nvPr/>
        </p:nvSpPr>
        <p:spPr>
          <a:xfrm rot="16200000">
            <a:off x="118334" y="3386866"/>
            <a:ext cx="26956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Flow (</a:t>
            </a:r>
            <a:r>
              <a:rPr lang="en-US" sz="3600" i="1" dirty="0" smtClean="0"/>
              <a:t>q</a:t>
            </a:r>
            <a:r>
              <a:rPr lang="en-US" sz="3600" dirty="0" smtClean="0"/>
              <a:t>)</a:t>
            </a:r>
            <a:endParaRPr lang="en-US" sz="3600" dirty="0"/>
          </a:p>
        </p:txBody>
      </p:sp>
      <p:sp>
        <p:nvSpPr>
          <p:cNvPr id="15" name="TextBox 14"/>
          <p:cNvSpPr txBox="1"/>
          <p:nvPr/>
        </p:nvSpPr>
        <p:spPr>
          <a:xfrm>
            <a:off x="6781800" y="3581400"/>
            <a:ext cx="4038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Jam density </a:t>
            </a:r>
            <a:r>
              <a:rPr lang="en-US" sz="3200" i="1" dirty="0" err="1" smtClean="0"/>
              <a:t>k</a:t>
            </a:r>
            <a:r>
              <a:rPr lang="en-US" sz="3200" i="1" baseline="-25000" dirty="0" err="1" smtClean="0"/>
              <a:t>j</a:t>
            </a:r>
            <a:endParaRPr lang="en-US" sz="3200" i="1" baseline="-25000" dirty="0"/>
          </a:p>
        </p:txBody>
      </p:sp>
      <p:cxnSp>
        <p:nvCxnSpPr>
          <p:cNvPr id="16" name="Straight Arrow Connector 15"/>
          <p:cNvCxnSpPr/>
          <p:nvPr/>
        </p:nvCxnSpPr>
        <p:spPr>
          <a:xfrm rot="5400000">
            <a:off x="6629400" y="5029200"/>
            <a:ext cx="1219200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Arc 18"/>
          <p:cNvSpPr/>
          <p:nvPr/>
        </p:nvSpPr>
        <p:spPr>
          <a:xfrm>
            <a:off x="2057400" y="2438400"/>
            <a:ext cx="5029200" cy="8610600"/>
          </a:xfrm>
          <a:prstGeom prst="arc">
            <a:avLst>
              <a:gd name="adj1" fmla="val 12049846"/>
              <a:gd name="adj2" fmla="val 20323014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1295400" y="381000"/>
            <a:ext cx="5638800" cy="53340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>
            <a:normAutofit fontScale="62500" lnSpcReduction="20000"/>
          </a:bodyPr>
          <a:lstStyle/>
          <a:p>
            <a:pPr marL="365760" indent="-283464" algn="ctr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en-US" sz="4800" dirty="0" smtClean="0"/>
              <a:t>Why is flow low if density is low?</a:t>
            </a:r>
            <a:endParaRPr kumimoji="0" lang="en-US" sz="3200" b="1" i="0" u="none" strike="noStrike" kern="1200" cap="none" spc="0" normalizeH="0" baseline="30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3276600" y="1066800"/>
            <a:ext cx="5638800" cy="53340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>
            <a:normAutofit fontScale="62500" lnSpcReduction="20000"/>
          </a:bodyPr>
          <a:lstStyle/>
          <a:p>
            <a:pPr marL="365760" indent="-283464" algn="ctr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en-US" sz="4800" dirty="0" smtClean="0"/>
              <a:t>Why is flow low if density is high?</a:t>
            </a:r>
            <a:endParaRPr kumimoji="0" lang="en-US" sz="3200" b="1" i="0" u="none" strike="noStrike" kern="1200" cap="none" spc="0" normalizeH="0" baseline="30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90600" y="0"/>
            <a:ext cx="8153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4000" dirty="0" smtClean="0"/>
          </a:p>
        </p:txBody>
      </p:sp>
      <p:cxnSp>
        <p:nvCxnSpPr>
          <p:cNvPr id="6" name="Straight Connector 5"/>
          <p:cNvCxnSpPr/>
          <p:nvPr/>
        </p:nvCxnSpPr>
        <p:spPr>
          <a:xfrm rot="5400000" flipH="1" flipV="1">
            <a:off x="228600" y="3962400"/>
            <a:ext cx="36576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057400" y="5791200"/>
            <a:ext cx="65532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ight Arrow 9"/>
          <p:cNvSpPr/>
          <p:nvPr/>
        </p:nvSpPr>
        <p:spPr>
          <a:xfrm>
            <a:off x="6705600" y="6096000"/>
            <a:ext cx="12954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wn Arrow 10"/>
          <p:cNvSpPr/>
          <p:nvPr/>
        </p:nvSpPr>
        <p:spPr>
          <a:xfrm rot="10800000">
            <a:off x="1295400" y="220980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4267200" y="6019800"/>
            <a:ext cx="251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Density (</a:t>
            </a:r>
            <a:r>
              <a:rPr lang="en-US" sz="3600" i="1" dirty="0" smtClean="0"/>
              <a:t>k</a:t>
            </a:r>
            <a:r>
              <a:rPr lang="en-US" sz="3600" dirty="0" smtClean="0"/>
              <a:t>)</a:t>
            </a:r>
            <a:endParaRPr lang="en-US" sz="3600" dirty="0"/>
          </a:p>
        </p:txBody>
      </p:sp>
      <p:sp>
        <p:nvSpPr>
          <p:cNvPr id="13" name="TextBox 12"/>
          <p:cNvSpPr txBox="1"/>
          <p:nvPr/>
        </p:nvSpPr>
        <p:spPr>
          <a:xfrm rot="16200000">
            <a:off x="118334" y="3386866"/>
            <a:ext cx="26956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Flow (</a:t>
            </a:r>
            <a:r>
              <a:rPr lang="en-US" sz="3600" i="1" dirty="0" smtClean="0"/>
              <a:t>q</a:t>
            </a:r>
            <a:r>
              <a:rPr lang="en-US" sz="3600" dirty="0" smtClean="0"/>
              <a:t>)</a:t>
            </a:r>
            <a:endParaRPr lang="en-US" sz="3600" dirty="0"/>
          </a:p>
        </p:txBody>
      </p:sp>
      <p:sp>
        <p:nvSpPr>
          <p:cNvPr id="15" name="TextBox 14"/>
          <p:cNvSpPr txBox="1"/>
          <p:nvPr/>
        </p:nvSpPr>
        <p:spPr>
          <a:xfrm>
            <a:off x="6781800" y="3581400"/>
            <a:ext cx="4038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Jam density </a:t>
            </a:r>
            <a:r>
              <a:rPr lang="en-US" sz="3200" i="1" dirty="0" err="1" smtClean="0"/>
              <a:t>k</a:t>
            </a:r>
            <a:r>
              <a:rPr lang="en-US" sz="3200" i="1" baseline="-25000" dirty="0" err="1" smtClean="0"/>
              <a:t>j</a:t>
            </a:r>
            <a:endParaRPr lang="en-US" sz="3200" i="1" baseline="-25000" dirty="0"/>
          </a:p>
        </p:txBody>
      </p:sp>
      <p:cxnSp>
        <p:nvCxnSpPr>
          <p:cNvPr id="16" name="Straight Arrow Connector 15"/>
          <p:cNvCxnSpPr/>
          <p:nvPr/>
        </p:nvCxnSpPr>
        <p:spPr>
          <a:xfrm rot="5400000">
            <a:off x="6629400" y="5029200"/>
            <a:ext cx="1219200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Arc 18"/>
          <p:cNvSpPr/>
          <p:nvPr/>
        </p:nvSpPr>
        <p:spPr>
          <a:xfrm>
            <a:off x="2057400" y="2438400"/>
            <a:ext cx="5029200" cy="8610600"/>
          </a:xfrm>
          <a:prstGeom prst="arc">
            <a:avLst>
              <a:gd name="adj1" fmla="val 12049846"/>
              <a:gd name="adj2" fmla="val 20323014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1295400" y="381000"/>
            <a:ext cx="6477000" cy="53340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>
            <a:normAutofit fontScale="55000" lnSpcReduction="20000"/>
          </a:bodyPr>
          <a:lstStyle/>
          <a:p>
            <a:pPr marL="365760" indent="-283464" algn="ctr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en-US" sz="4800" dirty="0" smtClean="0"/>
              <a:t>For what value of density is flow the highest?</a:t>
            </a:r>
            <a:endParaRPr kumimoji="0" lang="en-US" sz="3200" b="1" i="0" u="none" strike="noStrike" kern="1200" cap="none" spc="0" normalizeH="0" baseline="30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73730" name="Object 2"/>
          <p:cNvGraphicFramePr>
            <a:graphicFrameLocks noChangeAspect="1"/>
          </p:cNvGraphicFramePr>
          <p:nvPr/>
        </p:nvGraphicFramePr>
        <p:xfrm>
          <a:off x="5257800" y="1371600"/>
          <a:ext cx="3619500" cy="1905000"/>
        </p:xfrm>
        <a:graphic>
          <a:graphicData uri="http://schemas.openxmlformats.org/presentationml/2006/ole">
            <p:oleObj spid="_x0000_s73730" name="Equation" r:id="rId3" imgW="965160" imgH="507960" progId="Equation.3">
              <p:embed/>
            </p:oleObj>
          </a:graphicData>
        </a:graphic>
      </p:graphicFrame>
      <p:sp>
        <p:nvSpPr>
          <p:cNvPr id="18" name="Content Placeholder 2"/>
          <p:cNvSpPr txBox="1">
            <a:spLocks/>
          </p:cNvSpPr>
          <p:nvPr/>
        </p:nvSpPr>
        <p:spPr>
          <a:xfrm>
            <a:off x="1295400" y="914400"/>
            <a:ext cx="6477000" cy="53340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marL="365760" indent="-283464" algn="ctr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en-US" sz="2800" dirty="0" smtClean="0"/>
              <a:t>What is the highest possible flow?</a:t>
            </a:r>
            <a:endParaRPr kumimoji="0" lang="en-US" sz="2800" b="1" i="0" u="none" strike="noStrike" kern="1200" cap="none" spc="0" normalizeH="0" baseline="30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90600" y="0"/>
            <a:ext cx="8153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4000" dirty="0" smtClean="0"/>
          </a:p>
        </p:txBody>
      </p:sp>
      <p:graphicFrame>
        <p:nvGraphicFramePr>
          <p:cNvPr id="73730" name="Object 2"/>
          <p:cNvGraphicFramePr>
            <a:graphicFrameLocks noChangeAspect="1"/>
          </p:cNvGraphicFramePr>
          <p:nvPr/>
        </p:nvGraphicFramePr>
        <p:xfrm>
          <a:off x="3733800" y="3962400"/>
          <a:ext cx="2809875" cy="1571625"/>
        </p:xfrm>
        <a:graphic>
          <a:graphicData uri="http://schemas.openxmlformats.org/presentationml/2006/ole">
            <p:oleObj spid="_x0000_s74754" name="Equation" r:id="rId3" imgW="749160" imgH="419040" progId="Equation.3">
              <p:embed/>
            </p:oleObj>
          </a:graphicData>
        </a:graphic>
      </p:graphicFrame>
      <p:graphicFrame>
        <p:nvGraphicFramePr>
          <p:cNvPr id="74755" name="Object 3"/>
          <p:cNvGraphicFramePr>
            <a:graphicFrameLocks noChangeAspect="1"/>
          </p:cNvGraphicFramePr>
          <p:nvPr/>
        </p:nvGraphicFramePr>
        <p:xfrm>
          <a:off x="3962400" y="1066800"/>
          <a:ext cx="2190750" cy="1571625"/>
        </p:xfrm>
        <a:graphic>
          <a:graphicData uri="http://schemas.openxmlformats.org/presentationml/2006/ole">
            <p:oleObj spid="_x0000_s74755" name="Equation" r:id="rId4" imgW="583920" imgH="419040" progId="Equation.3">
              <p:embed/>
            </p:oleObj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1447800" y="457200"/>
            <a:ext cx="701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Flow is highest at the </a:t>
            </a:r>
            <a:r>
              <a:rPr lang="en-US" sz="3200" b="1" dirty="0" smtClean="0"/>
              <a:t>critical density</a:t>
            </a:r>
            <a:endParaRPr lang="en-US" sz="3200" b="1" i="1" baseline="-25000" dirty="0"/>
          </a:p>
        </p:txBody>
      </p:sp>
      <p:sp>
        <p:nvSpPr>
          <p:cNvPr id="18" name="TextBox 17"/>
          <p:cNvSpPr txBox="1"/>
          <p:nvPr/>
        </p:nvSpPr>
        <p:spPr>
          <a:xfrm>
            <a:off x="1905000" y="3352800"/>
            <a:ext cx="701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Maximum possible flow is the </a:t>
            </a:r>
            <a:r>
              <a:rPr lang="en-US" sz="3200" b="1" dirty="0" smtClean="0"/>
              <a:t>capacity</a:t>
            </a:r>
            <a:endParaRPr lang="en-US" sz="3200" b="1" i="1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90600" y="0"/>
            <a:ext cx="8153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40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990600" y="0"/>
            <a:ext cx="81534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/>
              <a:t>How might we find a relationship between </a:t>
            </a:r>
            <a:r>
              <a:rPr lang="en-US" sz="4000" b="1" dirty="0" smtClean="0"/>
              <a:t>flow</a:t>
            </a:r>
            <a:r>
              <a:rPr lang="en-US" sz="4000" dirty="0" smtClean="0"/>
              <a:t> and </a:t>
            </a:r>
            <a:r>
              <a:rPr lang="en-US" sz="4000" b="1" dirty="0" smtClean="0"/>
              <a:t>speed</a:t>
            </a:r>
            <a:r>
              <a:rPr lang="en-US" sz="4000" dirty="0" smtClean="0"/>
              <a:t>?</a:t>
            </a:r>
          </a:p>
        </p:txBody>
      </p:sp>
      <p:sp>
        <p:nvSpPr>
          <p:cNvPr id="5" name="Rectangle 4"/>
          <p:cNvSpPr/>
          <p:nvPr/>
        </p:nvSpPr>
        <p:spPr>
          <a:xfrm>
            <a:off x="1447800" y="1828800"/>
            <a:ext cx="6477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200" dirty="0" smtClean="0"/>
              <a:t>Higher flow = higher speed?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200" dirty="0" smtClean="0"/>
              <a:t>Higher flow = lower speed?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200" dirty="0" smtClean="0"/>
              <a:t>Something more complicated?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90600" y="0"/>
            <a:ext cx="8153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40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990600" y="0"/>
            <a:ext cx="81534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/>
              <a:t>Substitute the speed-density function into the fundamental relation and solve for </a:t>
            </a:r>
            <a:r>
              <a:rPr lang="en-US" sz="4000" i="1" dirty="0" smtClean="0"/>
              <a:t>u</a:t>
            </a:r>
            <a:r>
              <a:rPr lang="en-US" sz="4000" dirty="0" smtClean="0"/>
              <a:t>: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752600" y="2057400"/>
            <a:ext cx="2438400" cy="91440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marL="365760" indent="-283464" algn="ctr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en-US" sz="4800" i="1" dirty="0" smtClean="0"/>
              <a:t>q = </a:t>
            </a:r>
            <a:r>
              <a:rPr lang="en-US" sz="4800" i="1" dirty="0" err="1" smtClean="0"/>
              <a:t>uk</a:t>
            </a:r>
            <a:endParaRPr lang="en-US" sz="4800" i="1" dirty="0" smtClean="0"/>
          </a:p>
          <a:p>
            <a:pPr marL="365760" marR="0" lvl="0" indent="-283464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3200" b="1" i="0" u="none" strike="noStrike" kern="1200" cap="none" spc="0" normalizeH="0" baseline="30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rot="16200000" flipV="1">
            <a:off x="3048000" y="3429000"/>
            <a:ext cx="2057400" cy="838200"/>
          </a:xfrm>
          <a:prstGeom prst="straightConnector1">
            <a:avLst/>
          </a:prstGeom>
          <a:ln w="762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5779" name="Object 3"/>
          <p:cNvGraphicFramePr>
            <a:graphicFrameLocks noChangeAspect="1"/>
          </p:cNvGraphicFramePr>
          <p:nvPr/>
        </p:nvGraphicFramePr>
        <p:xfrm>
          <a:off x="4038600" y="4953000"/>
          <a:ext cx="3476625" cy="1905000"/>
        </p:xfrm>
        <a:graphic>
          <a:graphicData uri="http://schemas.openxmlformats.org/presentationml/2006/ole">
            <p:oleObj spid="_x0000_s75779" name="Equation" r:id="rId3" imgW="927000" imgH="5079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90600" y="381000"/>
            <a:ext cx="815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Our analysis tools:</a:t>
            </a:r>
            <a:endParaRPr lang="en-US" sz="3600" dirty="0" smtClean="0"/>
          </a:p>
        </p:txBody>
      </p:sp>
      <p:graphicFrame>
        <p:nvGraphicFramePr>
          <p:cNvPr id="94210" name="Object 2"/>
          <p:cNvGraphicFramePr>
            <a:graphicFrameLocks noChangeAspect="1"/>
          </p:cNvGraphicFramePr>
          <p:nvPr/>
        </p:nvGraphicFramePr>
        <p:xfrm>
          <a:off x="1143000" y="4343400"/>
          <a:ext cx="3476625" cy="1905000"/>
        </p:xfrm>
        <a:graphic>
          <a:graphicData uri="http://schemas.openxmlformats.org/presentationml/2006/ole">
            <p:oleObj spid="_x0000_s94210" name="Equation" r:id="rId3" imgW="927000" imgH="507960" progId="Equation.3">
              <p:embed/>
            </p:oleObj>
          </a:graphicData>
        </a:graphic>
      </p:graphicFrame>
      <p:graphicFrame>
        <p:nvGraphicFramePr>
          <p:cNvPr id="94211" name="Object 3"/>
          <p:cNvGraphicFramePr>
            <a:graphicFrameLocks noChangeAspect="1"/>
          </p:cNvGraphicFramePr>
          <p:nvPr/>
        </p:nvGraphicFramePr>
        <p:xfrm>
          <a:off x="1219200" y="2362200"/>
          <a:ext cx="3476625" cy="1905000"/>
        </p:xfrm>
        <a:graphic>
          <a:graphicData uri="http://schemas.openxmlformats.org/presentationml/2006/ole">
            <p:oleObj spid="_x0000_s94211" name="Equation" r:id="rId4" imgW="927000" imgH="507960" progId="Equation.3">
              <p:embed/>
            </p:oleObj>
          </a:graphicData>
        </a:graphic>
      </p:graphicFrame>
      <p:sp>
        <p:nvSpPr>
          <p:cNvPr id="11" name="Content Placeholder 2"/>
          <p:cNvSpPr txBox="1">
            <a:spLocks/>
          </p:cNvSpPr>
          <p:nvPr/>
        </p:nvSpPr>
        <p:spPr>
          <a:xfrm>
            <a:off x="1066800" y="1295400"/>
            <a:ext cx="2438400" cy="91440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marL="365760" indent="-283464" algn="ctr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en-US" sz="4800" i="1" dirty="0" smtClean="0"/>
              <a:t>q = </a:t>
            </a:r>
            <a:r>
              <a:rPr lang="en-US" sz="4800" i="1" dirty="0" err="1" smtClean="0"/>
              <a:t>uk</a:t>
            </a:r>
            <a:endParaRPr lang="en-US" sz="4800" i="1" dirty="0" smtClean="0"/>
          </a:p>
          <a:p>
            <a:pPr marL="365760" marR="0" lvl="0" indent="-283464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3200" b="1" i="0" u="none" strike="noStrike" kern="1200" cap="none" spc="0" normalizeH="0" baseline="30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94212" name="Object 4"/>
          <p:cNvGraphicFramePr>
            <a:graphicFrameLocks noChangeAspect="1"/>
          </p:cNvGraphicFramePr>
          <p:nvPr/>
        </p:nvGraphicFramePr>
        <p:xfrm>
          <a:off x="5029200" y="2362200"/>
          <a:ext cx="3619500" cy="1905000"/>
        </p:xfrm>
        <a:graphic>
          <a:graphicData uri="http://schemas.openxmlformats.org/presentationml/2006/ole">
            <p:oleObj spid="_x0000_s94212" name="Equation" r:id="rId5" imgW="965160" imgH="507960" progId="Equation.3">
              <p:embed/>
            </p:oleObj>
          </a:graphicData>
        </a:graphic>
      </p:graphicFrame>
      <p:graphicFrame>
        <p:nvGraphicFramePr>
          <p:cNvPr id="94213" name="Object 5"/>
          <p:cNvGraphicFramePr>
            <a:graphicFrameLocks noChangeAspect="1"/>
          </p:cNvGraphicFramePr>
          <p:nvPr/>
        </p:nvGraphicFramePr>
        <p:xfrm>
          <a:off x="3581400" y="838200"/>
          <a:ext cx="2809875" cy="1571625"/>
        </p:xfrm>
        <a:graphic>
          <a:graphicData uri="http://schemas.openxmlformats.org/presentationml/2006/ole">
            <p:oleObj spid="_x0000_s94213" name="Equation" r:id="rId6" imgW="749160" imgH="419040" progId="Equation.3">
              <p:embed/>
            </p:oleObj>
          </a:graphicData>
        </a:graphic>
      </p:graphicFrame>
      <p:graphicFrame>
        <p:nvGraphicFramePr>
          <p:cNvPr id="94214" name="Object 6"/>
          <p:cNvGraphicFramePr>
            <a:graphicFrameLocks noChangeAspect="1"/>
          </p:cNvGraphicFramePr>
          <p:nvPr/>
        </p:nvGraphicFramePr>
        <p:xfrm>
          <a:off x="4800600" y="4800600"/>
          <a:ext cx="3657600" cy="1113183"/>
        </p:xfrm>
        <a:graphic>
          <a:graphicData uri="http://schemas.openxmlformats.org/presentationml/2006/ole">
            <p:oleObj spid="_x0000_s94214" name="Equation" r:id="rId7" imgW="1460160" imgH="444240" progId="Equation.3">
              <p:embed/>
            </p:oleObj>
          </a:graphicData>
        </a:graphic>
      </p:graphicFrame>
      <p:graphicFrame>
        <p:nvGraphicFramePr>
          <p:cNvPr id="94215" name="Object 7"/>
          <p:cNvGraphicFramePr>
            <a:graphicFrameLocks noChangeAspect="1"/>
          </p:cNvGraphicFramePr>
          <p:nvPr/>
        </p:nvGraphicFramePr>
        <p:xfrm>
          <a:off x="6629400" y="1143000"/>
          <a:ext cx="2195513" cy="1081088"/>
        </p:xfrm>
        <a:graphic>
          <a:graphicData uri="http://schemas.openxmlformats.org/presentationml/2006/ole">
            <p:oleObj spid="_x0000_s94215" name="Equation" r:id="rId8" imgW="87624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90600" y="0"/>
            <a:ext cx="8153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4000" dirty="0" smtClean="0"/>
          </a:p>
        </p:txBody>
      </p:sp>
      <p:graphicFrame>
        <p:nvGraphicFramePr>
          <p:cNvPr id="68610" name="Object 2"/>
          <p:cNvGraphicFramePr>
            <a:graphicFrameLocks noChangeAspect="1"/>
          </p:cNvGraphicFramePr>
          <p:nvPr/>
        </p:nvGraphicFramePr>
        <p:xfrm>
          <a:off x="1905000" y="2286000"/>
          <a:ext cx="5476875" cy="1666875"/>
        </p:xfrm>
        <a:graphic>
          <a:graphicData uri="http://schemas.openxmlformats.org/presentationml/2006/ole">
            <p:oleObj spid="_x0000_s77826" name="Equation" r:id="rId3" imgW="1460160" imgH="444240" progId="Equation.3">
              <p:embed/>
            </p:oleObj>
          </a:graphicData>
        </a:graphic>
      </p:graphicFrame>
      <p:sp>
        <p:nvSpPr>
          <p:cNvPr id="7" name="Rectangle 6"/>
          <p:cNvSpPr/>
          <p:nvPr/>
        </p:nvSpPr>
        <p:spPr>
          <a:xfrm>
            <a:off x="990600" y="0"/>
            <a:ext cx="8153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/>
              <a:t>Speed-flow relationship: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2438400" y="5334000"/>
            <a:ext cx="5638800" cy="53340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>
            <a:normAutofit fontScale="62500" lnSpcReduction="20000"/>
          </a:bodyPr>
          <a:lstStyle/>
          <a:p>
            <a:pPr marL="365760" indent="-283464" algn="ctr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en-US" sz="4800" dirty="0" smtClean="0"/>
              <a:t>What does the graph look like?</a:t>
            </a:r>
            <a:endParaRPr kumimoji="0" lang="en-US" sz="3200" b="1" i="0" u="none" strike="noStrike" kern="1200" cap="none" spc="0" normalizeH="0" baseline="30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90600" y="0"/>
            <a:ext cx="8153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4000" dirty="0" smtClean="0"/>
          </a:p>
        </p:txBody>
      </p:sp>
      <p:cxnSp>
        <p:nvCxnSpPr>
          <p:cNvPr id="6" name="Straight Connector 5"/>
          <p:cNvCxnSpPr/>
          <p:nvPr/>
        </p:nvCxnSpPr>
        <p:spPr>
          <a:xfrm rot="5400000" flipH="1" flipV="1">
            <a:off x="228600" y="3962400"/>
            <a:ext cx="36576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057400" y="5791200"/>
            <a:ext cx="65532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ight Arrow 9"/>
          <p:cNvSpPr/>
          <p:nvPr/>
        </p:nvSpPr>
        <p:spPr>
          <a:xfrm>
            <a:off x="6705600" y="6096000"/>
            <a:ext cx="12954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wn Arrow 10"/>
          <p:cNvSpPr/>
          <p:nvPr/>
        </p:nvSpPr>
        <p:spPr>
          <a:xfrm rot="10800000">
            <a:off x="1295400" y="220980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4267200" y="6019800"/>
            <a:ext cx="251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Flow (</a:t>
            </a:r>
            <a:r>
              <a:rPr lang="en-US" sz="3600" i="1" dirty="0" smtClean="0"/>
              <a:t>q</a:t>
            </a:r>
            <a:r>
              <a:rPr lang="en-US" sz="3600" dirty="0" smtClean="0"/>
              <a:t>)</a:t>
            </a:r>
            <a:endParaRPr lang="en-US" sz="3600" dirty="0"/>
          </a:p>
        </p:txBody>
      </p:sp>
      <p:sp>
        <p:nvSpPr>
          <p:cNvPr id="13" name="TextBox 12"/>
          <p:cNvSpPr txBox="1"/>
          <p:nvPr/>
        </p:nvSpPr>
        <p:spPr>
          <a:xfrm rot="16200000">
            <a:off x="118334" y="3386866"/>
            <a:ext cx="26956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Speed(</a:t>
            </a:r>
            <a:r>
              <a:rPr lang="en-US" sz="3600" i="1" dirty="0" smtClean="0"/>
              <a:t>u</a:t>
            </a:r>
            <a:r>
              <a:rPr lang="en-US" sz="3600" dirty="0" smtClean="0"/>
              <a:t>)</a:t>
            </a:r>
            <a:endParaRPr lang="en-US" sz="3600" dirty="0"/>
          </a:p>
        </p:txBody>
      </p:sp>
      <p:sp>
        <p:nvSpPr>
          <p:cNvPr id="15" name="TextBox 14"/>
          <p:cNvSpPr txBox="1"/>
          <p:nvPr/>
        </p:nvSpPr>
        <p:spPr>
          <a:xfrm>
            <a:off x="6553200" y="2286000"/>
            <a:ext cx="4038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Capacity </a:t>
            </a:r>
            <a:r>
              <a:rPr lang="en-US" sz="3200" i="1" dirty="0" err="1" smtClean="0"/>
              <a:t>q</a:t>
            </a:r>
            <a:r>
              <a:rPr lang="en-US" sz="3200" i="1" baseline="-25000" dirty="0" err="1" smtClean="0"/>
              <a:t>max</a:t>
            </a:r>
            <a:endParaRPr lang="en-US" sz="3200" i="1" baseline="-25000" dirty="0"/>
          </a:p>
        </p:txBody>
      </p:sp>
      <p:cxnSp>
        <p:nvCxnSpPr>
          <p:cNvPr id="16" name="Straight Arrow Connector 15"/>
          <p:cNvCxnSpPr/>
          <p:nvPr/>
        </p:nvCxnSpPr>
        <p:spPr>
          <a:xfrm rot="5400000">
            <a:off x="5677694" y="4380706"/>
            <a:ext cx="2971800" cy="1588"/>
          </a:xfrm>
          <a:prstGeom prst="straightConnector1">
            <a:avLst/>
          </a:prstGeom>
          <a:ln w="571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Arc 18"/>
          <p:cNvSpPr/>
          <p:nvPr/>
        </p:nvSpPr>
        <p:spPr>
          <a:xfrm rot="5400000">
            <a:off x="-190500" y="-1562100"/>
            <a:ext cx="3352800" cy="11353800"/>
          </a:xfrm>
          <a:prstGeom prst="arc">
            <a:avLst>
              <a:gd name="adj1" fmla="val 11971620"/>
              <a:gd name="adj2" fmla="val 20460000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9875" name="Object 3"/>
          <p:cNvGraphicFramePr>
            <a:graphicFrameLocks noChangeAspect="1"/>
          </p:cNvGraphicFramePr>
          <p:nvPr/>
        </p:nvGraphicFramePr>
        <p:xfrm>
          <a:off x="1143000" y="152400"/>
          <a:ext cx="5476875" cy="1666875"/>
        </p:xfrm>
        <a:graphic>
          <a:graphicData uri="http://schemas.openxmlformats.org/presentationml/2006/ole">
            <p:oleObj spid="_x0000_s79875" name="Equation" r:id="rId3" imgW="1460160" imgH="444240" progId="Equation.3">
              <p:embed/>
            </p:oleObj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2286000" y="3200400"/>
            <a:ext cx="4038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Free flow speed </a:t>
            </a:r>
            <a:r>
              <a:rPr lang="en-US" sz="3200" i="1" dirty="0" smtClean="0"/>
              <a:t>u</a:t>
            </a:r>
            <a:r>
              <a:rPr lang="en-US" sz="3200" baseline="-25000" dirty="0" smtClean="0"/>
              <a:t>0</a:t>
            </a:r>
            <a:endParaRPr lang="en-US" sz="3200" baseline="-25000" dirty="0"/>
          </a:p>
        </p:txBody>
      </p:sp>
      <p:cxnSp>
        <p:nvCxnSpPr>
          <p:cNvPr id="18" name="Straight Arrow Connector 17"/>
          <p:cNvCxnSpPr/>
          <p:nvPr/>
        </p:nvCxnSpPr>
        <p:spPr>
          <a:xfrm rot="16200000" flipV="1">
            <a:off x="2209800" y="2590800"/>
            <a:ext cx="609600" cy="6096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90600" y="0"/>
            <a:ext cx="8153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4000" dirty="0" smtClean="0"/>
          </a:p>
        </p:txBody>
      </p:sp>
      <p:cxnSp>
        <p:nvCxnSpPr>
          <p:cNvPr id="6" name="Straight Connector 5"/>
          <p:cNvCxnSpPr/>
          <p:nvPr/>
        </p:nvCxnSpPr>
        <p:spPr>
          <a:xfrm rot="5400000" flipH="1" flipV="1">
            <a:off x="228600" y="3962400"/>
            <a:ext cx="36576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057400" y="5791200"/>
            <a:ext cx="65532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ight Arrow 9"/>
          <p:cNvSpPr/>
          <p:nvPr/>
        </p:nvSpPr>
        <p:spPr>
          <a:xfrm>
            <a:off x="6705600" y="6096000"/>
            <a:ext cx="12954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wn Arrow 10"/>
          <p:cNvSpPr/>
          <p:nvPr/>
        </p:nvSpPr>
        <p:spPr>
          <a:xfrm rot="10800000">
            <a:off x="1295400" y="220980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4267200" y="6019800"/>
            <a:ext cx="251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Flow (</a:t>
            </a:r>
            <a:r>
              <a:rPr lang="en-US" sz="3600" i="1" dirty="0" smtClean="0"/>
              <a:t>q</a:t>
            </a:r>
            <a:r>
              <a:rPr lang="en-US" sz="3600" dirty="0" smtClean="0"/>
              <a:t>)</a:t>
            </a:r>
            <a:endParaRPr lang="en-US" sz="3600" dirty="0"/>
          </a:p>
        </p:txBody>
      </p:sp>
      <p:sp>
        <p:nvSpPr>
          <p:cNvPr id="13" name="TextBox 12"/>
          <p:cNvSpPr txBox="1"/>
          <p:nvPr/>
        </p:nvSpPr>
        <p:spPr>
          <a:xfrm rot="16200000">
            <a:off x="118334" y="3386866"/>
            <a:ext cx="26956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Speed(</a:t>
            </a:r>
            <a:r>
              <a:rPr lang="en-US" sz="3600" i="1" dirty="0" smtClean="0"/>
              <a:t>u</a:t>
            </a:r>
            <a:r>
              <a:rPr lang="en-US" sz="3600" dirty="0" smtClean="0"/>
              <a:t>)</a:t>
            </a:r>
            <a:endParaRPr lang="en-US" sz="3600" dirty="0"/>
          </a:p>
        </p:txBody>
      </p:sp>
      <p:sp>
        <p:nvSpPr>
          <p:cNvPr id="15" name="TextBox 14"/>
          <p:cNvSpPr txBox="1"/>
          <p:nvPr/>
        </p:nvSpPr>
        <p:spPr>
          <a:xfrm>
            <a:off x="6553200" y="2286000"/>
            <a:ext cx="4038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Capacity </a:t>
            </a:r>
            <a:r>
              <a:rPr lang="en-US" sz="3200" i="1" dirty="0" err="1" smtClean="0"/>
              <a:t>q</a:t>
            </a:r>
            <a:r>
              <a:rPr lang="en-US" sz="3200" i="1" baseline="-25000" dirty="0" err="1" smtClean="0"/>
              <a:t>max</a:t>
            </a:r>
            <a:endParaRPr lang="en-US" sz="3200" i="1" baseline="-25000" dirty="0"/>
          </a:p>
        </p:txBody>
      </p:sp>
      <p:cxnSp>
        <p:nvCxnSpPr>
          <p:cNvPr id="16" name="Straight Arrow Connector 15"/>
          <p:cNvCxnSpPr/>
          <p:nvPr/>
        </p:nvCxnSpPr>
        <p:spPr>
          <a:xfrm rot="5400000">
            <a:off x="5677694" y="4380706"/>
            <a:ext cx="2971800" cy="1588"/>
          </a:xfrm>
          <a:prstGeom prst="straightConnector1">
            <a:avLst/>
          </a:prstGeom>
          <a:ln w="571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Arc 18"/>
          <p:cNvSpPr/>
          <p:nvPr/>
        </p:nvSpPr>
        <p:spPr>
          <a:xfrm rot="5400000">
            <a:off x="-190500" y="-1562100"/>
            <a:ext cx="3352800" cy="11353800"/>
          </a:xfrm>
          <a:prstGeom prst="arc">
            <a:avLst>
              <a:gd name="adj1" fmla="val 11971620"/>
              <a:gd name="adj2" fmla="val 20460000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9875" name="Object 3"/>
          <p:cNvGraphicFramePr>
            <a:graphicFrameLocks noChangeAspect="1"/>
          </p:cNvGraphicFramePr>
          <p:nvPr/>
        </p:nvGraphicFramePr>
        <p:xfrm>
          <a:off x="990600" y="0"/>
          <a:ext cx="5476875" cy="1666875"/>
        </p:xfrm>
        <a:graphic>
          <a:graphicData uri="http://schemas.openxmlformats.org/presentationml/2006/ole">
            <p:oleObj spid="_x0000_s80898" name="Equation" r:id="rId3" imgW="1460160" imgH="444240" progId="Equation.3">
              <p:embed/>
            </p:oleObj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2590800" y="1981200"/>
            <a:ext cx="4038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Uncongested (+)</a:t>
            </a:r>
            <a:endParaRPr lang="en-US" sz="3200" baseline="-25000" dirty="0"/>
          </a:p>
        </p:txBody>
      </p:sp>
      <p:sp>
        <p:nvSpPr>
          <p:cNvPr id="20" name="TextBox 19"/>
          <p:cNvSpPr txBox="1"/>
          <p:nvPr/>
        </p:nvSpPr>
        <p:spPr>
          <a:xfrm>
            <a:off x="2362200" y="4724400"/>
            <a:ext cx="4038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Congested (-)</a:t>
            </a:r>
            <a:endParaRPr lang="en-US" sz="3200" baseline="-25000" dirty="0"/>
          </a:p>
        </p:txBody>
      </p:sp>
      <p:cxnSp>
        <p:nvCxnSpPr>
          <p:cNvPr id="21" name="Straight Arrow Connector 20"/>
          <p:cNvCxnSpPr/>
          <p:nvPr/>
        </p:nvCxnSpPr>
        <p:spPr>
          <a:xfrm rot="10800000">
            <a:off x="2057400" y="4114800"/>
            <a:ext cx="5181600" cy="1588"/>
          </a:xfrm>
          <a:prstGeom prst="straightConnector1">
            <a:avLst/>
          </a:prstGeom>
          <a:ln w="57150"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90600" y="0"/>
            <a:ext cx="8153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4000" dirty="0" smtClean="0"/>
          </a:p>
        </p:txBody>
      </p:sp>
      <p:sp>
        <p:nvSpPr>
          <p:cNvPr id="15" name="TextBox 14"/>
          <p:cNvSpPr txBox="1"/>
          <p:nvPr/>
        </p:nvSpPr>
        <p:spPr>
          <a:xfrm>
            <a:off x="1219200" y="304800"/>
            <a:ext cx="7620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Example</a:t>
            </a:r>
            <a:r>
              <a:rPr lang="en-US" sz="3200" dirty="0" smtClean="0"/>
              <a:t>:  A road has capacity 4000 veh/hr, and a free-flow speed of 50 mi/hr.  What is the jam density?</a:t>
            </a:r>
            <a:endParaRPr lang="en-US" sz="3200" b="1" i="1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90600" y="0"/>
            <a:ext cx="8153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4000" dirty="0" smtClean="0"/>
          </a:p>
        </p:txBody>
      </p:sp>
      <p:sp>
        <p:nvSpPr>
          <p:cNvPr id="15" name="TextBox 14"/>
          <p:cNvSpPr txBox="1"/>
          <p:nvPr/>
        </p:nvSpPr>
        <p:spPr>
          <a:xfrm>
            <a:off x="1219200" y="304800"/>
            <a:ext cx="7620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Example</a:t>
            </a:r>
            <a:r>
              <a:rPr lang="en-US" sz="3200" dirty="0" smtClean="0"/>
              <a:t>:  A road has capacity 4000 veh/hr, and a free-flow speed of 50 mi/hr.  If the flow is 1000 veh/hr, is the roadway congested?</a:t>
            </a:r>
            <a:endParaRPr lang="en-US" sz="3200" b="1" i="1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90600" y="0"/>
            <a:ext cx="8153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4000" dirty="0" smtClean="0"/>
          </a:p>
        </p:txBody>
      </p:sp>
      <p:sp>
        <p:nvSpPr>
          <p:cNvPr id="15" name="TextBox 14"/>
          <p:cNvSpPr txBox="1"/>
          <p:nvPr/>
        </p:nvSpPr>
        <p:spPr>
          <a:xfrm>
            <a:off x="1219200" y="304800"/>
            <a:ext cx="7620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Example</a:t>
            </a:r>
            <a:r>
              <a:rPr lang="en-US" sz="3200" dirty="0" smtClean="0"/>
              <a:t>:  A road has capacity 4000 veh/hr, and a free-flow speed of 50 mi/hr.  If the density is 100 veh/mi, what is the speed and flow?</a:t>
            </a:r>
            <a:endParaRPr lang="en-US" sz="3200" b="1" i="1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90600" y="228600"/>
            <a:ext cx="815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Last time we found the following:</a:t>
            </a:r>
            <a:endParaRPr lang="en-US" sz="3600" dirty="0" smtClean="0"/>
          </a:p>
        </p:txBody>
      </p:sp>
      <p:cxnSp>
        <p:nvCxnSpPr>
          <p:cNvPr id="4" name="Straight Connector 3"/>
          <p:cNvCxnSpPr/>
          <p:nvPr/>
        </p:nvCxnSpPr>
        <p:spPr>
          <a:xfrm rot="5400000" flipH="1" flipV="1">
            <a:off x="-76200" y="2743200"/>
            <a:ext cx="36576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1752600" y="4572000"/>
            <a:ext cx="65532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3200400" y="2514600"/>
            <a:ext cx="2438400" cy="10668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3200400" y="2971800"/>
            <a:ext cx="3200400" cy="6096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638800" y="2514600"/>
            <a:ext cx="762000" cy="4572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 flipH="1" flipV="1">
            <a:off x="5524500" y="1257300"/>
            <a:ext cx="1371600" cy="11430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6400800" y="2057400"/>
            <a:ext cx="2133600" cy="9144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4953000" y="3429000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</a:t>
            </a:r>
            <a:endParaRPr lang="en-US" dirty="0"/>
          </a:p>
        </p:txBody>
      </p:sp>
      <p:sp>
        <p:nvSpPr>
          <p:cNvPr id="23" name="Oval 22"/>
          <p:cNvSpPr/>
          <p:nvPr/>
        </p:nvSpPr>
        <p:spPr>
          <a:xfrm>
            <a:off x="5334000" y="2590800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II</a:t>
            </a:r>
            <a:endParaRPr lang="en-US" dirty="0"/>
          </a:p>
        </p:txBody>
      </p:sp>
      <p:sp>
        <p:nvSpPr>
          <p:cNvPr id="24" name="Oval 23"/>
          <p:cNvSpPr/>
          <p:nvPr/>
        </p:nvSpPr>
        <p:spPr>
          <a:xfrm>
            <a:off x="7543800" y="1066800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III</a:t>
            </a:r>
            <a:endParaRPr lang="en-US" dirty="0"/>
          </a:p>
        </p:txBody>
      </p:sp>
      <p:sp>
        <p:nvSpPr>
          <p:cNvPr id="25" name="Oval 24"/>
          <p:cNvSpPr/>
          <p:nvPr/>
        </p:nvSpPr>
        <p:spPr>
          <a:xfrm>
            <a:off x="4724400" y="1295400"/>
            <a:ext cx="6096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IV</a:t>
            </a:r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 rot="5400000" flipH="1" flipV="1">
            <a:off x="2552700" y="1714500"/>
            <a:ext cx="2514600" cy="12192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al 28"/>
          <p:cNvSpPr/>
          <p:nvPr/>
        </p:nvSpPr>
        <p:spPr>
          <a:xfrm>
            <a:off x="1447800" y="4724400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1066800" y="5334000"/>
            <a:ext cx="2438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i="1" dirty="0" smtClean="0"/>
              <a:t>q</a:t>
            </a:r>
            <a:r>
              <a:rPr lang="en-US" sz="3200" dirty="0" smtClean="0"/>
              <a:t> = 1350</a:t>
            </a:r>
            <a:endParaRPr lang="en-US" sz="3200" dirty="0"/>
          </a:p>
        </p:txBody>
      </p:sp>
      <p:sp>
        <p:nvSpPr>
          <p:cNvPr id="31" name="Rectangle 30"/>
          <p:cNvSpPr/>
          <p:nvPr/>
        </p:nvSpPr>
        <p:spPr>
          <a:xfrm>
            <a:off x="1066800" y="5943600"/>
            <a:ext cx="2438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i="1" dirty="0" smtClean="0"/>
              <a:t>k</a:t>
            </a:r>
            <a:r>
              <a:rPr lang="en-US" sz="3200" dirty="0" smtClean="0"/>
              <a:t> = 30</a:t>
            </a:r>
            <a:endParaRPr lang="en-US" sz="3200" dirty="0"/>
          </a:p>
        </p:txBody>
      </p:sp>
      <p:sp>
        <p:nvSpPr>
          <p:cNvPr id="32" name="Oval 31"/>
          <p:cNvSpPr/>
          <p:nvPr/>
        </p:nvSpPr>
        <p:spPr>
          <a:xfrm>
            <a:off x="4419600" y="4724400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II</a:t>
            </a:r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4038600" y="5334000"/>
            <a:ext cx="2438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i="1" dirty="0" smtClean="0"/>
              <a:t>q</a:t>
            </a:r>
            <a:r>
              <a:rPr lang="en-US" sz="3200" dirty="0" smtClean="0"/>
              <a:t> = 1600</a:t>
            </a:r>
            <a:endParaRPr lang="en-US" sz="3200" dirty="0"/>
          </a:p>
        </p:txBody>
      </p:sp>
      <p:sp>
        <p:nvSpPr>
          <p:cNvPr id="34" name="Rectangle 33"/>
          <p:cNvSpPr/>
          <p:nvPr/>
        </p:nvSpPr>
        <p:spPr>
          <a:xfrm>
            <a:off x="4038600" y="5943600"/>
            <a:ext cx="2438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i="1" dirty="0" smtClean="0"/>
              <a:t>k</a:t>
            </a:r>
            <a:r>
              <a:rPr lang="en-US" sz="3200" dirty="0" smtClean="0"/>
              <a:t> = 80</a:t>
            </a:r>
            <a:endParaRPr lang="en-US" sz="3200" dirty="0"/>
          </a:p>
        </p:txBody>
      </p:sp>
      <p:sp>
        <p:nvSpPr>
          <p:cNvPr id="35" name="Oval 34"/>
          <p:cNvSpPr/>
          <p:nvPr/>
        </p:nvSpPr>
        <p:spPr>
          <a:xfrm>
            <a:off x="7086600" y="4673025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III</a:t>
            </a:r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6705600" y="5282625"/>
            <a:ext cx="2438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i="1" dirty="0" smtClean="0"/>
              <a:t>q</a:t>
            </a:r>
            <a:r>
              <a:rPr lang="en-US" sz="3200" dirty="0" smtClean="0"/>
              <a:t> = 1800</a:t>
            </a:r>
            <a:endParaRPr lang="en-US" sz="3200" dirty="0"/>
          </a:p>
        </p:txBody>
      </p:sp>
      <p:sp>
        <p:nvSpPr>
          <p:cNvPr id="37" name="Rectangle 36"/>
          <p:cNvSpPr/>
          <p:nvPr/>
        </p:nvSpPr>
        <p:spPr>
          <a:xfrm>
            <a:off x="6705600" y="5892225"/>
            <a:ext cx="2438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i="1" dirty="0" smtClean="0"/>
              <a:t>k</a:t>
            </a:r>
            <a:r>
              <a:rPr lang="en-US" sz="3200" dirty="0" smtClean="0"/>
              <a:t> = 60</a:t>
            </a:r>
            <a:endParaRPr lang="en-US" sz="3200" dirty="0"/>
          </a:p>
        </p:txBody>
      </p:sp>
      <p:sp>
        <p:nvSpPr>
          <p:cNvPr id="38" name="Rectangle 37"/>
          <p:cNvSpPr/>
          <p:nvPr/>
        </p:nvSpPr>
        <p:spPr>
          <a:xfrm>
            <a:off x="5562600" y="3048000"/>
            <a:ext cx="2438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i="1" dirty="0" smtClean="0"/>
              <a:t>+</a:t>
            </a:r>
            <a:r>
              <a:rPr lang="en-US" sz="3200" dirty="0" smtClean="0"/>
              <a:t>5 mph</a:t>
            </a:r>
            <a:endParaRPr lang="en-US" sz="3200" dirty="0"/>
          </a:p>
        </p:txBody>
      </p:sp>
      <p:sp>
        <p:nvSpPr>
          <p:cNvPr id="39" name="Rectangle 38"/>
          <p:cNvSpPr/>
          <p:nvPr/>
        </p:nvSpPr>
        <p:spPr>
          <a:xfrm>
            <a:off x="5715000" y="2209800"/>
            <a:ext cx="2438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-10 mph</a:t>
            </a:r>
            <a:endParaRPr lang="en-US" sz="3200" dirty="0"/>
          </a:p>
        </p:txBody>
      </p:sp>
      <p:sp>
        <p:nvSpPr>
          <p:cNvPr id="40" name="Rectangle 39"/>
          <p:cNvSpPr/>
          <p:nvPr/>
        </p:nvSpPr>
        <p:spPr>
          <a:xfrm>
            <a:off x="2590800" y="3581400"/>
            <a:ext cx="2438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1:00</a:t>
            </a:r>
            <a:endParaRPr lang="en-US" sz="3200" dirty="0"/>
          </a:p>
        </p:txBody>
      </p:sp>
      <p:sp>
        <p:nvSpPr>
          <p:cNvPr id="41" name="Rectangle 40"/>
          <p:cNvSpPr/>
          <p:nvPr/>
        </p:nvSpPr>
        <p:spPr>
          <a:xfrm>
            <a:off x="4724400" y="1981200"/>
            <a:ext cx="2438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1:03</a:t>
            </a:r>
            <a:endParaRPr lang="en-US" sz="3200" dirty="0"/>
          </a:p>
        </p:txBody>
      </p:sp>
      <p:cxnSp>
        <p:nvCxnSpPr>
          <p:cNvPr id="43" name="Straight Connector 42"/>
          <p:cNvCxnSpPr/>
          <p:nvPr/>
        </p:nvCxnSpPr>
        <p:spPr>
          <a:xfrm rot="10800000">
            <a:off x="1981200" y="3581400"/>
            <a:ext cx="1219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rot="10800000">
            <a:off x="1981200" y="2514600"/>
            <a:ext cx="3657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rot="5400000" flipH="1" flipV="1">
            <a:off x="1905000" y="3048000"/>
            <a:ext cx="1066800" cy="1588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2438400" y="2743200"/>
            <a:ext cx="2438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1 mi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90600" y="228600"/>
            <a:ext cx="815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At what time does Region II disappear?</a:t>
            </a:r>
            <a:endParaRPr lang="en-US" sz="3600" dirty="0" smtClean="0"/>
          </a:p>
        </p:txBody>
      </p:sp>
      <p:cxnSp>
        <p:nvCxnSpPr>
          <p:cNvPr id="4" name="Straight Connector 3"/>
          <p:cNvCxnSpPr/>
          <p:nvPr/>
        </p:nvCxnSpPr>
        <p:spPr>
          <a:xfrm rot="5400000" flipH="1" flipV="1">
            <a:off x="-76200" y="2743200"/>
            <a:ext cx="36576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1752600" y="4572000"/>
            <a:ext cx="65532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3200400" y="2514600"/>
            <a:ext cx="2438400" cy="10668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3200400" y="2971800"/>
            <a:ext cx="3200400" cy="6096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638800" y="2514600"/>
            <a:ext cx="762000" cy="4572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 flipH="1" flipV="1">
            <a:off x="5524500" y="1257300"/>
            <a:ext cx="1371600" cy="11430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6400800" y="2057400"/>
            <a:ext cx="2133600" cy="9144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4953000" y="3429000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</a:t>
            </a:r>
            <a:endParaRPr lang="en-US" dirty="0"/>
          </a:p>
        </p:txBody>
      </p:sp>
      <p:sp>
        <p:nvSpPr>
          <p:cNvPr id="23" name="Oval 22"/>
          <p:cNvSpPr/>
          <p:nvPr/>
        </p:nvSpPr>
        <p:spPr>
          <a:xfrm>
            <a:off x="5334000" y="2590800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II</a:t>
            </a:r>
            <a:endParaRPr lang="en-US" dirty="0"/>
          </a:p>
        </p:txBody>
      </p:sp>
      <p:sp>
        <p:nvSpPr>
          <p:cNvPr id="24" name="Oval 23"/>
          <p:cNvSpPr/>
          <p:nvPr/>
        </p:nvSpPr>
        <p:spPr>
          <a:xfrm>
            <a:off x="7543800" y="1066800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III</a:t>
            </a:r>
            <a:endParaRPr lang="en-US" dirty="0"/>
          </a:p>
        </p:txBody>
      </p:sp>
      <p:sp>
        <p:nvSpPr>
          <p:cNvPr id="25" name="Oval 24"/>
          <p:cNvSpPr/>
          <p:nvPr/>
        </p:nvSpPr>
        <p:spPr>
          <a:xfrm>
            <a:off x="4724400" y="1295400"/>
            <a:ext cx="6096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IV</a:t>
            </a:r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 rot="5400000" flipH="1" flipV="1">
            <a:off x="2552700" y="1714500"/>
            <a:ext cx="2514600" cy="12192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al 28"/>
          <p:cNvSpPr/>
          <p:nvPr/>
        </p:nvSpPr>
        <p:spPr>
          <a:xfrm>
            <a:off x="1447800" y="4724400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1066800" y="5334000"/>
            <a:ext cx="2438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i="1" dirty="0" smtClean="0"/>
              <a:t>q</a:t>
            </a:r>
            <a:r>
              <a:rPr lang="en-US" sz="3200" dirty="0" smtClean="0"/>
              <a:t> = 1350</a:t>
            </a:r>
            <a:endParaRPr lang="en-US" sz="3200" dirty="0"/>
          </a:p>
        </p:txBody>
      </p:sp>
      <p:sp>
        <p:nvSpPr>
          <p:cNvPr id="31" name="Rectangle 30"/>
          <p:cNvSpPr/>
          <p:nvPr/>
        </p:nvSpPr>
        <p:spPr>
          <a:xfrm>
            <a:off x="1066800" y="5943600"/>
            <a:ext cx="2438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i="1" dirty="0" smtClean="0"/>
              <a:t>k</a:t>
            </a:r>
            <a:r>
              <a:rPr lang="en-US" sz="3200" dirty="0" smtClean="0"/>
              <a:t> = 30</a:t>
            </a:r>
            <a:endParaRPr lang="en-US" sz="3200" dirty="0"/>
          </a:p>
        </p:txBody>
      </p:sp>
      <p:sp>
        <p:nvSpPr>
          <p:cNvPr id="32" name="Oval 31"/>
          <p:cNvSpPr/>
          <p:nvPr/>
        </p:nvSpPr>
        <p:spPr>
          <a:xfrm>
            <a:off x="4419600" y="4724400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II</a:t>
            </a:r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4038600" y="5334000"/>
            <a:ext cx="2438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i="1" dirty="0" smtClean="0"/>
              <a:t>q</a:t>
            </a:r>
            <a:r>
              <a:rPr lang="en-US" sz="3200" dirty="0" smtClean="0"/>
              <a:t> = 1600</a:t>
            </a:r>
            <a:endParaRPr lang="en-US" sz="3200" dirty="0"/>
          </a:p>
        </p:txBody>
      </p:sp>
      <p:sp>
        <p:nvSpPr>
          <p:cNvPr id="34" name="Rectangle 33"/>
          <p:cNvSpPr/>
          <p:nvPr/>
        </p:nvSpPr>
        <p:spPr>
          <a:xfrm>
            <a:off x="4038600" y="5943600"/>
            <a:ext cx="2438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i="1" dirty="0" smtClean="0"/>
              <a:t>k</a:t>
            </a:r>
            <a:r>
              <a:rPr lang="en-US" sz="3200" dirty="0" smtClean="0"/>
              <a:t> = 80</a:t>
            </a:r>
            <a:endParaRPr lang="en-US" sz="3200" dirty="0"/>
          </a:p>
        </p:txBody>
      </p:sp>
      <p:sp>
        <p:nvSpPr>
          <p:cNvPr id="35" name="Oval 34"/>
          <p:cNvSpPr/>
          <p:nvPr/>
        </p:nvSpPr>
        <p:spPr>
          <a:xfrm>
            <a:off x="7086600" y="4673025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III</a:t>
            </a:r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6705600" y="5282625"/>
            <a:ext cx="2438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i="1" dirty="0" smtClean="0"/>
              <a:t>q</a:t>
            </a:r>
            <a:r>
              <a:rPr lang="en-US" sz="3200" dirty="0" smtClean="0"/>
              <a:t> = 1800</a:t>
            </a:r>
            <a:endParaRPr lang="en-US" sz="3200" dirty="0"/>
          </a:p>
        </p:txBody>
      </p:sp>
      <p:sp>
        <p:nvSpPr>
          <p:cNvPr id="37" name="Rectangle 36"/>
          <p:cNvSpPr/>
          <p:nvPr/>
        </p:nvSpPr>
        <p:spPr>
          <a:xfrm>
            <a:off x="6705600" y="5892225"/>
            <a:ext cx="2438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i="1" dirty="0" smtClean="0"/>
              <a:t>k</a:t>
            </a:r>
            <a:r>
              <a:rPr lang="en-US" sz="3200" dirty="0" smtClean="0"/>
              <a:t> = 60</a:t>
            </a:r>
            <a:endParaRPr lang="en-US" sz="3200" dirty="0"/>
          </a:p>
        </p:txBody>
      </p:sp>
      <p:sp>
        <p:nvSpPr>
          <p:cNvPr id="38" name="Rectangle 37"/>
          <p:cNvSpPr/>
          <p:nvPr/>
        </p:nvSpPr>
        <p:spPr>
          <a:xfrm>
            <a:off x="5562600" y="3048000"/>
            <a:ext cx="2438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i="1" dirty="0" smtClean="0"/>
              <a:t>+</a:t>
            </a:r>
            <a:r>
              <a:rPr lang="en-US" sz="3200" dirty="0" smtClean="0"/>
              <a:t>5 mph</a:t>
            </a:r>
            <a:endParaRPr lang="en-US" sz="3200" dirty="0"/>
          </a:p>
        </p:txBody>
      </p:sp>
      <p:sp>
        <p:nvSpPr>
          <p:cNvPr id="39" name="Rectangle 38"/>
          <p:cNvSpPr/>
          <p:nvPr/>
        </p:nvSpPr>
        <p:spPr>
          <a:xfrm>
            <a:off x="5715000" y="2209800"/>
            <a:ext cx="2438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-10 mph</a:t>
            </a:r>
            <a:endParaRPr lang="en-US" sz="3200" dirty="0"/>
          </a:p>
        </p:txBody>
      </p:sp>
      <p:sp>
        <p:nvSpPr>
          <p:cNvPr id="40" name="Rectangle 39"/>
          <p:cNvSpPr/>
          <p:nvPr/>
        </p:nvSpPr>
        <p:spPr>
          <a:xfrm>
            <a:off x="2590800" y="3581400"/>
            <a:ext cx="2438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1:00</a:t>
            </a:r>
            <a:endParaRPr lang="en-US" sz="3200" dirty="0"/>
          </a:p>
        </p:txBody>
      </p:sp>
      <p:sp>
        <p:nvSpPr>
          <p:cNvPr id="41" name="Rectangle 40"/>
          <p:cNvSpPr/>
          <p:nvPr/>
        </p:nvSpPr>
        <p:spPr>
          <a:xfrm>
            <a:off x="4724400" y="1981200"/>
            <a:ext cx="2438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1:03</a:t>
            </a:r>
            <a:endParaRPr lang="en-US" sz="3200" dirty="0"/>
          </a:p>
        </p:txBody>
      </p:sp>
      <p:cxnSp>
        <p:nvCxnSpPr>
          <p:cNvPr id="43" name="Straight Connector 42"/>
          <p:cNvCxnSpPr/>
          <p:nvPr/>
        </p:nvCxnSpPr>
        <p:spPr>
          <a:xfrm rot="10800000">
            <a:off x="1981200" y="3581400"/>
            <a:ext cx="1219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rot="10800000">
            <a:off x="1981200" y="2514600"/>
            <a:ext cx="3657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rot="5400000" flipH="1" flipV="1">
            <a:off x="1905000" y="3048000"/>
            <a:ext cx="1066800" cy="1588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2438400" y="2743200"/>
            <a:ext cx="2438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1 mi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90600" y="1295400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/>
              <a:t>GAP ACCEPTANCE</a:t>
            </a:r>
            <a:endParaRPr lang="en-US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90600" y="0"/>
            <a:ext cx="68580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Let’s shift perspective onto the turning vehicle</a:t>
            </a:r>
            <a:r>
              <a:rPr lang="en-US" sz="3200" dirty="0" smtClean="0"/>
              <a:t>. </a:t>
            </a:r>
            <a:r>
              <a:rPr lang="en-US" sz="3200" dirty="0" smtClean="0"/>
              <a:t> How </a:t>
            </a:r>
            <a:r>
              <a:rPr lang="en-US" sz="3200" dirty="0" smtClean="0"/>
              <a:t>long will they have to wait to turn?</a:t>
            </a:r>
          </a:p>
          <a:p>
            <a:endParaRPr lang="en-US" sz="3200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371600" y="2057400"/>
            <a:ext cx="74676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371600" y="3200400"/>
            <a:ext cx="30480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ounded Rectangle 7"/>
          <p:cNvSpPr/>
          <p:nvPr/>
        </p:nvSpPr>
        <p:spPr>
          <a:xfrm>
            <a:off x="1524000" y="2438400"/>
            <a:ext cx="685800" cy="304800"/>
          </a:xfrm>
          <a:prstGeom prst="round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3581400" y="2438400"/>
            <a:ext cx="685800" cy="304800"/>
          </a:xfrm>
          <a:prstGeom prst="round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6705600" y="2438400"/>
            <a:ext cx="685800" cy="304800"/>
          </a:xfrm>
          <a:prstGeom prst="round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5562600" y="2438400"/>
            <a:ext cx="685800" cy="304800"/>
          </a:xfrm>
          <a:prstGeom prst="round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5715000" y="3200400"/>
            <a:ext cx="30480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>
            <a:off x="5295900" y="3619500"/>
            <a:ext cx="8382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>
            <a:off x="4000500" y="3619500"/>
            <a:ext cx="8382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ounded Rectangle 19"/>
          <p:cNvSpPr/>
          <p:nvPr/>
        </p:nvSpPr>
        <p:spPr>
          <a:xfrm>
            <a:off x="5257800" y="3352800"/>
            <a:ext cx="304800" cy="685800"/>
          </a:xfrm>
          <a:prstGeom prst="round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ctagon 20"/>
          <p:cNvSpPr/>
          <p:nvPr/>
        </p:nvSpPr>
        <p:spPr>
          <a:xfrm>
            <a:off x="5791200" y="3352800"/>
            <a:ext cx="533400" cy="533400"/>
          </a:xfrm>
          <a:prstGeom prst="octagon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1371600" y="4191000"/>
            <a:ext cx="6858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What factors would influence this?</a:t>
            </a:r>
            <a:endParaRPr lang="en-US" sz="3200" dirty="0" smtClean="0"/>
          </a:p>
          <a:p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90600" y="0"/>
            <a:ext cx="7086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There are many factors that would influence this.  We can collect some data:</a:t>
            </a:r>
            <a:endParaRPr lang="en-US" sz="3200" dirty="0" smtClean="0"/>
          </a:p>
          <a:p>
            <a:endParaRPr lang="en-US" sz="3200" dirty="0" smtClean="0"/>
          </a:p>
        </p:txBody>
      </p:sp>
      <p:sp>
        <p:nvSpPr>
          <p:cNvPr id="25" name="Rectangle 24"/>
          <p:cNvSpPr/>
          <p:nvPr/>
        </p:nvSpPr>
        <p:spPr>
          <a:xfrm>
            <a:off x="1066800" y="4953000"/>
            <a:ext cx="68580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We want to define a “critical gap” as the point where an equal number of people would accept or reject that gap.</a:t>
            </a:r>
            <a:endParaRPr lang="en-US" sz="3200" dirty="0" smtClean="0"/>
          </a:p>
          <a:p>
            <a:endParaRPr lang="en-US" sz="3200" dirty="0" smtClean="0"/>
          </a:p>
        </p:txBody>
      </p:sp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1524000" y="1397000"/>
          <a:ext cx="6096000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Gap (s)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# Accept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#</a:t>
                      </a:r>
                      <a:r>
                        <a:rPr lang="en-US" sz="2800" baseline="0" dirty="0" smtClean="0"/>
                        <a:t> Reject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75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14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39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4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84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7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6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110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12592</TotalTime>
  <Words>1082</Words>
  <Application>Microsoft Office PowerPoint</Application>
  <PresentationFormat>On-screen Show (4:3)</PresentationFormat>
  <Paragraphs>232</Paragraphs>
  <Slides>45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45</vt:i4>
      </vt:variant>
    </vt:vector>
  </HeadingPairs>
  <TitlesOfParts>
    <vt:vector size="48" baseType="lpstr">
      <vt:lpstr>Solstice</vt:lpstr>
      <vt:lpstr>Equation</vt:lpstr>
      <vt:lpstr>Microsoft Equation 3.0</vt:lpstr>
      <vt:lpstr>CE 3500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Slide 45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WyoSUITE 2010</dc:title>
  <dc:creator/>
  <cp:lastModifiedBy>Stephen Boyles</cp:lastModifiedBy>
  <cp:revision>546</cp:revision>
  <dcterms:created xsi:type="dcterms:W3CDTF">2006-08-16T00:00:00Z</dcterms:created>
  <dcterms:modified xsi:type="dcterms:W3CDTF">2011-02-15T00:07:33Z</dcterms:modified>
</cp:coreProperties>
</file>