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6" r:id="rId3"/>
    <p:sldId id="468" r:id="rId4"/>
    <p:sldId id="503" r:id="rId5"/>
    <p:sldId id="469" r:id="rId6"/>
    <p:sldId id="508" r:id="rId7"/>
    <p:sldId id="509" r:id="rId8"/>
    <p:sldId id="510" r:id="rId9"/>
    <p:sldId id="511" r:id="rId10"/>
    <p:sldId id="512" r:id="rId11"/>
    <p:sldId id="513" r:id="rId12"/>
    <p:sldId id="514" r:id="rId13"/>
    <p:sldId id="515" r:id="rId14"/>
    <p:sldId id="516" r:id="rId15"/>
    <p:sldId id="517" r:id="rId16"/>
    <p:sldId id="518" r:id="rId17"/>
    <p:sldId id="519" r:id="rId18"/>
    <p:sldId id="520" r:id="rId19"/>
    <p:sldId id="521" r:id="rId20"/>
    <p:sldId id="522" r:id="rId21"/>
    <p:sldId id="523" r:id="rId22"/>
    <p:sldId id="525" r:id="rId23"/>
    <p:sldId id="526" r:id="rId24"/>
    <p:sldId id="524" r:id="rId25"/>
    <p:sldId id="527" r:id="rId26"/>
    <p:sldId id="528" r:id="rId27"/>
    <p:sldId id="529" r:id="rId28"/>
    <p:sldId id="530" r:id="rId29"/>
    <p:sldId id="531" r:id="rId30"/>
    <p:sldId id="532" r:id="rId31"/>
    <p:sldId id="533" r:id="rId32"/>
    <p:sldId id="53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2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D6B6D-81BA-4495-AE48-45754D94CA94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4202-0B94-44A9-BD51-1750509AF6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2/16/2011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 3500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Transportation Engineering</a:t>
            </a:r>
          </a:p>
          <a:p>
            <a:endParaRPr lang="en-US" dirty="0" smtClean="0"/>
          </a:p>
          <a:p>
            <a:r>
              <a:rPr lang="en-US" smtClean="0"/>
              <a:t>Basic Queuing Theory</a:t>
            </a:r>
            <a:endParaRPr lang="en-US" dirty="0" smtClean="0"/>
          </a:p>
          <a:p>
            <a:r>
              <a:rPr lang="en-US" smtClean="0"/>
              <a:t>February </a:t>
            </a:r>
            <a:r>
              <a:rPr lang="en-US" smtClean="0"/>
              <a:t>18, </a:t>
            </a:r>
            <a:r>
              <a:rPr lang="en-US" dirty="0" smtClean="0"/>
              <a:t>2011</a:t>
            </a:r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257800"/>
            <a:ext cx="1447800" cy="1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5410200"/>
            <a:ext cx="4643437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430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Arrival</a:t>
            </a:r>
          </a:p>
          <a:p>
            <a:pPr algn="ctr"/>
            <a:r>
              <a:rPr lang="en-US" smtClean="0"/>
              <a:t>process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6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Departure process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143000"/>
            <a:ext cx="2133600" cy="388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38200"/>
            <a:ext cx="205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People finish gathering groceries and go to check out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5715000" y="990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Groceries are scanned, payment is made</a:t>
            </a:r>
            <a:endParaRPr lang="en-US" sz="200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3434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0386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18669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430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Arrival</a:t>
            </a:r>
          </a:p>
          <a:p>
            <a:pPr algn="ctr"/>
            <a:r>
              <a:rPr lang="en-US" smtClean="0"/>
              <a:t>process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6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Departure process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143000"/>
            <a:ext cx="2133600" cy="388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38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You call customer service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5715000" y="990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Your problem gets dealt with (or not)</a:t>
            </a:r>
            <a:endParaRPr lang="en-US" sz="200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26720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00600"/>
            <a:ext cx="2475428" cy="164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1000"/>
            <a:ext cx="215121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430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Arrival</a:t>
            </a:r>
          </a:p>
          <a:p>
            <a:pPr algn="ctr"/>
            <a:r>
              <a:rPr lang="en-US" smtClean="0"/>
              <a:t>process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6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Departure process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143000"/>
            <a:ext cx="2133600" cy="388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838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Arrive at a red light</a:t>
            </a:r>
            <a:endParaRPr lang="en-US" sz="2000"/>
          </a:p>
        </p:txBody>
      </p:sp>
      <p:sp>
        <p:nvSpPr>
          <p:cNvPr id="10" name="TextBox 9"/>
          <p:cNvSpPr txBox="1"/>
          <p:nvPr/>
        </p:nvSpPr>
        <p:spPr>
          <a:xfrm>
            <a:off x="5715000" y="9906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Accelerate with the vehicles ahead of you</a:t>
            </a:r>
            <a:endParaRPr lang="en-US" sz="2000"/>
          </a:p>
        </p:txBody>
      </p:sp>
      <p:sp>
        <p:nvSpPr>
          <p:cNvPr id="12" name="TextBox 11"/>
          <p:cNvSpPr txBox="1"/>
          <p:nvPr/>
        </p:nvSpPr>
        <p:spPr>
          <a:xfrm>
            <a:off x="3505200" y="228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/>
              <a:t>Wait for light to turn green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Why introduce another way to analyze what happens when traffic stops?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-656194" y="4382039"/>
            <a:ext cx="3580324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05281" y="2959593"/>
            <a:ext cx="2131450" cy="101187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9999" y="2057400"/>
            <a:ext cx="237457" cy="562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x</a:t>
            </a:r>
            <a:endParaRPr lang="en-US" sz="3600" i="1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5006" y="3181602"/>
            <a:ext cx="2976769" cy="141317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472267" y="4314414"/>
            <a:ext cx="2519486" cy="119608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748315" y="2785463"/>
            <a:ext cx="1468426" cy="69711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1003893" y="2606388"/>
            <a:ext cx="619013" cy="293867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2323382" y="3671658"/>
            <a:ext cx="3198390" cy="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300648" y="2368567"/>
            <a:ext cx="1458650" cy="110964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980749" y="4391303"/>
            <a:ext cx="2386880" cy="117491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2733673" y="3785322"/>
            <a:ext cx="293729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495438" y="2369596"/>
            <a:ext cx="1591254" cy="12401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1443352" y="4490241"/>
            <a:ext cx="2254274" cy="110964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3134636" y="3917923"/>
            <a:ext cx="2797427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73655" y="2387199"/>
            <a:ext cx="1723859" cy="133759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900782" y="4589178"/>
            <a:ext cx="2121670" cy="104436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483803" y="4050528"/>
            <a:ext cx="261093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889280" y="2465822"/>
            <a:ext cx="1790161" cy="137925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2391358" y="4688113"/>
            <a:ext cx="1989072" cy="97909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3810170" y="4183132"/>
            <a:ext cx="2480384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082912" y="2417444"/>
            <a:ext cx="1973331" cy="155804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2881936" y="4787058"/>
            <a:ext cx="1856467" cy="91382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4267082" y="4315737"/>
            <a:ext cx="221929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234734" y="2433468"/>
            <a:ext cx="2105935" cy="165860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372519" y="4885999"/>
            <a:ext cx="1723862" cy="84854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658722" y="4448342"/>
            <a:ext cx="202347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6419106" y="2485449"/>
            <a:ext cx="2196142" cy="1729646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928365" y="4984938"/>
            <a:ext cx="1591257" cy="783273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>
            <a:off x="5050361" y="4580946"/>
            <a:ext cx="176237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560019" y="2454166"/>
            <a:ext cx="2379502" cy="187406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484217" y="5083877"/>
            <a:ext cx="1458652" cy="7180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572548" y="4713551"/>
            <a:ext cx="137073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6669276" y="2407611"/>
            <a:ext cx="2579951" cy="203192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105342" y="5182816"/>
            <a:ext cx="1326048" cy="652727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6094734" y="4846155"/>
            <a:ext cx="979099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6818111" y="2694125"/>
            <a:ext cx="2407753" cy="1896307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5726470" y="5281752"/>
            <a:ext cx="1193443" cy="587458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579621" y="4978760"/>
            <a:ext cx="690031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5400000">
            <a:off x="6953890" y="2980634"/>
            <a:ext cx="2235560" cy="17606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6282320" y="5380691"/>
            <a:ext cx="1060839" cy="52218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7045861" y="5111364"/>
            <a:ext cx="354338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>
            <a:off x="7138109" y="3257873"/>
            <a:ext cx="2063364" cy="1643619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6817272" y="5374728"/>
            <a:ext cx="1060839" cy="522184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7454592" y="3650556"/>
            <a:ext cx="1626217" cy="12954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127682" y="4759520"/>
            <a:ext cx="1899037" cy="9144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8480886" y="3787314"/>
            <a:ext cx="526128" cy="419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H="1" flipV="1">
            <a:off x="1905000" y="2743200"/>
            <a:ext cx="1143000" cy="53340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286000" y="3505200"/>
            <a:ext cx="3124200" cy="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5181600" y="2362200"/>
            <a:ext cx="1371600" cy="91440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209800" y="3581400"/>
            <a:ext cx="5257800" cy="160020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410200" y="3505200"/>
            <a:ext cx="2057400" cy="167640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7467600" y="3886200"/>
            <a:ext cx="1676400" cy="1295400"/>
          </a:xfrm>
          <a:prstGeom prst="line">
            <a:avLst/>
          </a:prstGeom>
          <a:ln w="1016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438400" y="48768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I</a:t>
            </a:r>
            <a:endParaRPr lang="en-US" sz="5400"/>
          </a:p>
        </p:txBody>
      </p:sp>
      <p:sp>
        <p:nvSpPr>
          <p:cNvPr id="61" name="Oval 60"/>
          <p:cNvSpPr/>
          <p:nvPr/>
        </p:nvSpPr>
        <p:spPr>
          <a:xfrm>
            <a:off x="4572000" y="35814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II</a:t>
            </a:r>
            <a:endParaRPr lang="en-US" sz="5400"/>
          </a:p>
        </p:txBody>
      </p:sp>
      <p:sp>
        <p:nvSpPr>
          <p:cNvPr id="62" name="Oval 61"/>
          <p:cNvSpPr/>
          <p:nvPr/>
        </p:nvSpPr>
        <p:spPr>
          <a:xfrm>
            <a:off x="6781800" y="2895600"/>
            <a:ext cx="10668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III</a:t>
            </a:r>
            <a:endParaRPr lang="en-US" sz="5400"/>
          </a:p>
        </p:txBody>
      </p:sp>
      <p:sp>
        <p:nvSpPr>
          <p:cNvPr id="63" name="Oval 62"/>
          <p:cNvSpPr/>
          <p:nvPr/>
        </p:nvSpPr>
        <p:spPr>
          <a:xfrm>
            <a:off x="3733800" y="2209800"/>
            <a:ext cx="12192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/>
              <a:t>IV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3962400" y="1295400"/>
            <a:ext cx="16764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The queueing theory model</a:t>
            </a:r>
            <a:endParaRPr lang="en-US" sz="3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219200" y="5334000"/>
            <a:ext cx="670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5240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76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4384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038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Right Arrow 88"/>
          <p:cNvSpPr/>
          <p:nvPr/>
        </p:nvSpPr>
        <p:spPr>
          <a:xfrm>
            <a:off x="1143000" y="19050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Arriving vehicles</a:t>
            </a:r>
            <a:endParaRPr lang="en-US"/>
          </a:p>
        </p:txBody>
      </p:sp>
      <p:sp>
        <p:nvSpPr>
          <p:cNvPr id="90" name="Right Arrow 89"/>
          <p:cNvSpPr/>
          <p:nvPr/>
        </p:nvSpPr>
        <p:spPr>
          <a:xfrm>
            <a:off x="5715000" y="20574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Departing vehicles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We assume t</a:t>
            </a:r>
            <a:r>
              <a:rPr lang="en-US" sz="3200" smtClean="0"/>
              <a:t>he queue takes up </a:t>
            </a:r>
            <a:r>
              <a:rPr lang="en-US" sz="3200" b="1" smtClean="0"/>
              <a:t>no space</a:t>
            </a:r>
          </a:p>
          <a:p>
            <a:r>
              <a:rPr lang="en-US" sz="3200" smtClean="0"/>
              <a:t>and vehicles simply “stack up” </a:t>
            </a:r>
          </a:p>
          <a:p>
            <a:r>
              <a:rPr lang="en-US" sz="3200" smtClean="0"/>
              <a:t>(“point queue”)</a:t>
            </a:r>
            <a:endParaRPr lang="en-US" sz="3200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3962400" y="1295400"/>
            <a:ext cx="16764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19200" y="5334000"/>
            <a:ext cx="670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5240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76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4384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038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ight Arrow 22"/>
          <p:cNvSpPr/>
          <p:nvPr/>
        </p:nvSpPr>
        <p:spPr>
          <a:xfrm>
            <a:off x="1143000" y="19050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Arriving vehicles</a:t>
            </a:r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5715000" y="20574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Departing vehicles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This is </a:t>
            </a:r>
            <a:r>
              <a:rPr lang="en-US" sz="3200" b="1" smtClean="0"/>
              <a:t>less realistic</a:t>
            </a:r>
            <a:r>
              <a:rPr lang="en-US" sz="3200" smtClean="0"/>
              <a:t> than the shockwave</a:t>
            </a:r>
          </a:p>
          <a:p>
            <a:r>
              <a:rPr lang="en-US" sz="3200" smtClean="0"/>
              <a:t>model, but can handle more complicated</a:t>
            </a:r>
          </a:p>
          <a:p>
            <a:r>
              <a:rPr lang="en-US" sz="3200" smtClean="0"/>
              <a:t>problems.</a:t>
            </a:r>
          </a:p>
          <a:p>
            <a:endParaRPr lang="en-US" sz="3200" smtClean="0"/>
          </a:p>
          <a:p>
            <a:endParaRPr lang="en-US" sz="3200" smtClean="0"/>
          </a:p>
          <a:p>
            <a:r>
              <a:rPr lang="en-US" sz="3200" smtClean="0"/>
              <a:t>(Shockwave model quickly falls apart with</a:t>
            </a:r>
            <a:endParaRPr lang="en-US" sz="3200" dirty="0" smtClean="0"/>
          </a:p>
          <a:p>
            <a:r>
              <a:rPr lang="en-US" sz="3200" smtClean="0"/>
              <a:t>variable arrival rates, random departure rate, when people have to wait more than one red light,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Let’s count vehicles as they enter and leave</a:t>
            </a:r>
          </a:p>
          <a:p>
            <a:r>
              <a:rPr lang="en-US" sz="3200" smtClean="0"/>
              <a:t>the queue.</a:t>
            </a:r>
            <a:endParaRPr lang="en-US" sz="3200" dirty="0" smtClean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1219200" y="5334000"/>
            <a:ext cx="670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24400" y="4800600"/>
            <a:ext cx="152400" cy="1524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90600" y="5867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Arrival counter</a:t>
            </a:r>
            <a:endParaRPr lang="en-US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3733800" y="5334000"/>
            <a:ext cx="152400" cy="15240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962400" y="1295400"/>
            <a:ext cx="16764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endParaRPr lang="en-US" smtClean="0">
              <a:solidFill>
                <a:schemeClr val="tx1"/>
              </a:solidFill>
            </a:endParaRPr>
          </a:p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219200" y="5334000"/>
            <a:ext cx="6705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5240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276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24384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0386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14800"/>
            <a:ext cx="13896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Arrow 25"/>
          <p:cNvSpPr/>
          <p:nvPr/>
        </p:nvSpPr>
        <p:spPr>
          <a:xfrm>
            <a:off x="1143000" y="19050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Arriving vehicles</a:t>
            </a:r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715000" y="20574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Departing vehicles</a:t>
            </a: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9800" y="57807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Departure</a:t>
            </a:r>
          </a:p>
          <a:p>
            <a:r>
              <a:rPr lang="en-US" sz="3200" smtClean="0"/>
              <a:t>counter</a:t>
            </a:r>
            <a:endParaRPr lang="en-US" sz="32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5791200" y="5334000"/>
            <a:ext cx="152400" cy="1524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0200" y="2590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Arrival curve</a:t>
            </a:r>
            <a:endParaRPr lang="en-US" sz="3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810000" y="42672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Departure curve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0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These curves make it very easy to answer</a:t>
            </a:r>
          </a:p>
          <a:p>
            <a:r>
              <a:rPr lang="en-US" sz="3200" smtClean="0"/>
              <a:t>question such as:</a:t>
            </a:r>
          </a:p>
          <a:p>
            <a:endParaRPr lang="en-US" sz="3200" smtClean="0"/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</a:t>
            </a:r>
            <a:r>
              <a:rPr lang="en-US" sz="3200" smtClean="0"/>
              <a:t>What is the average time you wait?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</a:t>
            </a:r>
            <a:r>
              <a:rPr lang="en-US" sz="3200" smtClean="0"/>
              <a:t>What is the most number of people waiting at any one time?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</a:t>
            </a:r>
            <a:r>
              <a:rPr lang="en-US" sz="3200" smtClean="0"/>
              <a:t>How long after the green light until the queue is gone?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What is the total amount of delay due to the signal?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REVIEW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0200" y="2590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Arrival curve</a:t>
            </a:r>
            <a:endParaRPr lang="en-US" sz="3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0" y="2438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Departure curve</a:t>
            </a:r>
            <a:endParaRPr lang="en-US" sz="32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3924300" y="5676900"/>
            <a:ext cx="457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276600" y="4495800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How many people are waiting in queue at this point in time?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600200" y="25908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Arrival curve</a:t>
            </a:r>
            <a:endParaRPr lang="en-US" sz="3200" dirty="0" smtClean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334000" y="2438400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Departure curve</a:t>
            </a:r>
            <a:endParaRPr lang="en-US" sz="3200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1219200" y="2133600"/>
            <a:ext cx="83820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371600" y="1143000"/>
            <a:ext cx="365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How long does this vehicle have to wait?</a:t>
            </a:r>
            <a:endParaRPr lang="en-US" sz="32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0"/>
            <a:ext cx="73152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Let’s have a specific example</a:t>
            </a:r>
            <a:r>
              <a:rPr lang="en-US" sz="3200" smtClean="0"/>
              <a:t>:</a:t>
            </a:r>
          </a:p>
          <a:p>
            <a:endParaRPr lang="en-US" sz="3200" smtClean="0"/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Vehicles arrive at 1200 veh/hr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Roadway capacity is 3600 veh/hr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Light is red for 60 s</a:t>
            </a:r>
          </a:p>
          <a:p>
            <a:pPr>
              <a:buFont typeface="Arial" pitchFamily="34" charset="0"/>
              <a:buChar char="•"/>
            </a:pPr>
            <a:endParaRPr lang="en-US" sz="3200" smtClean="0"/>
          </a:p>
          <a:p>
            <a:r>
              <a:rPr lang="en-US" sz="3200" smtClean="0"/>
              <a:t>Find: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Average time stopped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Most number of vehicles in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How long after green before queue is gone?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smtClean="0"/>
              <a:t>Total delay caused by red light.</a:t>
            </a:r>
          </a:p>
          <a:p>
            <a:pPr marL="514350" indent="-514350">
              <a:buFont typeface="+mj-lt"/>
              <a:buAutoNum type="arabicPeriod"/>
            </a:pPr>
            <a:endParaRPr lang="en-US" sz="32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0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Convert to common units:</a:t>
            </a:r>
            <a:endParaRPr lang="en-US" sz="3200" smtClean="0"/>
          </a:p>
          <a:p>
            <a:endParaRPr lang="en-US" sz="3200" smtClean="0"/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 Vehicles arrive at </a:t>
            </a:r>
            <a:r>
              <a:rPr lang="en-US" sz="3200" strike="sngStrike" smtClean="0"/>
              <a:t>1200 veh/hr</a:t>
            </a:r>
            <a:r>
              <a:rPr lang="en-US" sz="3200" smtClean="0"/>
              <a:t> 20 veh/min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Roadway capacity is </a:t>
            </a:r>
            <a:r>
              <a:rPr lang="en-US" sz="3200" strike="sngStrike" smtClean="0"/>
              <a:t>3600 veh/hr</a:t>
            </a:r>
            <a:r>
              <a:rPr lang="en-US" sz="3200" smtClean="0"/>
              <a:t> 60 veh/min</a:t>
            </a:r>
          </a:p>
          <a:p>
            <a:pPr>
              <a:buFont typeface="Arial" pitchFamily="34" charset="0"/>
              <a:buChar char="•"/>
            </a:pPr>
            <a:r>
              <a:rPr lang="en-US" sz="3200" smtClean="0"/>
              <a:t>Light is red for </a:t>
            </a:r>
            <a:r>
              <a:rPr lang="en-US" sz="3200" strike="sngStrike" smtClean="0"/>
              <a:t>60 s</a:t>
            </a:r>
            <a:r>
              <a:rPr lang="en-US" sz="3200" smtClean="0"/>
              <a:t> 1 min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4724400"/>
            <a:ext cx="42672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Average time stopped </a:t>
            </a:r>
          </a:p>
          <a:p>
            <a:pPr algn="ctr"/>
            <a:r>
              <a:rPr lang="en-US" sz="2800" smtClean="0"/>
              <a:t>=</a:t>
            </a:r>
          </a:p>
          <a:p>
            <a:pPr algn="ctr"/>
            <a:r>
              <a:rPr lang="en-US" sz="2800" smtClean="0"/>
              <a:t>Average width of triangle</a:t>
            </a:r>
            <a:endParaRPr lang="en-US" sz="2800" dirty="0"/>
          </a:p>
        </p:txBody>
      </p:sp>
      <p:sp>
        <p:nvSpPr>
          <p:cNvPr id="28" name="Right Triangle 27"/>
          <p:cNvSpPr/>
          <p:nvPr/>
        </p:nvSpPr>
        <p:spPr>
          <a:xfrm flipH="1">
            <a:off x="2895600" y="2209800"/>
            <a:ext cx="18288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0800000" flipH="1">
            <a:off x="4724400" y="2209800"/>
            <a:ext cx="5334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4724400" y="1600200"/>
            <a:ext cx="533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10800000" flipH="1">
            <a:off x="5257800" y="1600200"/>
            <a:ext cx="152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5257800" y="1447800"/>
            <a:ext cx="1524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5410200" y="1447800"/>
            <a:ext cx="762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90600" y="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38600" y="4724400"/>
            <a:ext cx="426720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Average time waiting</a:t>
            </a:r>
          </a:p>
          <a:p>
            <a:pPr algn="ctr"/>
            <a:r>
              <a:rPr lang="en-US" sz="2800" smtClean="0"/>
              <a:t>is </a:t>
            </a:r>
            <a:r>
              <a:rPr lang="en-US" sz="2800" b="1" smtClean="0"/>
              <a:t>0.5 minutes</a:t>
            </a:r>
            <a:endParaRPr lang="en-US" sz="2800" smtClean="0"/>
          </a:p>
        </p:txBody>
      </p:sp>
      <p:sp>
        <p:nvSpPr>
          <p:cNvPr id="28" name="Right Triangle 27"/>
          <p:cNvSpPr/>
          <p:nvPr/>
        </p:nvSpPr>
        <p:spPr>
          <a:xfrm flipH="1">
            <a:off x="2895600" y="2209800"/>
            <a:ext cx="18288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rot="10800000" flipH="1">
            <a:off x="4724400" y="2209800"/>
            <a:ext cx="5334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Triangle 29"/>
          <p:cNvSpPr/>
          <p:nvPr/>
        </p:nvSpPr>
        <p:spPr>
          <a:xfrm flipH="1">
            <a:off x="4724400" y="1600200"/>
            <a:ext cx="533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10800000" flipH="1">
            <a:off x="5257800" y="1600200"/>
            <a:ext cx="152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5257800" y="1447800"/>
            <a:ext cx="1524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5410200" y="1447800"/>
            <a:ext cx="762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648200"/>
            <a:ext cx="42672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Most vehicles in queue is biggest </a:t>
            </a:r>
            <a:r>
              <a:rPr lang="en-US" sz="2800" b="1" smtClean="0"/>
              <a:t>vertical</a:t>
            </a:r>
            <a:r>
              <a:rPr lang="en-US" sz="2800" smtClean="0"/>
              <a:t> distance between these curves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2933700" y="2933700"/>
            <a:ext cx="3581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4648200"/>
            <a:ext cx="4267200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Most vehicles in queue is biggest </a:t>
            </a:r>
            <a:r>
              <a:rPr lang="en-US" sz="2800" b="1" smtClean="0"/>
              <a:t>vertical</a:t>
            </a:r>
            <a:r>
              <a:rPr lang="en-US" sz="2800" smtClean="0"/>
              <a:t> distance between these curves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95800" y="22098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19600" y="4191000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3581400" y="3200400"/>
            <a:ext cx="1981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648200" y="2743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 x 20 = 20 vehicles</a:t>
            </a:r>
            <a:endParaRPr lang="en-US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91000" y="5029200"/>
            <a:ext cx="426720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Time to queue clearance is this distance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724400" y="4495800"/>
            <a:ext cx="762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771900" y="29337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837906" y="4762500"/>
            <a:ext cx="534194" cy="7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19600" y="2209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33800" y="3200400"/>
            <a:ext cx="1981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20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91000" y="41910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Let’s shift perspective onto the turning vehicle.  How long will they have to wait to turn?</a:t>
            </a:r>
          </a:p>
          <a:p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2057400"/>
            <a:ext cx="7467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71600" y="3200400"/>
            <a:ext cx="304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524000" y="2438400"/>
            <a:ext cx="685800" cy="3048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581400" y="2438400"/>
            <a:ext cx="685800" cy="3048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05600" y="2438400"/>
            <a:ext cx="685800" cy="3048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62600" y="2438400"/>
            <a:ext cx="685800" cy="3048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715000" y="3200400"/>
            <a:ext cx="3048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295900" y="3619500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000500" y="3619500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257800" y="3352800"/>
            <a:ext cx="304800" cy="685800"/>
          </a:xfrm>
          <a:prstGeom prst="round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ctagon 20"/>
          <p:cNvSpPr/>
          <p:nvPr/>
        </p:nvSpPr>
        <p:spPr>
          <a:xfrm>
            <a:off x="5791200" y="3352800"/>
            <a:ext cx="533400" cy="533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371600" y="41910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What factors would influence this?</a:t>
            </a:r>
          </a:p>
          <a:p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00" y="4495800"/>
            <a:ext cx="762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771900" y="29337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419600" y="2209800"/>
            <a:ext cx="60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33800" y="3200400"/>
            <a:ext cx="1981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20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91000" y="41910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295400" y="1143000"/>
            <a:ext cx="243840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20 + 20t = 60t</a:t>
            </a:r>
          </a:p>
          <a:p>
            <a:pPr algn="ctr"/>
            <a:r>
              <a:rPr lang="en-US" sz="2800" smtClean="0"/>
              <a:t>t = 0.5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98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0.5</a:t>
            </a:r>
            <a:endParaRPr lang="en-US" sz="3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3400" y="6211669"/>
            <a:ext cx="277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t</a:t>
            </a:r>
            <a:endParaRPr lang="en-US" sz="3600" i="1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647333" y="3390902"/>
            <a:ext cx="5562603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457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smtClean="0"/>
              <a:t># vehicles</a:t>
            </a:r>
            <a:endParaRPr lang="en-US" sz="3600" i="1" dirty="0"/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910525" y="842075"/>
            <a:ext cx="5486400" cy="5021451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084451" y="4274949"/>
            <a:ext cx="1981200" cy="181330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71800" y="4191000"/>
            <a:ext cx="17526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717472" y="2378529"/>
            <a:ext cx="2819400" cy="80554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450883" y="645117"/>
            <a:ext cx="838200" cy="767167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18819036">
            <a:off x="1258823" y="855037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20</a:t>
            </a:r>
            <a:endParaRPr lang="en-US" sz="3200" dirty="0" smtClean="0"/>
          </a:p>
        </p:txBody>
      </p:sp>
      <p:sp>
        <p:nvSpPr>
          <p:cNvPr id="20" name="Rectangle 19"/>
          <p:cNvSpPr/>
          <p:nvPr/>
        </p:nvSpPr>
        <p:spPr>
          <a:xfrm rot="17024145">
            <a:off x="1918551" y="-42051"/>
            <a:ext cx="8153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Slope = 60</a:t>
            </a:r>
            <a:endParaRPr lang="en-US" sz="32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5814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1</a:t>
            </a:r>
            <a:endParaRPr lang="en-US" sz="3600" dirty="0"/>
          </a:p>
        </p:txBody>
      </p:sp>
      <p:cxnSp>
        <p:nvCxnSpPr>
          <p:cNvPr id="23" name="Straight Connector 22"/>
          <p:cNvCxnSpPr/>
          <p:nvPr/>
        </p:nvCxnSpPr>
        <p:spPr>
          <a:xfrm rot="5400000">
            <a:off x="27813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533900" y="4533900"/>
            <a:ext cx="381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71800" y="4495800"/>
            <a:ext cx="17526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24400" y="4495800"/>
            <a:ext cx="7620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3771900" y="2933700"/>
            <a:ext cx="3429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105400" y="14478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733800" y="3200400"/>
            <a:ext cx="1981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962400" y="31242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20</a:t>
            </a:r>
            <a:endParaRPr lang="en-US" sz="36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4191000" y="4191000"/>
            <a:ext cx="228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715000" y="5029200"/>
            <a:ext cx="2438400" cy="95410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/>
              <a:t>0.5(1)(30) =</a:t>
            </a:r>
          </a:p>
          <a:p>
            <a:pPr algn="ctr"/>
            <a:r>
              <a:rPr lang="en-US" sz="2800" b="1" smtClean="0"/>
              <a:t>15 veh-min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49800" y="4495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0.5</a:t>
            </a:r>
            <a:endParaRPr lang="en-US" sz="3600" dirty="0"/>
          </a:p>
        </p:txBody>
      </p:sp>
      <p:sp>
        <p:nvSpPr>
          <p:cNvPr id="30" name="Right Triangle 29"/>
          <p:cNvSpPr/>
          <p:nvPr/>
        </p:nvSpPr>
        <p:spPr>
          <a:xfrm flipH="1">
            <a:off x="2895600" y="2209800"/>
            <a:ext cx="18288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10800000" flipH="1">
            <a:off x="4724400" y="2209800"/>
            <a:ext cx="533400" cy="19812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Triangle 31"/>
          <p:cNvSpPr/>
          <p:nvPr/>
        </p:nvSpPr>
        <p:spPr>
          <a:xfrm flipH="1">
            <a:off x="4724400" y="1600200"/>
            <a:ext cx="533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0800000" flipH="1">
            <a:off x="5257800" y="1600200"/>
            <a:ext cx="152400" cy="6096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flipH="1">
            <a:off x="5257800" y="1447800"/>
            <a:ext cx="1524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Triangle 37"/>
          <p:cNvSpPr/>
          <p:nvPr/>
        </p:nvSpPr>
        <p:spPr>
          <a:xfrm rot="10800000" flipH="1">
            <a:off x="5410200" y="1447800"/>
            <a:ext cx="76200" cy="152400"/>
          </a:xfrm>
          <a:prstGeom prst="rtTriangl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6019800" y="2286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/>
              <a:t>0.5 x 60</a:t>
            </a:r>
          </a:p>
          <a:p>
            <a:r>
              <a:rPr lang="en-US" sz="3600" smtClean="0"/>
              <a:t>=30</a:t>
            </a:r>
            <a:endParaRPr lang="en-US" sz="3600" dirty="0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343400" y="2819400"/>
            <a:ext cx="2743200" cy="0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1414218" y="3614987"/>
            <a:ext cx="5105405" cy="9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33966" y="6172201"/>
            <a:ext cx="778143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990600" y="2514600"/>
            <a:ext cx="3733801" cy="3429003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130771" y="5321771"/>
            <a:ext cx="888059" cy="81280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5800" y="5283200"/>
            <a:ext cx="10922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600200" y="3048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Same approach holds for more</a:t>
            </a:r>
          </a:p>
          <a:p>
            <a:r>
              <a:rPr lang="en-US" sz="3200" smtClean="0"/>
              <a:t>sophisticated examples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4572000" y="1219200"/>
            <a:ext cx="4191000" cy="1143002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2792257" y="4544856"/>
            <a:ext cx="990598" cy="435291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05200" y="4267200"/>
            <a:ext cx="1143000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4356571" y="3492029"/>
            <a:ext cx="1040459" cy="457201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105399" y="3200399"/>
            <a:ext cx="1143001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5956771" y="2425229"/>
            <a:ext cx="1040459" cy="457201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705599" y="2133599"/>
            <a:ext cx="1143001" cy="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7663760" y="1632640"/>
            <a:ext cx="659460" cy="289781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153400" y="1295400"/>
            <a:ext cx="609600" cy="152400"/>
          </a:xfrm>
          <a:prstGeom prst="line">
            <a:avLst/>
          </a:prstGeom>
          <a:ln w="7620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066800" y="4876800"/>
          <a:ext cx="60960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Gap (s)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 Accept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Reject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39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5400000" flipH="1" flipV="1">
            <a:off x="152400" y="1447800"/>
            <a:ext cx="228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95400" y="2590800"/>
            <a:ext cx="6553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295400" y="2209800"/>
            <a:ext cx="1752600" cy="3810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000" y="609600"/>
            <a:ext cx="1676400" cy="16002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724400" y="152400"/>
            <a:ext cx="1600200" cy="45720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838200"/>
            <a:ext cx="1752600" cy="8382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48000" y="1676400"/>
            <a:ext cx="1600200" cy="6096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48200" y="2286000"/>
            <a:ext cx="1676400" cy="15240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2476500" y="2628900"/>
            <a:ext cx="15240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295400" y="3505200"/>
          <a:ext cx="3806313" cy="1035050"/>
        </p:xfrm>
        <a:graphic>
          <a:graphicData uri="http://schemas.openxmlformats.org/presentationml/2006/ole">
            <p:oleObj spid="_x0000_s96258" name="Equation" r:id="rId3" imgW="1447560" imgH="393480" progId="Equation.3">
              <p:embed/>
            </p:oleObj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rot="10800000" flipV="1">
            <a:off x="4114800" y="12954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235" name="Object 3"/>
          <p:cNvGraphicFramePr>
            <a:graphicFrameLocks noChangeAspect="1"/>
          </p:cNvGraphicFramePr>
          <p:nvPr/>
        </p:nvGraphicFramePr>
        <p:xfrm>
          <a:off x="4800600" y="533400"/>
          <a:ext cx="3673475" cy="1035050"/>
        </p:xfrm>
        <a:graphic>
          <a:graphicData uri="http://schemas.openxmlformats.org/presentationml/2006/ole">
            <p:oleObj spid="_x0000_s96259" name="Equation" r:id="rId4" imgW="1396800" imgH="393480" progId="Equation.3">
              <p:embed/>
            </p:oleObj>
          </a:graphicData>
        </a:graphic>
      </p:graphicFrame>
      <p:sp>
        <p:nvSpPr>
          <p:cNvPr id="16" name="Rectangle 15"/>
          <p:cNvSpPr/>
          <p:nvPr/>
        </p:nvSpPr>
        <p:spPr>
          <a:xfrm>
            <a:off x="5334000" y="32766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These are equal for G = 2.49... the critical gap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065" name="Object 1"/>
          <p:cNvGraphicFramePr>
            <a:graphicFrameLocks noChangeAspect="1"/>
          </p:cNvGraphicFramePr>
          <p:nvPr/>
        </p:nvGraphicFramePr>
        <p:xfrm>
          <a:off x="1219200" y="304800"/>
          <a:ext cx="1401763" cy="1125538"/>
        </p:xfrm>
        <a:graphic>
          <a:graphicData uri="http://schemas.openxmlformats.org/presentationml/2006/ole">
            <p:oleObj spid="_x0000_s88065" name="Equation" r:id="rId3" imgW="253800" imgH="203040" progId="Equation.3">
              <p:embed/>
            </p:oleObj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2743200"/>
          <a:ext cx="7162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/>
                <a:gridCol w="1790700"/>
                <a:gridCol w="1790700"/>
                <a:gridCol w="1790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Flow (veh/hr)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2 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4 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&gt; 10s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0.95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0.76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0.76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0.25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0.33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0.06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1500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0.43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0.19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0.02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Example</a:t>
            </a:r>
            <a:r>
              <a:rPr lang="en-US" sz="3200" dirty="0" smtClean="0"/>
              <a:t>.  Vehicles wait to turn onto a road with volume 1000 veh/hr.  If the critical gap</a:t>
            </a:r>
          </a:p>
          <a:p>
            <a:r>
              <a:rPr lang="en-US" sz="3200" dirty="0" smtClean="0"/>
              <a:t>is 4 seconds, how many vehicles can turn</a:t>
            </a:r>
          </a:p>
          <a:p>
            <a:r>
              <a:rPr lang="en-US" sz="3200" dirty="0" smtClean="0"/>
              <a:t>in one hour?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22860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(Assume only one vehicle turns in each gap.)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3276600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Solution</a:t>
            </a:r>
            <a:r>
              <a:rPr lang="en-US" sz="3200" dirty="0" smtClean="0"/>
              <a:t>.  There are 1000 gaps in one hour.  The probability each is greater than 4 seconds</a:t>
            </a:r>
          </a:p>
          <a:p>
            <a:r>
              <a:rPr lang="en-US" sz="3200" dirty="0" smtClean="0"/>
              <a:t>is 0.329.  Therefore at most 329 vehicles</a:t>
            </a:r>
          </a:p>
          <a:p>
            <a:r>
              <a:rPr lang="en-US" sz="3200" dirty="0" smtClean="0"/>
              <a:t>can turn.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295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/>
              <a:t>QUEUING THEORY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0600" y="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Queuing can be thought of as “the science of waiting in line”</a:t>
            </a:r>
            <a:endParaRPr lang="en-US" sz="3200" dirty="0" smtClean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29711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2643254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886010"/>
            <a:ext cx="3733800" cy="248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11430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Arrival</a:t>
            </a:r>
          </a:p>
          <a:p>
            <a:pPr algn="ctr"/>
            <a:r>
              <a:rPr lang="en-US" smtClean="0"/>
              <a:t>process</a:t>
            </a: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562600" y="2209800"/>
            <a:ext cx="2209800" cy="182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Departure process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1143000"/>
            <a:ext cx="2133600" cy="3886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Queue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12650</TotalTime>
  <Words>702</Words>
  <Application>Microsoft Office PowerPoint</Application>
  <PresentationFormat>On-screen Show (4:3)</PresentationFormat>
  <Paragraphs>248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Solstice</vt:lpstr>
      <vt:lpstr>Equation</vt:lpstr>
      <vt:lpstr>CE 3500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WyoSUITE 2010</dc:title>
  <dc:creator/>
  <cp:lastModifiedBy>Steve Boyles</cp:lastModifiedBy>
  <cp:revision>557</cp:revision>
  <dcterms:created xsi:type="dcterms:W3CDTF">2006-08-16T00:00:00Z</dcterms:created>
  <dcterms:modified xsi:type="dcterms:W3CDTF">2011-02-16T23:43:55Z</dcterms:modified>
</cp:coreProperties>
</file>