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6" r:id="rId3"/>
    <p:sldId id="519" r:id="rId4"/>
    <p:sldId id="520" r:id="rId5"/>
    <p:sldId id="521" r:id="rId6"/>
    <p:sldId id="522" r:id="rId7"/>
    <p:sldId id="523" r:id="rId8"/>
    <p:sldId id="524" r:id="rId9"/>
    <p:sldId id="547" r:id="rId10"/>
    <p:sldId id="546" r:id="rId11"/>
    <p:sldId id="525" r:id="rId12"/>
    <p:sldId id="526" r:id="rId13"/>
    <p:sldId id="527" r:id="rId14"/>
    <p:sldId id="530" r:id="rId15"/>
    <p:sldId id="528" r:id="rId16"/>
    <p:sldId id="529" r:id="rId17"/>
    <p:sldId id="531" r:id="rId18"/>
    <p:sldId id="532" r:id="rId19"/>
    <p:sldId id="533" r:id="rId20"/>
    <p:sldId id="534" r:id="rId21"/>
    <p:sldId id="535" r:id="rId22"/>
    <p:sldId id="538" r:id="rId23"/>
    <p:sldId id="539" r:id="rId24"/>
    <p:sldId id="540" r:id="rId25"/>
    <p:sldId id="541" r:id="rId26"/>
    <p:sldId id="543" r:id="rId27"/>
    <p:sldId id="544" r:id="rId28"/>
    <p:sldId id="54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102936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Elements of Traffic Signals</a:t>
            </a:r>
          </a:p>
          <a:p>
            <a:r>
              <a:rPr lang="en-US" smtClean="0"/>
              <a:t>Eliminating Dilemma Zones</a:t>
            </a:r>
            <a:endParaRPr lang="en-US" dirty="0" smtClean="0"/>
          </a:p>
          <a:p>
            <a:r>
              <a:rPr lang="en-US" smtClean="0"/>
              <a:t>February 21,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Overlapping </a:t>
            </a:r>
            <a:r>
              <a:rPr lang="en-US" sz="3200" b="1" smtClean="0"/>
              <a:t>phases</a:t>
            </a:r>
            <a:r>
              <a:rPr lang="en-US" sz="3200" smtClean="0"/>
              <a:t>: </a:t>
            </a:r>
            <a:r>
              <a:rPr lang="en-US" sz="3200" smtClean="0"/>
              <a:t>Some movements are green in more than one phase</a:t>
            </a:r>
            <a:endParaRPr lang="en-US" sz="3200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 flipV="1">
            <a:off x="1181100" y="28567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 flipV="1">
            <a:off x="1029494" y="27035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10800000" flipH="1">
            <a:off x="991394" y="30861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5400000" flipV="1">
            <a:off x="1639094" y="26654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10800000">
            <a:off x="2439194" y="3048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1447800"/>
            <a:ext cx="76962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133600" y="1447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Phase </a:t>
            </a:r>
            <a:r>
              <a:rPr lang="en-US" sz="2400" smtClean="0"/>
              <a:t>IA:</a:t>
            </a:r>
            <a:endParaRPr lang="en-US" sz="2400" smtClean="0"/>
          </a:p>
          <a:p>
            <a:pPr algn="r"/>
            <a:r>
              <a:rPr lang="en-US" sz="2400" smtClean="0"/>
              <a:t>5</a:t>
            </a:r>
            <a:r>
              <a:rPr lang="en-US" sz="2400" smtClean="0"/>
              <a:t> </a:t>
            </a:r>
            <a:r>
              <a:rPr lang="en-US" sz="2400" smtClean="0"/>
              <a:t>s</a:t>
            </a:r>
            <a:endParaRPr lang="en-US" sz="240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 flipV="1">
            <a:off x="38488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 flipV="1">
            <a:off x="3697288" y="26273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4306094" y="2551906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rot="10800000">
            <a:off x="5106988" y="29718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992688" y="51427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449094" y="52959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4839494" y="53340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4801394" y="4191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0800000" flipH="1">
            <a:off x="3657600" y="29718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6247606" y="41148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7050882" y="5065712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7507288" y="5218906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V="1">
            <a:off x="6897688" y="5257006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6859588" y="4114006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flipH="1">
            <a:off x="8305800" y="4037806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57600" y="1447800"/>
            <a:ext cx="32004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410200" y="1447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Phase </a:t>
            </a:r>
            <a:r>
              <a:rPr lang="en-US" sz="2400" smtClean="0"/>
              <a:t>IB:</a:t>
            </a:r>
            <a:endParaRPr lang="en-US" sz="2400" smtClean="0"/>
          </a:p>
          <a:p>
            <a:pPr algn="r"/>
            <a:r>
              <a:rPr lang="en-US" sz="2400" smtClean="0"/>
              <a:t>30 s</a:t>
            </a:r>
            <a:endParaRPr lang="en-US" sz="2400"/>
          </a:p>
        </p:txBody>
      </p:sp>
      <p:sp>
        <p:nvSpPr>
          <p:cNvPr id="45" name="TextBox 44"/>
          <p:cNvSpPr txBox="1"/>
          <p:nvPr/>
        </p:nvSpPr>
        <p:spPr>
          <a:xfrm>
            <a:off x="6858000" y="1447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Phase </a:t>
            </a:r>
            <a:r>
              <a:rPr lang="en-US" sz="2400" smtClean="0"/>
              <a:t>IC:</a:t>
            </a:r>
            <a:endParaRPr lang="en-US" sz="2400" smtClean="0"/>
          </a:p>
          <a:p>
            <a:r>
              <a:rPr lang="en-US" sz="2400" smtClean="0"/>
              <a:t>10 </a:t>
            </a:r>
            <a:r>
              <a:rPr lang="en-US" sz="2400" smtClean="0"/>
              <a:t>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Cycle length</a:t>
            </a:r>
            <a:r>
              <a:rPr lang="en-US" sz="3200" smtClean="0"/>
              <a:t>: Time required for </a:t>
            </a:r>
            <a:r>
              <a:rPr lang="en-US" sz="3200" b="1" smtClean="0"/>
              <a:t>all</a:t>
            </a:r>
            <a:endParaRPr lang="en-US" sz="3200" smtClean="0"/>
          </a:p>
          <a:p>
            <a:r>
              <a:rPr lang="en-US" sz="3200" smtClean="0"/>
              <a:t>intervals to occur. </a:t>
            </a:r>
          </a:p>
          <a:p>
            <a:endParaRPr lang="en-US" sz="3200" smtClean="0"/>
          </a:p>
          <a:p>
            <a:r>
              <a:rPr lang="en-US" sz="3200" smtClean="0"/>
              <a:t>Which is better?  A </a:t>
            </a:r>
            <a:r>
              <a:rPr lang="en-US" sz="3200" b="1" smtClean="0"/>
              <a:t>long</a:t>
            </a:r>
            <a:r>
              <a:rPr lang="en-US" sz="3200" smtClean="0"/>
              <a:t> cycle length</a:t>
            </a:r>
          </a:p>
          <a:p>
            <a:r>
              <a:rPr lang="en-US" sz="3200" smtClean="0"/>
              <a:t>or a </a:t>
            </a:r>
            <a:r>
              <a:rPr lang="en-US" sz="3200" b="1" smtClean="0"/>
              <a:t>short</a:t>
            </a:r>
            <a:r>
              <a:rPr lang="en-US" sz="3200" smtClean="0"/>
              <a:t> one?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Clearance time</a:t>
            </a:r>
            <a:r>
              <a:rPr lang="en-US" sz="3200" smtClean="0"/>
              <a:t>: Time at the end of an</a:t>
            </a:r>
          </a:p>
          <a:p>
            <a:r>
              <a:rPr lang="en-US" sz="3200" smtClean="0"/>
              <a:t>interval to allow vehicles to finish</a:t>
            </a:r>
          </a:p>
          <a:p>
            <a:r>
              <a:rPr lang="en-US" sz="3200" smtClean="0"/>
              <a:t>passing through the intersection.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2209800"/>
            <a:ext cx="2362200" cy="2057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209800"/>
            <a:ext cx="2362200" cy="2057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4419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Yellow time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638800" y="4419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All-red time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How much clearance time should we have?</a:t>
            </a:r>
          </a:p>
          <a:p>
            <a:r>
              <a:rPr lang="en-US" sz="3200" smtClean="0"/>
              <a:t>(What goes wrong if there is too much clearance time?  too little?)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Another way to think about clearance time:</a:t>
            </a:r>
          </a:p>
          <a:p>
            <a:r>
              <a:rPr lang="en-US" sz="3200" smtClean="0"/>
              <a:t>what do you do when you see this?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/>
          <a:srcRect b="5426"/>
          <a:stretch>
            <a:fillRect/>
          </a:stretch>
        </p:blipFill>
        <p:spPr bwMode="auto">
          <a:xfrm>
            <a:off x="3048000" y="1524000"/>
            <a:ext cx="3276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Choice 1: Drive through the intersection</a:t>
            </a:r>
          </a:p>
          <a:p>
            <a:r>
              <a:rPr lang="en-US" sz="3200" smtClean="0"/>
              <a:t>Choice II: Hit the brakes</a:t>
            </a:r>
          </a:p>
          <a:p>
            <a:endParaRPr lang="en-US" sz="3200" smtClean="0"/>
          </a:p>
          <a:p>
            <a:r>
              <a:rPr lang="en-US" sz="3200" smtClean="0"/>
              <a:t>As long as one of these choices is possible,</a:t>
            </a:r>
          </a:p>
          <a:p>
            <a:r>
              <a:rPr lang="en-US" sz="3200" smtClean="0"/>
              <a:t>there’s no problem.  If </a:t>
            </a:r>
            <a:r>
              <a:rPr lang="en-US" sz="3200" b="1" smtClean="0"/>
              <a:t>neither</a:t>
            </a:r>
            <a:r>
              <a:rPr lang="en-US" sz="3200" smtClean="0"/>
              <a:t> is possible,</a:t>
            </a:r>
          </a:p>
          <a:p>
            <a:r>
              <a:rPr lang="en-US" sz="3200" smtClean="0"/>
              <a:t>then we designed it wrong.</a:t>
            </a:r>
          </a:p>
          <a:p>
            <a:endParaRPr lang="en-US" sz="320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4191000"/>
            <a:ext cx="739140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smtClean="0"/>
              <a:t>Dilemma zone</a:t>
            </a:r>
            <a:r>
              <a:rPr lang="en-US" sz="2800" smtClean="0"/>
              <a:t>:  Area where a vehicle can neither stop in time nor make it through the intersection in time, when the signal turns yellow.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Choice 1: Drive through intersection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>
            <a:off x="4267200" y="57912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10800000">
            <a:off x="7010400" y="4724400"/>
            <a:ext cx="2133600" cy="21336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 b="5426"/>
          <a:stretch>
            <a:fillRect/>
          </a:stretch>
        </p:blipFill>
        <p:spPr bwMode="auto">
          <a:xfrm>
            <a:off x="3962400" y="4800600"/>
            <a:ext cx="12891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 rot="5400000" flipH="1" flipV="1">
            <a:off x="2171700" y="2933700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81200" y="1447800"/>
            <a:ext cx="25146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smtClean="0"/>
              <a:t>Critical point</a:t>
            </a:r>
            <a:r>
              <a:rPr lang="en-US" sz="2800" smtClean="0"/>
              <a:t>.</a:t>
            </a:r>
            <a:endParaRPr lang="en-US" sz="2800" b="1"/>
          </a:p>
        </p:txBody>
      </p:sp>
      <p:sp>
        <p:nvSpPr>
          <p:cNvPr id="28" name="Rectangle 27"/>
          <p:cNvSpPr/>
          <p:nvPr/>
        </p:nvSpPr>
        <p:spPr>
          <a:xfrm>
            <a:off x="3048000" y="3124200"/>
            <a:ext cx="53340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make it across intersection safely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0" y="31242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far away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Choice 1I: Stop.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>
            <a:off x="4267200" y="57912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21336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 b="5426"/>
          <a:stretch>
            <a:fillRect/>
          </a:stretch>
        </p:blipFill>
        <p:spPr bwMode="auto">
          <a:xfrm>
            <a:off x="3962400" y="4800600"/>
            <a:ext cx="12891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 rot="5400000" flipH="1" flipV="1">
            <a:off x="2705100" y="4762500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47800" y="5105400"/>
            <a:ext cx="25146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smtClean="0"/>
              <a:t>Critical point</a:t>
            </a:r>
            <a:r>
              <a:rPr lang="en-US" sz="2800" smtClean="0"/>
              <a:t>.</a:t>
            </a:r>
            <a:endParaRPr lang="en-US" sz="2800" b="1"/>
          </a:p>
        </p:txBody>
      </p:sp>
      <p:sp>
        <p:nvSpPr>
          <p:cNvPr id="28" name="Rectangle 27"/>
          <p:cNvSpPr/>
          <p:nvPr/>
        </p:nvSpPr>
        <p:spPr>
          <a:xfrm>
            <a:off x="1143000" y="3810000"/>
            <a:ext cx="24384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stop in time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81400" y="38100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close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If the red zones overlap, we have a dilemma</a:t>
            </a:r>
          </a:p>
          <a:p>
            <a:r>
              <a:rPr lang="en-US" sz="3200" smtClean="0"/>
              <a:t>zone (you did it wrong).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>
            <a:off x="4267200" y="57912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21336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143000" y="3810000"/>
            <a:ext cx="12192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62200" y="3810000"/>
            <a:ext cx="31242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Can’t stop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3048000"/>
            <a:ext cx="17526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3048000"/>
            <a:ext cx="2590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Can’t go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b="5426"/>
          <a:stretch>
            <a:fillRect/>
          </a:stretch>
        </p:blipFill>
        <p:spPr bwMode="auto">
          <a:xfrm>
            <a:off x="3962400" y="4800600"/>
            <a:ext cx="12891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So we have to calculate these critical points.</a:t>
            </a:r>
          </a:p>
          <a:p>
            <a:r>
              <a:rPr lang="en-US" sz="3200" smtClean="0"/>
              <a:t>Say clearance time is </a:t>
            </a:r>
            <a:r>
              <a:rPr lang="en-US" sz="3200" i="1" smtClean="0"/>
              <a:t>Y</a:t>
            </a:r>
            <a:endParaRPr lang="en-US" sz="320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 flipH="1" flipV="1">
            <a:off x="17907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5791200"/>
            <a:ext cx="50292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What is this distance?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3048000" y="3124200"/>
            <a:ext cx="53340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make it across intersection safely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31242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far away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12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0104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68199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So we have to calculate these critical points.</a:t>
            </a:r>
          </a:p>
          <a:p>
            <a:r>
              <a:rPr lang="en-US" sz="3200" smtClean="0"/>
              <a:t>Say clearance time is </a:t>
            </a:r>
            <a:r>
              <a:rPr lang="en-US" sz="3200" i="1" smtClean="0"/>
              <a:t>Y</a:t>
            </a:r>
            <a:endParaRPr lang="en-US" sz="320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 flipH="1" flipV="1">
            <a:off x="17907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5791200"/>
            <a:ext cx="50292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What is this distance?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3048000" y="3124200"/>
            <a:ext cx="53340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make it across intersection safely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31242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far away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12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0104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68199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0" y="5257800"/>
            <a:ext cx="22860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x</a:t>
            </a:r>
            <a:r>
              <a:rPr lang="en-US" sz="2800" i="1" baseline="-25000" smtClean="0"/>
              <a:t>go</a:t>
            </a:r>
            <a:endParaRPr lang="en-US" sz="2800" i="1" baseline="-25000"/>
          </a:p>
        </p:txBody>
      </p:sp>
      <p:sp>
        <p:nvSpPr>
          <p:cNvPr id="21" name="TextBox 20"/>
          <p:cNvSpPr txBox="1"/>
          <p:nvPr/>
        </p:nvSpPr>
        <p:spPr>
          <a:xfrm>
            <a:off x="5334000" y="5257800"/>
            <a:ext cx="1676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W</a:t>
            </a:r>
            <a:endParaRPr lang="en-US" sz="2800" i="1" baseline="-25000"/>
          </a:p>
        </p:txBody>
      </p:sp>
      <p:sp>
        <p:nvSpPr>
          <p:cNvPr id="22" name="TextBox 21"/>
          <p:cNvSpPr txBox="1"/>
          <p:nvPr/>
        </p:nvSpPr>
        <p:spPr>
          <a:xfrm>
            <a:off x="7010400" y="5257800"/>
            <a:ext cx="1066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L</a:t>
            </a:r>
            <a:endParaRPr lang="en-US" sz="28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distance traveled by the vehicle is</a:t>
            </a:r>
          </a:p>
          <a:p>
            <a:r>
              <a:rPr lang="en-US" sz="3200" i="1" smtClean="0"/>
              <a:t>Yu.  </a:t>
            </a:r>
            <a:r>
              <a:rPr lang="en-US" sz="3200" smtClean="0"/>
              <a:t>So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 flipH="1" flipV="1">
            <a:off x="17907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0" y="5791200"/>
            <a:ext cx="50292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What is this distance?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3048000" y="3124200"/>
            <a:ext cx="53340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make it across intersection safely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31242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far away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12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010400" y="39624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6819900" y="45339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0" y="5257800"/>
            <a:ext cx="22860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x</a:t>
            </a:r>
            <a:r>
              <a:rPr lang="en-US" sz="2800" i="1" baseline="-25000" smtClean="0"/>
              <a:t>go</a:t>
            </a:r>
            <a:endParaRPr lang="en-US" sz="2800" i="1" baseline="-25000"/>
          </a:p>
        </p:txBody>
      </p:sp>
      <p:sp>
        <p:nvSpPr>
          <p:cNvPr id="21" name="TextBox 20"/>
          <p:cNvSpPr txBox="1"/>
          <p:nvPr/>
        </p:nvSpPr>
        <p:spPr>
          <a:xfrm>
            <a:off x="5334000" y="5257800"/>
            <a:ext cx="1676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W</a:t>
            </a:r>
            <a:endParaRPr lang="en-US" sz="2800" i="1" baseline="-25000"/>
          </a:p>
        </p:txBody>
      </p:sp>
      <p:sp>
        <p:nvSpPr>
          <p:cNvPr id="22" name="TextBox 21"/>
          <p:cNvSpPr txBox="1"/>
          <p:nvPr/>
        </p:nvSpPr>
        <p:spPr>
          <a:xfrm>
            <a:off x="7010400" y="5257800"/>
            <a:ext cx="10668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L</a:t>
            </a:r>
            <a:endParaRPr lang="en-US" sz="2800" i="1" baseline="-2500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600200" y="1219200"/>
          <a:ext cx="3238500" cy="1447800"/>
        </p:xfrm>
        <a:graphic>
          <a:graphicData uri="http://schemas.openxmlformats.org/presentationml/2006/ole">
            <p:oleObj spid="_x0000_s115714" name="Equation" r:id="rId3" imgW="1079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0"/>
            <a:ext cx="24384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stop in time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0480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close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2514600" y="40386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stopping distance for a vehicle?</a:t>
            </a:r>
          </a:p>
          <a:p>
            <a:r>
              <a:rPr lang="en-US" sz="3200" smtClean="0"/>
              <a:t>Assume deceleration</a:t>
            </a:r>
          </a:p>
          <a:p>
            <a:r>
              <a:rPr lang="en-US" sz="3200" smtClean="0"/>
              <a:t>rate </a:t>
            </a:r>
            <a:r>
              <a:rPr lang="en-US" sz="3200" i="1" smtClean="0"/>
              <a:t>a </a:t>
            </a:r>
            <a:r>
              <a:rPr lang="en-US" sz="3200" smtClean="0"/>
              <a:t>and current</a:t>
            </a:r>
          </a:p>
          <a:p>
            <a:r>
              <a:rPr lang="en-US" sz="3200" smtClean="0"/>
              <a:t>speed </a:t>
            </a:r>
            <a:r>
              <a:rPr lang="en-US" sz="3200" i="1" smtClean="0"/>
              <a:t>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0"/>
            <a:ext cx="24384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stop in time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0480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close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2514600" y="40386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stopping distance for a vehicle?</a:t>
            </a:r>
          </a:p>
          <a:p>
            <a:r>
              <a:rPr lang="en-US" sz="3200" smtClean="0"/>
              <a:t>Assume deceleration</a:t>
            </a:r>
          </a:p>
          <a:p>
            <a:r>
              <a:rPr lang="en-US" sz="3200" smtClean="0"/>
              <a:t>rate </a:t>
            </a:r>
            <a:r>
              <a:rPr lang="en-US" sz="3200" i="1" smtClean="0"/>
              <a:t>a </a:t>
            </a:r>
            <a:r>
              <a:rPr lang="en-US" sz="3200" smtClean="0"/>
              <a:t>and current</a:t>
            </a:r>
          </a:p>
          <a:p>
            <a:r>
              <a:rPr lang="en-US" sz="3200" smtClean="0"/>
              <a:t>speed </a:t>
            </a:r>
            <a:r>
              <a:rPr lang="en-US" sz="3200" i="1" smtClean="0"/>
              <a:t>u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2647950" y="5048250"/>
          <a:ext cx="685800" cy="1257300"/>
        </p:xfrm>
        <a:graphic>
          <a:graphicData uri="http://schemas.openxmlformats.org/presentationml/2006/ole">
            <p:oleObj spid="_x0000_s117762" name="Equation" r:id="rId3" imgW="228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0"/>
            <a:ext cx="24384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 stop in time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048000"/>
            <a:ext cx="1905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Too close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5400000" flipH="1" flipV="1">
            <a:off x="4762500" y="5295900"/>
            <a:ext cx="114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6"/>
          <p:cNvGrpSpPr/>
          <p:nvPr/>
        </p:nvGrpSpPr>
        <p:grpSpPr>
          <a:xfrm rot="10800000">
            <a:off x="7010400" y="4724400"/>
            <a:ext cx="2133600" cy="11430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2514600" y="40386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0"/>
            <a:ext cx="426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Add PIJR time </a:t>
            </a:r>
            <a:r>
              <a:rPr lang="en-US" sz="3200" smtClean="0">
                <a:latin typeface="Symbol" pitchFamily="18" charset="2"/>
              </a:rPr>
              <a:t>d</a:t>
            </a:r>
            <a:r>
              <a:rPr lang="en-US" sz="3200" smtClean="0"/>
              <a:t> </a:t>
            </a:r>
          </a:p>
          <a:p>
            <a:endParaRPr lang="en-US" sz="3200" smtClean="0"/>
          </a:p>
          <a:p>
            <a:r>
              <a:rPr lang="en-US" sz="3200" smtClean="0"/>
              <a:t>(PIJR = perception, interpretation, judgement, reaction)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1619250" y="5048250"/>
          <a:ext cx="2743200" cy="1257300"/>
        </p:xfrm>
        <a:graphic>
          <a:graphicData uri="http://schemas.openxmlformats.org/presentationml/2006/ole">
            <p:oleObj spid="_x0000_s118786" name="Equation" r:id="rId3" imgW="9144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If there is no dilemma zone, then which of</a:t>
            </a:r>
          </a:p>
          <a:p>
            <a:r>
              <a:rPr lang="en-US" sz="3200" smtClean="0"/>
              <a:t>the following is true?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2667000" y="1581150"/>
          <a:ext cx="3200400" cy="2533650"/>
        </p:xfrm>
        <a:graphic>
          <a:graphicData uri="http://schemas.openxmlformats.org/presentationml/2006/ole">
            <p:oleObj spid="_x0000_s119810" name="Equation" r:id="rId3" imgW="6094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shape of this curve?</a:t>
            </a: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830513" y="2554288"/>
          <a:ext cx="4089400" cy="1292225"/>
        </p:xfrm>
        <a:graphic>
          <a:graphicData uri="http://schemas.openxmlformats.org/presentationml/2006/ole">
            <p:oleObj spid="_x0000_s121859" name="Equation" r:id="rId3" imgW="1244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shape of this curve?</a:t>
            </a: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057400" y="2590800"/>
          <a:ext cx="4089400" cy="1292225"/>
        </p:xfrm>
        <a:graphic>
          <a:graphicData uri="http://schemas.openxmlformats.org/presentationml/2006/ole">
            <p:oleObj spid="_x0000_s122882" name="Equation" r:id="rId3" imgW="124452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38400" y="4267200"/>
            <a:ext cx="18288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Causes problem at high speed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276600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Causes problem at low speed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3581400" y="2209800"/>
            <a:ext cx="685800" cy="2057400"/>
          </a:xfrm>
          <a:prstGeom prst="rect">
            <a:avLst/>
          </a:prstGeom>
          <a:solidFill>
            <a:schemeClr val="accent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52700"/>
            <a:ext cx="1447800" cy="2057400"/>
          </a:xfrm>
          <a:prstGeom prst="rect">
            <a:avLst/>
          </a:prstGeom>
          <a:solidFill>
            <a:schemeClr val="accent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Example</a:t>
            </a:r>
            <a:r>
              <a:rPr lang="en-US" sz="3200" smtClean="0"/>
              <a:t>: Speed limit is 40 mph, intersection is 45 ft wide.  Our “design vehicle” is 20 ft long and can brake at 11.2 ft/s</a:t>
            </a:r>
            <a:r>
              <a:rPr lang="en-US" sz="3200" baseline="30000" smtClean="0"/>
              <a:t>2</a:t>
            </a:r>
            <a:r>
              <a:rPr lang="en-US" sz="3200" smtClean="0"/>
              <a:t>.  If PIJR time is 1 second, what is the minimum safe clearance time? </a:t>
            </a:r>
            <a:endParaRPr lang="en-US" sz="32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Let’s count vehicles as they enter and leave</a:t>
            </a:r>
          </a:p>
          <a:p>
            <a:r>
              <a:rPr lang="en-US" sz="3200" smtClean="0"/>
              <a:t>the queue.</a:t>
            </a:r>
            <a:endParaRPr lang="en-US" sz="3200" dirty="0" smtClean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219200" y="5334000"/>
            <a:ext cx="6705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24400" y="4800600"/>
            <a:ext cx="152400" cy="1524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5867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Arrival counter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733800" y="5334000"/>
            <a:ext cx="152400" cy="1524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1295400"/>
            <a:ext cx="1676400" cy="533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Queue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219200" y="5334000"/>
            <a:ext cx="6705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5240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1148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2766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4384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1148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0386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114800"/>
            <a:ext cx="138964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ight Arrow 25"/>
          <p:cNvSpPr/>
          <p:nvPr/>
        </p:nvSpPr>
        <p:spPr>
          <a:xfrm>
            <a:off x="1143000" y="1905000"/>
            <a:ext cx="2209800" cy="182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Arriving vehicles</a:t>
            </a:r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715000" y="2057400"/>
            <a:ext cx="2209800" cy="182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Departing vehicles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5780782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Departure</a:t>
            </a:r>
          </a:p>
          <a:p>
            <a:r>
              <a:rPr lang="en-US" sz="3200" smtClean="0"/>
              <a:t>counter</a:t>
            </a:r>
            <a:endParaRPr lang="en-US" sz="32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5791200" y="5334000"/>
            <a:ext cx="152400" cy="1524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-1647333" y="3390902"/>
            <a:ext cx="5562603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457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# vehicles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910525" y="842075"/>
            <a:ext cx="5486400" cy="5021451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00200" y="25908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Arrival curve</a:t>
            </a:r>
            <a:endParaRPr lang="en-US" sz="3200" dirty="0" smtClean="0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1084451" y="4274949"/>
            <a:ext cx="1981200" cy="181330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4191000"/>
            <a:ext cx="17526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17472" y="2378529"/>
            <a:ext cx="2819400" cy="805543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5450883" y="645117"/>
            <a:ext cx="838200" cy="767167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10000" y="4267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Departure curve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SIGNAL BASICS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Intersection diagram:</a:t>
            </a:r>
            <a:endParaRPr lang="en-US" sz="32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1371600" y="7620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752600" y="4038600"/>
            <a:ext cx="16002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Approach</a:t>
            </a:r>
            <a:endParaRPr lang="en-US" sz="2400"/>
          </a:p>
        </p:txBody>
      </p:sp>
      <p:sp>
        <p:nvSpPr>
          <p:cNvPr id="36" name="TextBox 35"/>
          <p:cNvSpPr txBox="1"/>
          <p:nvPr/>
        </p:nvSpPr>
        <p:spPr>
          <a:xfrm>
            <a:off x="4419600" y="4953000"/>
            <a:ext cx="16002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Approach</a:t>
            </a:r>
            <a:endParaRPr lang="en-US" sz="2400"/>
          </a:p>
        </p:txBody>
      </p:sp>
      <p:sp>
        <p:nvSpPr>
          <p:cNvPr id="37" name="TextBox 36"/>
          <p:cNvSpPr txBox="1"/>
          <p:nvPr/>
        </p:nvSpPr>
        <p:spPr>
          <a:xfrm>
            <a:off x="6248400" y="3048000"/>
            <a:ext cx="16002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Approach</a:t>
            </a:r>
            <a:endParaRPr lang="en-US" sz="2400"/>
          </a:p>
        </p:txBody>
      </p:sp>
      <p:sp>
        <p:nvSpPr>
          <p:cNvPr id="38" name="TextBox 37"/>
          <p:cNvSpPr txBox="1"/>
          <p:nvPr/>
        </p:nvSpPr>
        <p:spPr>
          <a:xfrm>
            <a:off x="3657600" y="2362200"/>
            <a:ext cx="16002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Approach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Intersection diagram: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7620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477000" y="2133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WB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248400" y="56388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NB</a:t>
            </a:r>
            <a:endParaRPr lang="en-US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828800" y="480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EB</a:t>
            </a:r>
            <a:endParaRPr lang="en-US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743200" y="15240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SB</a:t>
            </a:r>
            <a:endParaRPr lang="en-US" sz="32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 rot="16200000">
            <a:off x="5562997" y="2209403"/>
            <a:ext cx="2286000" cy="1981994"/>
            <a:chOff x="4419600" y="4229100"/>
            <a:chExt cx="2286000" cy="198199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4572000" y="4084935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120</a:t>
            </a:r>
            <a:endParaRPr lang="en-US" sz="2400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30</a:t>
            </a:r>
            <a:endParaRPr lang="en-US" sz="24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3886200"/>
            <a:ext cx="12954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Peak hour </a:t>
            </a:r>
          </a:p>
          <a:p>
            <a:r>
              <a:rPr lang="en-US" smtClean="0"/>
              <a:t>turn counts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Discrete phases</a:t>
            </a:r>
            <a:r>
              <a:rPr lang="en-US" sz="3200" smtClean="0"/>
              <a:t>: Each movement only has</a:t>
            </a:r>
          </a:p>
          <a:p>
            <a:r>
              <a:rPr lang="en-US" sz="3200" smtClean="0"/>
              <a:t>one interval of green time</a:t>
            </a:r>
            <a:endParaRPr lang="en-US" sz="3200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 flipV="1">
            <a:off x="1181100" y="28567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 flipV="1">
            <a:off x="1029494" y="27035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10800000" flipH="1">
            <a:off x="991394" y="30861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5400000" flipV="1">
            <a:off x="1639094" y="26654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10800000">
            <a:off x="2439194" y="3048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2324894" y="52189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2781300" y="53721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flipH="1">
            <a:off x="3581400" y="42291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V="1">
            <a:off x="2171700" y="54102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2133600" y="4267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 rot="5400000">
            <a:off x="4877991" y="1599009"/>
            <a:ext cx="3428206" cy="4344988"/>
            <a:chOff x="4801394" y="1752600"/>
            <a:chExt cx="3428206" cy="4344988"/>
          </a:xfrm>
        </p:grpSpPr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4991100" y="27432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16200000" flipH="1" flipV="1">
              <a:off x="4839494" y="25900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rc 72"/>
            <p:cNvSpPr/>
            <p:nvPr/>
          </p:nvSpPr>
          <p:spPr>
            <a:xfrm rot="10800000" flipH="1">
              <a:off x="4801394" y="29725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 flipV="1">
              <a:off x="5449094" y="25519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10800000">
              <a:off x="6249194" y="29344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rot="5400000" flipH="1" flipV="1">
              <a:off x="6134894" y="51054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 flipH="1" flipV="1">
              <a:off x="6591300" y="5258594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 flipH="1">
              <a:off x="7391400" y="41155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16200000" flipV="1">
              <a:off x="5981700" y="5296694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Arc 79"/>
            <p:cNvSpPr/>
            <p:nvPr/>
          </p:nvSpPr>
          <p:spPr>
            <a:xfrm>
              <a:off x="5943600" y="41536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1143000" y="1447800"/>
            <a:ext cx="31242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67200" y="1447800"/>
            <a:ext cx="46482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819400" y="1524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Phase I:</a:t>
            </a:r>
          </a:p>
          <a:p>
            <a:pPr algn="r"/>
            <a:r>
              <a:rPr lang="en-US" sz="2400" smtClean="0"/>
              <a:t>30 s</a:t>
            </a:r>
            <a:endParaRPr lang="en-US" sz="2400"/>
          </a:p>
        </p:txBody>
      </p:sp>
      <p:sp>
        <p:nvSpPr>
          <p:cNvPr id="85" name="TextBox 84"/>
          <p:cNvSpPr txBox="1"/>
          <p:nvPr/>
        </p:nvSpPr>
        <p:spPr>
          <a:xfrm>
            <a:off x="4343400" y="1524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Phase II:</a:t>
            </a:r>
          </a:p>
          <a:p>
            <a:r>
              <a:rPr lang="en-US" sz="2400" smtClean="0"/>
              <a:t>45 s</a:t>
            </a:r>
            <a:endParaRPr lang="en-US" sz="2400"/>
          </a:p>
        </p:txBody>
      </p:sp>
      <p:sp>
        <p:nvSpPr>
          <p:cNvPr id="28" name="TextBox 27"/>
          <p:cNvSpPr txBox="1"/>
          <p:nvPr/>
        </p:nvSpPr>
        <p:spPr>
          <a:xfrm>
            <a:off x="4343400" y="5257800"/>
            <a:ext cx="41148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Dashed line = permitted movement</a:t>
            </a:r>
          </a:p>
          <a:p>
            <a:r>
              <a:rPr lang="en-US" smtClean="0"/>
              <a:t>Solid line = protected movement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Discrete phases</a:t>
            </a:r>
            <a:r>
              <a:rPr lang="en-US" sz="3200" smtClean="0"/>
              <a:t>: Each movement only has</a:t>
            </a:r>
          </a:p>
          <a:p>
            <a:r>
              <a:rPr lang="en-US" sz="3200" smtClean="0"/>
              <a:t>one interval of green time</a:t>
            </a:r>
            <a:endParaRPr lang="en-US" sz="3200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 flipV="1">
            <a:off x="1181100" y="28567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 flipV="1">
            <a:off x="1029494" y="27035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10800000" flipH="1">
            <a:off x="991394" y="30861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5400000" flipV="1">
            <a:off x="1639094" y="2665412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10800000">
            <a:off x="2439194" y="3048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2324894" y="52189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2781300" y="53721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flipH="1">
            <a:off x="3581400" y="42291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V="1">
            <a:off x="2171700" y="5410200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2133600" y="4267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0"/>
          <p:cNvGrpSpPr/>
          <p:nvPr/>
        </p:nvGrpSpPr>
        <p:grpSpPr>
          <a:xfrm rot="5400000">
            <a:off x="4877991" y="1599009"/>
            <a:ext cx="3428206" cy="4344988"/>
            <a:chOff x="4801394" y="1752600"/>
            <a:chExt cx="3428206" cy="4344988"/>
          </a:xfrm>
        </p:grpSpPr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4991100" y="27432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16200000" flipH="1" flipV="1">
              <a:off x="4839494" y="25900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rc 72"/>
            <p:cNvSpPr/>
            <p:nvPr/>
          </p:nvSpPr>
          <p:spPr>
            <a:xfrm rot="10800000" flipH="1">
              <a:off x="4801394" y="29725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 flipV="1">
              <a:off x="5449094" y="25519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10800000">
              <a:off x="6249194" y="29344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rot="5400000" flipH="1" flipV="1">
              <a:off x="6134894" y="51054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 flipH="1" flipV="1">
              <a:off x="6591300" y="5258594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 flipH="1">
              <a:off x="7391400" y="41155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16200000" flipV="1">
              <a:off x="5981700" y="5296694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Arc 79"/>
            <p:cNvSpPr/>
            <p:nvPr/>
          </p:nvSpPr>
          <p:spPr>
            <a:xfrm>
              <a:off x="5943600" y="4153694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1143000" y="1447800"/>
            <a:ext cx="31242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67200" y="1447800"/>
            <a:ext cx="46482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819400" y="1524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Phase I:</a:t>
            </a:r>
          </a:p>
          <a:p>
            <a:pPr algn="r"/>
            <a:r>
              <a:rPr lang="en-US" sz="2400" smtClean="0"/>
              <a:t>30 s</a:t>
            </a:r>
            <a:endParaRPr lang="en-US" sz="2400"/>
          </a:p>
        </p:txBody>
      </p:sp>
      <p:sp>
        <p:nvSpPr>
          <p:cNvPr id="85" name="TextBox 84"/>
          <p:cNvSpPr txBox="1"/>
          <p:nvPr/>
        </p:nvSpPr>
        <p:spPr>
          <a:xfrm>
            <a:off x="4343400" y="1524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Phase II:</a:t>
            </a:r>
          </a:p>
          <a:p>
            <a:r>
              <a:rPr lang="en-US" sz="2400" smtClean="0"/>
              <a:t>45 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12728</TotalTime>
  <Words>592</Words>
  <Application>Microsoft Office PowerPoint</Application>
  <PresentationFormat>On-screen Show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Solstice</vt:lpstr>
      <vt:lpstr>Equation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570</cp:revision>
  <dcterms:created xsi:type="dcterms:W3CDTF">2006-08-16T00:00:00Z</dcterms:created>
  <dcterms:modified xsi:type="dcterms:W3CDTF">2011-02-21T16:58:47Z</dcterms:modified>
</cp:coreProperties>
</file>