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6" r:id="rId3"/>
    <p:sldId id="564" r:id="rId4"/>
    <p:sldId id="563" r:id="rId5"/>
    <p:sldId id="523" r:id="rId6"/>
    <p:sldId id="532" r:id="rId7"/>
    <p:sldId id="543" r:id="rId8"/>
    <p:sldId id="545" r:id="rId9"/>
    <p:sldId id="548" r:id="rId10"/>
    <p:sldId id="546" r:id="rId11"/>
    <p:sldId id="547" r:id="rId12"/>
    <p:sldId id="550" r:id="rId13"/>
    <p:sldId id="549" r:id="rId14"/>
    <p:sldId id="553" r:id="rId15"/>
    <p:sldId id="551" r:id="rId16"/>
    <p:sldId id="552" r:id="rId17"/>
    <p:sldId id="554" r:id="rId18"/>
    <p:sldId id="565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56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Sheet2!$A$4:$A$20</c:f>
              <c:numCache>
                <c:formatCode>General</c:formatCode>
                <c:ptCount val="17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</c:numCache>
            </c:numRef>
          </c:xVal>
          <c:yVal>
            <c:numRef>
              <c:f>Sheet2!$B$4:$B$20</c:f>
              <c:numCache>
                <c:formatCode>General</c:formatCode>
                <c:ptCount val="17"/>
                <c:pt idx="0">
                  <c:v>10.720684523809524</c:v>
                </c:pt>
                <c:pt idx="1">
                  <c:v>7.0424107142857144</c:v>
                </c:pt>
                <c:pt idx="2">
                  <c:v>4.5133928571428577</c:v>
                </c:pt>
                <c:pt idx="3">
                  <c:v>3.8891369047619047</c:v>
                </c:pt>
                <c:pt idx="4">
                  <c:v>3.7410714285714288</c:v>
                </c:pt>
                <c:pt idx="5">
                  <c:v>3.7834821428571428</c:v>
                </c:pt>
                <c:pt idx="6">
                  <c:v>3.9211309523809526</c:v>
                </c:pt>
                <c:pt idx="7">
                  <c:v>4.1132015306122449</c:v>
                </c:pt>
                <c:pt idx="8">
                  <c:v>4.3392857142857144</c:v>
                </c:pt>
                <c:pt idx="9">
                  <c:v>4.5880456349206353</c:v>
                </c:pt>
                <c:pt idx="10">
                  <c:v>4.8526785714285712</c:v>
                </c:pt>
                <c:pt idx="11">
                  <c:v>5.1288555194805197</c:v>
                </c:pt>
                <c:pt idx="12">
                  <c:v>5.4136904761904763</c:v>
                </c:pt>
                <c:pt idx="13">
                  <c:v>5.7051854395604398</c:v>
                </c:pt>
                <c:pt idx="14">
                  <c:v>6.001913265306122</c:v>
                </c:pt>
                <c:pt idx="15">
                  <c:v>6.3028273809523814</c:v>
                </c:pt>
                <c:pt idx="16">
                  <c:v>6.6071428571428577</c:v>
                </c:pt>
              </c:numCache>
            </c:numRef>
          </c:yVal>
          <c:smooth val="1"/>
        </c:ser>
        <c:ser>
          <c:idx val="1"/>
          <c:order val="1"/>
          <c:spPr>
            <a:ln w="38100"/>
          </c:spPr>
          <c:marker>
            <c:symbol val="none"/>
          </c:marker>
          <c:xVal>
            <c:numRef>
              <c:f>Sheet2!$A$4:$A$20</c:f>
              <c:numCache>
                <c:formatCode>General</c:formatCode>
                <c:ptCount val="17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</c:numCache>
            </c:numRef>
          </c:xVal>
          <c:yVal>
            <c:numRef>
              <c:f>Sheet2!$C$4:$C$20</c:f>
              <c:numCache>
                <c:formatCode>General</c:formatCode>
                <c:ptCount val="17"/>
                <c:pt idx="0">
                  <c:v>14.668530328798186</c:v>
                </c:pt>
                <c:pt idx="1">
                  <c:v>9.8111181972789119</c:v>
                </c:pt>
                <c:pt idx="2">
                  <c:v>6.3977465986394559</c:v>
                </c:pt>
                <c:pt idx="3">
                  <c:v>5.4787060657596367</c:v>
                </c:pt>
                <c:pt idx="4">
                  <c:v>5.183248299319728</c:v>
                </c:pt>
                <c:pt idx="5">
                  <c:v>5.1372236394557822</c:v>
                </c:pt>
                <c:pt idx="6">
                  <c:v>5.2159155328798184</c:v>
                </c:pt>
                <c:pt idx="7">
                  <c:v>5.3658740281827022</c:v>
                </c:pt>
                <c:pt idx="8">
                  <c:v>5.5603741496598644</c:v>
                </c:pt>
                <c:pt idx="9">
                  <c:v>5.7845686885865462</c:v>
                </c:pt>
                <c:pt idx="10">
                  <c:v>6.0295493197278915</c:v>
                </c:pt>
                <c:pt idx="11">
                  <c:v>6.2896471088435373</c:v>
                </c:pt>
                <c:pt idx="12">
                  <c:v>6.5610827664399096</c:v>
                </c:pt>
                <c:pt idx="13">
                  <c:v>6.8412398613291465</c:v>
                </c:pt>
                <c:pt idx="14">
                  <c:v>7.1282495140913511</c:v>
                </c:pt>
                <c:pt idx="15">
                  <c:v>7.4207412131519277</c:v>
                </c:pt>
                <c:pt idx="16">
                  <c:v>7.7176870748299322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238720"/>
        <c:axId val="110256896"/>
      </c:scatterChart>
      <c:valAx>
        <c:axId val="110238720"/>
        <c:scaling>
          <c:orientation val="minMax"/>
          <c:max val="8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10256896"/>
        <c:crosses val="autoZero"/>
        <c:crossBetween val="midCat"/>
      </c:valAx>
      <c:valAx>
        <c:axId val="110256896"/>
        <c:scaling>
          <c:orientation val="minMax"/>
          <c:max val="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1102387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0.02198</cdr:x>
      <cdr:y>0.20635</cdr:y>
    </cdr:from>
    <cdr:to>
      <cdr:x>0.94505</cdr:x>
      <cdr:y>0.32816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152400" y="990600"/>
          <a:ext cx="6400800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Gill Sans MT"/>
            </a:defRPr>
          </a:lvl9pPr>
        </a:lstStyle>
        <a:p xmlns:a="http://schemas.openxmlformats.org/drawingml/2006/main">
          <a:pPr algn="ctr"/>
          <a:r>
            <a:rPr lang="en-US" sz="3200" smtClean="0"/>
            <a:t>L = 20 ft, PIJR time = 2 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3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2/23/2011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102936"/>
          </a:xfrm>
        </p:spPr>
        <p:txBody>
          <a:bodyPr>
            <a:normAutofit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Calculating Signal Delay</a:t>
            </a:r>
          </a:p>
          <a:p>
            <a:r>
              <a:rPr lang="en-US" dirty="0" smtClean="0"/>
              <a:t>February </a:t>
            </a:r>
            <a:r>
              <a:rPr lang="en-US" dirty="0" smtClean="0"/>
              <a:t>23,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smtClean="0"/>
              <a:t>SIGNAL DELAY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Saturation flow</a:t>
            </a:r>
            <a:r>
              <a:rPr lang="en-US" sz="3200" dirty="0" smtClean="0"/>
              <a:t>: Maximum possible volume </a:t>
            </a:r>
            <a:r>
              <a:rPr lang="en-US" sz="3200" dirty="0" smtClean="0"/>
              <a:t>for an approach if </a:t>
            </a:r>
            <a:r>
              <a:rPr lang="en-US" sz="3200" dirty="0" smtClean="0"/>
              <a:t>there was unlimited green time.  A typical base value is </a:t>
            </a:r>
          </a:p>
          <a:p>
            <a:endParaRPr lang="en-US" sz="3200" dirty="0" smtClean="0"/>
          </a:p>
          <a:p>
            <a:endParaRPr lang="en-US" sz="3200" b="1" dirty="0" smtClean="0"/>
          </a:p>
          <a:p>
            <a:pPr algn="ctr"/>
            <a:r>
              <a:rPr lang="en-US" sz="3200" b="1" dirty="0" smtClean="0"/>
              <a:t>1900 </a:t>
            </a:r>
            <a:r>
              <a:rPr lang="en-US" sz="3200" b="1" dirty="0" err="1" smtClean="0"/>
              <a:t>pcphpl</a:t>
            </a:r>
            <a:endParaRPr lang="en-US" sz="3200" dirty="0" smtClean="0"/>
          </a:p>
          <a:p>
            <a:r>
              <a:rPr lang="en-US" sz="3200" b="1" dirty="0" smtClean="0"/>
              <a:t>	</a:t>
            </a:r>
            <a:r>
              <a:rPr lang="en-US" sz="3200" dirty="0" smtClean="0"/>
              <a:t>(passenger cars per hour per lane)</a:t>
            </a:r>
            <a:endParaRPr lang="en-US" sz="3200" b="1" dirty="0" smtClean="0"/>
          </a:p>
          <a:p>
            <a:endParaRPr lang="en-US" sz="3200" dirty="0" smtClean="0"/>
          </a:p>
          <a:p>
            <a:r>
              <a:rPr lang="en-US" sz="3200" dirty="0" smtClean="0"/>
              <a:t>Next week, we’ll talk about how to calculate a more exact value for each intersection.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Lane group</a:t>
            </a:r>
            <a:r>
              <a:rPr lang="en-US" sz="3200" smtClean="0"/>
              <a:t>: Set of lanes on an approach which are analyzed together because they behave similarly.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Lane group</a:t>
            </a:r>
            <a:r>
              <a:rPr lang="en-US" sz="3200" smtClean="0"/>
              <a:t>: Set of lanes on an approach which are analyzed together because they behave similarly.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rot="5400000" flipH="1" flipV="1">
            <a:off x="43060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4418806" y="1943894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5257006" y="1943894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rot="16200000">
            <a:off x="1143000" y="17526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10800000">
            <a:off x="5943600" y="17526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rot="5400000">
            <a:off x="31623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3147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09800" y="6096000"/>
            <a:ext cx="47244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One lane = one lane group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4306094" y="5066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/>
          <p:cNvSpPr/>
          <p:nvPr/>
        </p:nvSpPr>
        <p:spPr>
          <a:xfrm>
            <a:off x="4418806" y="4229894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flipH="1">
            <a:off x="5257006" y="4229894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371600" y="4724400"/>
            <a:ext cx="22860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Lane groups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71600" y="2362200"/>
            <a:ext cx="1828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3200" smtClean="0"/>
              <a:t>Physical</a:t>
            </a:r>
          </a:p>
          <a:p>
            <a:pPr algn="r"/>
            <a:r>
              <a:rPr lang="en-US" sz="3200" smtClean="0"/>
              <a:t>lanes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48200" y="3962400"/>
            <a:ext cx="11430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Lane group</a:t>
            </a:r>
            <a:r>
              <a:rPr lang="en-US" sz="3200" smtClean="0"/>
              <a:t>: Set of lanes on an approach which are analyzed together because they behave similarly.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28600" y="6096000"/>
            <a:ext cx="78486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Multiple lanes can often be grouped together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71600" y="4724400"/>
            <a:ext cx="22860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Lane groups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45346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>
            <a:off x="3962400" y="20574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flipH="1">
            <a:off x="5486400" y="1981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9"/>
          <p:cNvGrpSpPr/>
          <p:nvPr/>
        </p:nvGrpSpPr>
        <p:grpSpPr>
          <a:xfrm rot="16200000">
            <a:off x="1143000" y="1752600"/>
            <a:ext cx="2133600" cy="2133600"/>
            <a:chOff x="1676400" y="533400"/>
            <a:chExt cx="2133600" cy="213360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12"/>
          <p:cNvGrpSpPr/>
          <p:nvPr/>
        </p:nvGrpSpPr>
        <p:grpSpPr>
          <a:xfrm rot="10800000">
            <a:off x="5943600" y="1752600"/>
            <a:ext cx="2133600" cy="2133600"/>
            <a:chOff x="1676400" y="533400"/>
            <a:chExt cx="2133600" cy="2133600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rot="5400000">
            <a:off x="31623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0099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371600" y="2362200"/>
            <a:ext cx="1828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3200" smtClean="0"/>
              <a:t>Physical</a:t>
            </a:r>
          </a:p>
          <a:p>
            <a:pPr algn="r"/>
            <a:r>
              <a:rPr lang="en-US" sz="3200" smtClean="0"/>
              <a:t>lanes</a:t>
            </a:r>
          </a:p>
        </p:txBody>
      </p:sp>
      <p:cxnSp>
        <p:nvCxnSpPr>
          <p:cNvPr id="38" name="Straight Arrow Connector 37"/>
          <p:cNvCxnSpPr>
            <a:endCxn id="27" idx="2"/>
          </p:cNvCxnSpPr>
          <p:nvPr/>
        </p:nvCxnSpPr>
        <p:spPr>
          <a:xfrm rot="16200000" flipV="1">
            <a:off x="4184539" y="3041536"/>
            <a:ext cx="1231892" cy="235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3955658" y="2749942"/>
            <a:ext cx="2299486" cy="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8488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4306094" y="49903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4114800" y="4267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c 44"/>
          <p:cNvSpPr/>
          <p:nvPr/>
        </p:nvSpPr>
        <p:spPr>
          <a:xfrm flipH="1">
            <a:off x="5257800" y="4191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4001294" y="49903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343400" y="3962400"/>
            <a:ext cx="1447800" cy="2057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Lane group</a:t>
            </a:r>
            <a:r>
              <a:rPr lang="en-US" sz="3200" smtClean="0"/>
              <a:t>: Set of lanes on an approach which are analyzed together because they behave similarly.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rot="5400000" flipH="1" flipV="1">
            <a:off x="45346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3963195" y="1917691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flipH="1">
            <a:off x="5486400" y="1981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 rot="16200000">
            <a:off x="1143000" y="17526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2"/>
          <p:cNvGrpSpPr/>
          <p:nvPr/>
        </p:nvGrpSpPr>
        <p:grpSpPr>
          <a:xfrm rot="10800000">
            <a:off x="5943600" y="17526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rot="5400000">
            <a:off x="31623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0099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6184325"/>
            <a:ext cx="60960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Exclusive lanes get their own group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371600" y="4724400"/>
            <a:ext cx="22860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Lane groups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71600" y="2362200"/>
            <a:ext cx="1828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r"/>
            <a:r>
              <a:rPr lang="en-US" sz="3200" smtClean="0"/>
              <a:t>Physical</a:t>
            </a:r>
          </a:p>
          <a:p>
            <a:pPr algn="r"/>
            <a:r>
              <a:rPr lang="en-US" sz="3200" smtClean="0"/>
              <a:t>lanes</a:t>
            </a:r>
          </a:p>
        </p:txBody>
      </p:sp>
      <p:cxnSp>
        <p:nvCxnSpPr>
          <p:cNvPr id="26" name="Straight Arrow Connector 25"/>
          <p:cNvCxnSpPr>
            <a:endCxn id="6" idx="2"/>
          </p:cNvCxnSpPr>
          <p:nvPr/>
        </p:nvCxnSpPr>
        <p:spPr>
          <a:xfrm rot="5400000" flipH="1" flipV="1">
            <a:off x="4070238" y="3016362"/>
            <a:ext cx="1461286" cy="56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3955658" y="2749942"/>
            <a:ext cx="2299486" cy="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458494" y="5066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c 31"/>
          <p:cNvSpPr/>
          <p:nvPr/>
        </p:nvSpPr>
        <p:spPr>
          <a:xfrm>
            <a:off x="3886995" y="4203691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flipH="1">
            <a:off x="5410200" y="4267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endCxn id="32" idx="2"/>
          </p:cNvCxnSpPr>
          <p:nvPr/>
        </p:nvCxnSpPr>
        <p:spPr>
          <a:xfrm rot="5400000" flipH="1" flipV="1">
            <a:off x="3994038" y="5302362"/>
            <a:ext cx="1461286" cy="56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4114800" y="3962400"/>
            <a:ext cx="9906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105400" y="3962400"/>
            <a:ext cx="990600" cy="2133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Lane group</a:t>
            </a:r>
            <a:r>
              <a:rPr lang="en-US" sz="3200" smtClean="0"/>
              <a:t>: Set of lanes on an approach which are analyzed together because they behave similarly.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981200" y="2286000"/>
            <a:ext cx="60960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Basic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Exclusive left or right turn lanes are their own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Everything else is one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Capacity</a:t>
            </a:r>
            <a:r>
              <a:rPr lang="en-US" sz="3200" smtClean="0"/>
              <a:t>: The capacity </a:t>
            </a:r>
            <a:r>
              <a:rPr lang="en-US" sz="3200" b="1" smtClean="0"/>
              <a:t>of a lane group</a:t>
            </a:r>
            <a:r>
              <a:rPr lang="en-US" sz="3200" smtClean="0"/>
              <a:t> is its saturation flow multiplied by the proportion of green time:</a:t>
            </a:r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3429000" y="2209800"/>
          <a:ext cx="320040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8" name="Equation" r:id="rId3" imgW="609480" imgH="634680" progId="Equation.3">
                  <p:embed/>
                </p:oleObj>
              </mc:Choice>
              <mc:Fallback>
                <p:oleObj name="Equation" r:id="rId3" imgW="609480" imgH="634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09800"/>
                        <a:ext cx="3200400" cy="333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3810000"/>
            <a:ext cx="22860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Capacity of lane group </a:t>
            </a:r>
            <a:r>
              <a:rPr lang="en-US" sz="3200" i="1" smtClean="0"/>
              <a:t>i</a:t>
            </a:r>
            <a:endParaRPr lang="en-US" sz="3200" smtClean="0"/>
          </a:p>
        </p:txBody>
      </p:sp>
      <p:sp>
        <p:nvSpPr>
          <p:cNvPr id="6" name="Rectangle 5"/>
          <p:cNvSpPr/>
          <p:nvPr/>
        </p:nvSpPr>
        <p:spPr>
          <a:xfrm>
            <a:off x="3124200" y="1600200"/>
            <a:ext cx="22860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Saturation flow for </a:t>
            </a:r>
            <a:r>
              <a:rPr lang="en-US" sz="3200" i="1" smtClean="0"/>
              <a:t>i</a:t>
            </a:r>
            <a:endParaRPr lang="en-US" sz="3200" smtClean="0"/>
          </a:p>
        </p:txBody>
      </p:sp>
      <p:sp>
        <p:nvSpPr>
          <p:cNvPr id="7" name="Rectangle 6"/>
          <p:cNvSpPr/>
          <p:nvPr/>
        </p:nvSpPr>
        <p:spPr>
          <a:xfrm>
            <a:off x="6400800" y="1447800"/>
            <a:ext cx="22860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Green time for </a:t>
            </a:r>
            <a:r>
              <a:rPr lang="en-US" sz="3200" i="1" smtClean="0"/>
              <a:t>i</a:t>
            </a:r>
            <a:endParaRPr lang="en-US" sz="3200" smtClean="0"/>
          </a:p>
        </p:txBody>
      </p:sp>
      <p:sp>
        <p:nvSpPr>
          <p:cNvPr id="8" name="Rectangle 7"/>
          <p:cNvSpPr/>
          <p:nvPr/>
        </p:nvSpPr>
        <p:spPr>
          <a:xfrm>
            <a:off x="6096000" y="4191000"/>
            <a:ext cx="22860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Cycle length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743200" y="3429000"/>
            <a:ext cx="838200" cy="228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62400" y="2743200"/>
            <a:ext cx="1066800" cy="3048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6400800" y="2590800"/>
            <a:ext cx="1295400" cy="228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6324600" y="3810000"/>
            <a:ext cx="1066800" cy="2286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Degree of saturation: </a:t>
            </a:r>
            <a:r>
              <a:rPr lang="en-US" sz="32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 smtClean="0"/>
              <a:t>degree of saturation for a lane group </a:t>
            </a:r>
            <a:r>
              <a:rPr lang="en-US" sz="3200" dirty="0" smtClean="0"/>
              <a:t>is </a:t>
            </a:r>
            <a:r>
              <a:rPr lang="en-US" sz="3200" dirty="0" smtClean="0"/>
              <a:t>the ratio between</a:t>
            </a:r>
            <a:r>
              <a:rPr lang="en-US" sz="3200" dirty="0"/>
              <a:t> </a:t>
            </a:r>
            <a:r>
              <a:rPr lang="en-US" sz="3200" dirty="0" smtClean="0"/>
              <a:t>its volume and capacity</a:t>
            </a:r>
            <a:endParaRPr lang="en-US" sz="3200" dirty="0" smtClean="0"/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356983"/>
              </p:ext>
            </p:extLst>
          </p:nvPr>
        </p:nvGraphicFramePr>
        <p:xfrm>
          <a:off x="3695700" y="2143125"/>
          <a:ext cx="26670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1" name="Equation" r:id="rId3" imgW="507960" imgH="660240" progId="Equation.3">
                  <p:embed/>
                </p:oleObj>
              </mc:Choice>
              <mc:Fallback>
                <p:oleObj name="Equation" r:id="rId3" imgW="5079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2143125"/>
                        <a:ext cx="2667000" cy="346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14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Critical lane group</a:t>
            </a:r>
            <a:r>
              <a:rPr lang="en-US" sz="3200" smtClean="0"/>
              <a:t>: Lane group with highest degree of saturation, for each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Example</a:t>
            </a:r>
            <a:r>
              <a:rPr lang="en-US" sz="3200" smtClean="0"/>
              <a:t>: Cycle length is 60 seconds.  Find capacity and degree of saturation for both</a:t>
            </a:r>
          </a:p>
          <a:p>
            <a:r>
              <a:rPr lang="en-US" sz="3200" smtClean="0"/>
              <a:t>lane groups.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rot="5400000" flipH="1" flipV="1">
            <a:off x="49918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>
            <a:off x="3810795" y="1917691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c 4"/>
          <p:cNvSpPr/>
          <p:nvPr/>
        </p:nvSpPr>
        <p:spPr>
          <a:xfrm flipH="1">
            <a:off x="5943600" y="19812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9"/>
          <p:cNvGrpSpPr/>
          <p:nvPr/>
        </p:nvGrpSpPr>
        <p:grpSpPr>
          <a:xfrm rot="16200000">
            <a:off x="990600" y="1752600"/>
            <a:ext cx="2133600" cy="2133600"/>
            <a:chOff x="1676400" y="533400"/>
            <a:chExt cx="2133600" cy="21336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2"/>
          <p:cNvGrpSpPr/>
          <p:nvPr/>
        </p:nvGrpSpPr>
        <p:grpSpPr>
          <a:xfrm rot="10800000">
            <a:off x="6477000" y="1752600"/>
            <a:ext cx="2133600" cy="2133600"/>
            <a:chOff x="1676400" y="533400"/>
            <a:chExt cx="2133600" cy="2133600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5400000">
            <a:off x="28575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933700" y="27813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4" idx="2"/>
          </p:cNvCxnSpPr>
          <p:nvPr/>
        </p:nvCxnSpPr>
        <p:spPr>
          <a:xfrm rot="5400000" flipH="1" flipV="1">
            <a:off x="3917838" y="3016362"/>
            <a:ext cx="1461286" cy="56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727058" y="2749942"/>
            <a:ext cx="2299486" cy="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610894" y="4914106"/>
            <a:ext cx="1752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489058" y="2749942"/>
            <a:ext cx="2299486" cy="2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143000" y="3962400"/>
            <a:ext cx="2286000" cy="58477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Lane groups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14800" y="3962400"/>
            <a:ext cx="9906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05400" y="3962400"/>
            <a:ext cx="12192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3962400" y="4191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4153463" y="5143500"/>
            <a:ext cx="1295399" cy="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4915694" y="4914106"/>
            <a:ext cx="1752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flipH="1">
            <a:off x="5791200" y="41910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306094" y="2780506"/>
            <a:ext cx="1905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143000" y="49530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Volume: 400 veh/hr</a:t>
            </a:r>
          </a:p>
          <a:p>
            <a:r>
              <a:rPr lang="en-US" sz="2800" smtClean="0"/>
              <a:t>Green time: 10 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86400" y="5903893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Volume: 800 veh/hr</a:t>
            </a:r>
          </a:p>
          <a:p>
            <a:r>
              <a:rPr lang="en-US" sz="2800" smtClean="0"/>
              <a:t>Green time: 30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Solution</a:t>
            </a:r>
            <a:r>
              <a:rPr lang="en-US" sz="3200" smtClean="0"/>
              <a:t>: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763294" y="1789906"/>
            <a:ext cx="1752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895600" y="838200"/>
            <a:ext cx="9906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838200"/>
            <a:ext cx="1219200" cy="1905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2742638" y="1066799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16200000" flipV="1">
            <a:off x="2933701" y="2019299"/>
            <a:ext cx="1295399" cy="1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068094" y="1789906"/>
            <a:ext cx="1752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flipH="1">
            <a:off x="5943600" y="1066800"/>
            <a:ext cx="838200" cy="762000"/>
          </a:xfrm>
          <a:prstGeom prst="arc">
            <a:avLst>
              <a:gd name="adj1" fmla="val 16200000"/>
              <a:gd name="adj2" fmla="val 21495858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43000" y="2819400"/>
            <a:ext cx="7848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Volume: 400 veh/hr</a:t>
            </a:r>
          </a:p>
          <a:p>
            <a:r>
              <a:rPr lang="en-US" sz="2800" smtClean="0"/>
              <a:t>Green time: 10 s</a:t>
            </a:r>
          </a:p>
          <a:p>
            <a:r>
              <a:rPr lang="en-US" sz="2800" smtClean="0"/>
              <a:t>Saturation flow:</a:t>
            </a:r>
            <a:r>
              <a:rPr lang="en-US" sz="2800" b="1" smtClean="0"/>
              <a:t> 1900		3800</a:t>
            </a:r>
          </a:p>
          <a:p>
            <a:r>
              <a:rPr lang="en-US" sz="2800" smtClean="0"/>
              <a:t>Capacity: </a:t>
            </a:r>
            <a:r>
              <a:rPr lang="en-US" sz="2800" b="1" smtClean="0"/>
              <a:t>317			1900</a:t>
            </a:r>
          </a:p>
          <a:p>
            <a:r>
              <a:rPr lang="en-US" sz="2800" smtClean="0"/>
              <a:t>Degree of saturation: </a:t>
            </a:r>
            <a:r>
              <a:rPr lang="en-US" sz="2800" b="1" smtClean="0"/>
              <a:t>1.3		0.45</a:t>
            </a:r>
            <a:endParaRPr lang="en-US" sz="2800" smtClean="0"/>
          </a:p>
        </p:txBody>
      </p:sp>
      <p:sp>
        <p:nvSpPr>
          <p:cNvPr id="30" name="Rectangle 29"/>
          <p:cNvSpPr/>
          <p:nvPr/>
        </p:nvSpPr>
        <p:spPr>
          <a:xfrm>
            <a:off x="5219700" y="28956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/>
              <a:t>Volume: 800 veh/hr</a:t>
            </a:r>
          </a:p>
          <a:p>
            <a:r>
              <a:rPr lang="en-US" sz="2800" smtClean="0"/>
              <a:t>Green time: 30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Delay</a:t>
            </a:r>
            <a:r>
              <a:rPr lang="en-US" sz="3200" smtClean="0"/>
              <a:t> consists of two parts:</a:t>
            </a:r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2743200" y="2057400"/>
          <a:ext cx="360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6" name="Equation" r:id="rId3" imgW="685800" imgH="457200" progId="Equation.3">
                  <p:embed/>
                </p:oleObj>
              </mc:Choice>
              <mc:Fallback>
                <p:oleObj name="Equation" r:id="rId3" imgW="68580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057400"/>
                        <a:ext cx="3600450" cy="240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733800" y="914400"/>
            <a:ext cx="1676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Uniform</a:t>
            </a:r>
          </a:p>
          <a:p>
            <a:r>
              <a:rPr lang="en-US" sz="3200" smtClean="0"/>
              <a:t>delay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486400" y="3200400"/>
            <a:ext cx="22098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smtClean="0"/>
              <a:t>Incremental</a:t>
            </a:r>
          </a:p>
          <a:p>
            <a:r>
              <a:rPr lang="en-US" sz="3200" smtClean="0"/>
              <a:t>delay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46482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Uniform delay </a:t>
            </a:r>
            <a:r>
              <a:rPr lang="en-US" sz="3200" smtClean="0"/>
              <a:t>would be the delay if traffic</a:t>
            </a:r>
          </a:p>
          <a:p>
            <a:r>
              <a:rPr lang="en-US" sz="3200" smtClean="0"/>
              <a:t>arrived at a uniform rate.  </a:t>
            </a:r>
            <a:r>
              <a:rPr lang="en-US" sz="3200" b="1" smtClean="0"/>
              <a:t>Incremental delay</a:t>
            </a:r>
            <a:r>
              <a:rPr lang="en-US" sz="3200" smtClean="0"/>
              <a:t> accounts for random fluctuations.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1066800" y="838200"/>
          <a:ext cx="6248400" cy="444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0" name="Equation" r:id="rId3" imgW="1498320" imgH="1066680" progId="Equation.3">
                  <p:embed/>
                </p:oleObj>
              </mc:Choice>
              <mc:Fallback>
                <p:oleObj name="Equation" r:id="rId3" imgW="1498320" imgH="1066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838200"/>
                        <a:ext cx="6248400" cy="444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46482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Uniform delay is mainly influenced by </a:t>
            </a:r>
          </a:p>
          <a:p>
            <a:r>
              <a:rPr lang="en-US" sz="3200" smtClean="0"/>
              <a:t>proportion of green time (</a:t>
            </a:r>
            <a:r>
              <a:rPr lang="en-US" sz="3200" i="1" smtClean="0"/>
              <a:t>G</a:t>
            </a:r>
            <a:r>
              <a:rPr lang="en-US" sz="3200" smtClean="0"/>
              <a:t>/</a:t>
            </a:r>
            <a:r>
              <a:rPr lang="en-US" sz="3200" i="1" smtClean="0"/>
              <a:t>C</a:t>
            </a:r>
            <a:r>
              <a:rPr lang="en-US" sz="3200" smtClean="0"/>
              <a:t>) and </a:t>
            </a:r>
          </a:p>
          <a:p>
            <a:r>
              <a:rPr lang="en-US" sz="3200" smtClean="0"/>
              <a:t>degree of saturation (</a:t>
            </a:r>
            <a:r>
              <a:rPr lang="en-US" sz="3200" i="1" smtClean="0"/>
              <a:t>X</a:t>
            </a:r>
            <a:r>
              <a:rPr lang="en-US" sz="320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1143000" y="1752600"/>
          <a:ext cx="7607559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4" name="Equation" r:id="rId3" imgW="2298600" imgH="736560" progId="Equation.3">
                  <p:embed/>
                </p:oleObj>
              </mc:Choice>
              <mc:Fallback>
                <p:oleObj name="Equation" r:id="rId3" imgW="2298600" imgH="736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52600"/>
                        <a:ext cx="7607559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066800" y="46482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Incremental delay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Procedure for calculating delay: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delay for each lane group</a:t>
            </a:r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average delay for each approach</a:t>
            </a:r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endParaRPr lang="en-US" sz="3200" smtClean="0"/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average intersection delay</a:t>
            </a: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2957513" y="1076325"/>
          <a:ext cx="3933825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2" name="Equation" r:id="rId3" imgW="749160" imgH="482400" progId="Equation.3">
                  <p:embed/>
                </p:oleObj>
              </mc:Choice>
              <mc:Fallback>
                <p:oleObj name="Equation" r:id="rId3" imgW="7491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1076325"/>
                        <a:ext cx="3933825" cy="253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7" name="Object 3"/>
          <p:cNvGraphicFramePr>
            <a:graphicFrameLocks noChangeAspect="1"/>
          </p:cNvGraphicFramePr>
          <p:nvPr/>
        </p:nvGraphicFramePr>
        <p:xfrm>
          <a:off x="2514600" y="2971800"/>
          <a:ext cx="4648199" cy="2367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3" name="Equation" r:id="rId5" imgW="1346040" imgH="685800" progId="Equation.3">
                  <p:embed/>
                </p:oleObj>
              </mc:Choice>
              <mc:Fallback>
                <p:oleObj name="Equation" r:id="rId5" imgW="134604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71800"/>
                        <a:ext cx="4648199" cy="2367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306638" y="4876800"/>
          <a:ext cx="4911725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4" name="Equation" r:id="rId7" imgW="1422360" imgH="685800" progId="Equation.3">
                  <p:embed/>
                </p:oleObj>
              </mc:Choice>
              <mc:Fallback>
                <p:oleObj name="Equation" r:id="rId7" imgW="1422360" imgH="685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4876800"/>
                        <a:ext cx="4911725" cy="236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Overall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Divide into lane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Find capacity, degree of saturation, and delay for each lane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approach delay from lane group 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/>
              <a:t>Calculate total intersection delay from approach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/>
          </a:p>
          <a:p>
            <a:r>
              <a:rPr lang="en-US" sz="3200" b="1" dirty="0" smtClean="0"/>
              <a:t>No lab tomorrow… next week we will do signal analysis lab</a:t>
            </a:r>
          </a:p>
          <a:p>
            <a:endParaRPr lang="en-US" sz="3200" b="1" dirty="0"/>
          </a:p>
          <a:p>
            <a:r>
              <a:rPr lang="en-US" sz="3200" b="1" dirty="0" smtClean="0"/>
              <a:t>Group assignment due Friday… turn in:</a:t>
            </a:r>
            <a:r>
              <a:rPr lang="en-US" sz="3200" b="1" dirty="0"/>
              <a:t>	</a:t>
            </a:r>
            <a:r>
              <a:rPr lang="en-US" sz="3200" b="1" dirty="0" smtClean="0"/>
              <a:t>Travel times (AM, PM, </a:t>
            </a:r>
            <a:r>
              <a:rPr lang="en-US" sz="3200" b="1" dirty="0" err="1" smtClean="0"/>
              <a:t>offpeak</a:t>
            </a:r>
            <a:r>
              <a:rPr lang="en-US" sz="3200" b="1" dirty="0" smtClean="0"/>
              <a:t>)</a:t>
            </a:r>
          </a:p>
          <a:p>
            <a:r>
              <a:rPr lang="en-US" sz="3200" b="1" dirty="0" smtClean="0"/>
              <a:t>	Bus routes (AM, PM, </a:t>
            </a:r>
            <a:r>
              <a:rPr lang="en-US" sz="3200" b="1" dirty="0" err="1" smtClean="0"/>
              <a:t>offpeak</a:t>
            </a:r>
            <a:r>
              <a:rPr lang="en-US" sz="3200" b="1" dirty="0" smtClean="0"/>
              <a:t>)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Total ridership</a:t>
            </a:r>
          </a:p>
          <a:p>
            <a:r>
              <a:rPr lang="en-US" sz="3200" b="1" dirty="0"/>
              <a:t>	</a:t>
            </a:r>
            <a:r>
              <a:rPr lang="en-US" sz="3200" b="1" dirty="0" smtClean="0"/>
              <a:t>E-mail spreadsheets and </a:t>
            </a:r>
            <a:r>
              <a:rPr lang="en-US" sz="3200" b="1" dirty="0" err="1" smtClean="0"/>
              <a:t>writeup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36390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5585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Intersection diagram: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762000"/>
            <a:ext cx="2133600" cy="21336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6477000" y="2133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WB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6248400" y="56388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NB</a:t>
            </a:r>
            <a:endParaRPr lang="en-US" sz="3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1828800" y="48006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EB</a:t>
            </a:r>
            <a:endParaRPr lang="en-US" sz="3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743200" y="1524000"/>
            <a:ext cx="815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SB</a:t>
            </a:r>
            <a:endParaRPr lang="en-US" sz="3200" dirty="0" smtClean="0"/>
          </a:p>
        </p:txBody>
      </p:sp>
      <p:grpSp>
        <p:nvGrpSpPr>
          <p:cNvPr id="35" name="Group 34"/>
          <p:cNvGrpSpPr/>
          <p:nvPr/>
        </p:nvGrpSpPr>
        <p:grpSpPr>
          <a:xfrm>
            <a:off x="4267200" y="4495800"/>
            <a:ext cx="2286000" cy="1981994"/>
            <a:chOff x="4419600" y="4229100"/>
            <a:chExt cx="2286000" cy="1981994"/>
          </a:xfrm>
        </p:grpSpPr>
        <p:cxnSp>
          <p:nvCxnSpPr>
            <p:cNvPr id="20" name="Straight Arrow Connector 19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 23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Arc 33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 rot="5400000">
            <a:off x="1524397" y="3123803"/>
            <a:ext cx="2286000" cy="1981994"/>
            <a:chOff x="4419600" y="4229100"/>
            <a:chExt cx="2286000" cy="1981994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Arc 40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 rot="16200000">
            <a:off x="5562997" y="2209403"/>
            <a:ext cx="2286000" cy="1981994"/>
            <a:chOff x="4419600" y="4229100"/>
            <a:chExt cx="2286000" cy="1981994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Arc 46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 rot="10800000">
            <a:off x="2971800" y="1066800"/>
            <a:ext cx="2286000" cy="1981994"/>
            <a:chOff x="4419600" y="4229100"/>
            <a:chExt cx="2286000" cy="1981994"/>
          </a:xfrm>
        </p:grpSpPr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Arc 50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Arc 52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Rectangle 53"/>
          <p:cNvSpPr/>
          <p:nvPr/>
        </p:nvSpPr>
        <p:spPr>
          <a:xfrm>
            <a:off x="4572000" y="4084935"/>
            <a:ext cx="53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50</a:t>
            </a:r>
            <a:endParaRPr lang="en-US" sz="24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51054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120</a:t>
            </a:r>
            <a:endParaRPr lang="en-US" sz="2400" dirty="0" smtClean="0"/>
          </a:p>
        </p:txBody>
      </p:sp>
      <p:sp>
        <p:nvSpPr>
          <p:cNvPr id="56" name="Rectangle 55"/>
          <p:cNvSpPr/>
          <p:nvPr/>
        </p:nvSpPr>
        <p:spPr>
          <a:xfrm>
            <a:off x="57912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30</a:t>
            </a:r>
            <a:endParaRPr lang="en-US" sz="2400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6248400" y="3886200"/>
            <a:ext cx="1295400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Peak hour </a:t>
            </a:r>
          </a:p>
          <a:p>
            <a:r>
              <a:rPr lang="en-US" smtClean="0"/>
              <a:t>turn counts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90600" y="0"/>
            <a:ext cx="8153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If the red zones overlap, we have a dilemma</a:t>
            </a:r>
          </a:p>
          <a:p>
            <a:r>
              <a:rPr lang="en-US" sz="3200" smtClean="0"/>
              <a:t>zone (you did it wrong).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43000" y="28956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>
            <a:off x="4267200" y="1828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 rot="5400000">
            <a:off x="7010400" y="762000"/>
            <a:ext cx="2133600" cy="2133600"/>
            <a:chOff x="1676400" y="533400"/>
            <a:chExt cx="2133600" cy="2133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/>
          <p:cNvCxnSpPr/>
          <p:nvPr/>
        </p:nvCxnSpPr>
        <p:spPr>
          <a:xfrm rot="16200000">
            <a:off x="4267200" y="57912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1143000" y="4724400"/>
            <a:ext cx="4191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6"/>
          <p:cNvGrpSpPr/>
          <p:nvPr/>
        </p:nvGrpSpPr>
        <p:grpSpPr>
          <a:xfrm rot="10800000">
            <a:off x="7010400" y="4724400"/>
            <a:ext cx="2133600" cy="2133600"/>
            <a:chOff x="1676400" y="533400"/>
            <a:chExt cx="2133600" cy="2133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ectangle 27"/>
          <p:cNvSpPr/>
          <p:nvPr/>
        </p:nvSpPr>
        <p:spPr>
          <a:xfrm>
            <a:off x="1143000" y="3810000"/>
            <a:ext cx="12192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362200" y="3810000"/>
            <a:ext cx="31242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Can’t stop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3048000"/>
            <a:ext cx="1752600" cy="7620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3048000"/>
            <a:ext cx="2590800" cy="76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Can’t go</a:t>
            </a:r>
            <a:endParaRPr lang="en-US" sz="2400">
              <a:solidFill>
                <a:schemeClr val="tx1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/>
          <a:srcRect b="5426"/>
          <a:stretch>
            <a:fillRect/>
          </a:stretch>
        </p:blipFill>
        <p:spPr bwMode="auto">
          <a:xfrm>
            <a:off x="3962400" y="4800600"/>
            <a:ext cx="128915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What is the shape of this curve?</a:t>
            </a:r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2830513" y="2554288"/>
          <a:ext cx="40894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1" name="Equation" r:id="rId3" imgW="1244520" imgH="393480" progId="Equation.3">
                  <p:embed/>
                </p:oleObj>
              </mc:Choice>
              <mc:Fallback>
                <p:oleObj name="Equation" r:id="rId3" imgW="12445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513" y="2554288"/>
                        <a:ext cx="4089400" cy="1292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90600" y="0"/>
            <a:ext cx="7848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/>
              <a:t>Example</a:t>
            </a:r>
            <a:r>
              <a:rPr lang="en-US" sz="3200" smtClean="0"/>
              <a:t>: Speed limit is 40 mph, intersection is 45 ft wide.  Our “design vehicle” is 20 ft long and can brake at 11.2 ft/s</a:t>
            </a:r>
            <a:r>
              <a:rPr lang="en-US" sz="3200" baseline="30000" smtClean="0"/>
              <a:t>2</a:t>
            </a:r>
            <a:r>
              <a:rPr lang="en-US" sz="3200" smtClean="0"/>
              <a:t>.  If PIJR time is 1 second, what is the minimum safe clearance time? </a:t>
            </a:r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57400" y="304800"/>
          <a:ext cx="6934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2514600" y="51054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Speed (mph)</a:t>
            </a:r>
          </a:p>
        </p:txBody>
      </p:sp>
      <p:sp>
        <p:nvSpPr>
          <p:cNvPr id="5" name="Rectangle 4"/>
          <p:cNvSpPr/>
          <p:nvPr/>
        </p:nvSpPr>
        <p:spPr>
          <a:xfrm>
            <a:off x="-4191000" y="1828800"/>
            <a:ext cx="6400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 algn="r"/>
            <a:r>
              <a:rPr lang="en-US" sz="3200" smtClean="0"/>
              <a:t>Clearance</a:t>
            </a:r>
          </a:p>
          <a:p>
            <a:pPr lvl="8" algn="r"/>
            <a:r>
              <a:rPr lang="en-US" sz="3200" smtClean="0"/>
              <a:t>time</a:t>
            </a:r>
          </a:p>
          <a:p>
            <a:pPr lvl="8" algn="r"/>
            <a:r>
              <a:rPr lang="en-US" sz="3200" smtClean="0"/>
              <a:t>(s)</a:t>
            </a:r>
          </a:p>
          <a:p>
            <a:pPr lvl="8" algn="ctr"/>
            <a:endParaRPr lang="en-US" sz="3200" smtClean="0"/>
          </a:p>
        </p:txBody>
      </p:sp>
      <p:sp>
        <p:nvSpPr>
          <p:cNvPr id="6" name="Rectangle 5"/>
          <p:cNvSpPr/>
          <p:nvPr/>
        </p:nvSpPr>
        <p:spPr>
          <a:xfrm>
            <a:off x="1676400" y="60960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W = 30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971800"/>
            <a:ext cx="64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smtClean="0"/>
              <a:t>L = 12 ft, PIJR time = 1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13230</TotalTime>
  <Words>558</Words>
  <Application>Microsoft Office PowerPoint</Application>
  <PresentationFormat>On-screen Show (4:3)</PresentationFormat>
  <Paragraphs>113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Solstice</vt:lpstr>
      <vt:lpstr>Equation</vt:lpstr>
      <vt:lpstr>Microsoft Equation 3.0</vt:lpstr>
      <vt:lpstr>CE 3500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Stephen D. Boyles</cp:lastModifiedBy>
  <cp:revision>600</cp:revision>
  <dcterms:created xsi:type="dcterms:W3CDTF">2006-08-16T00:00:00Z</dcterms:created>
  <dcterms:modified xsi:type="dcterms:W3CDTF">2011-02-23T17:49:53Z</dcterms:modified>
</cp:coreProperties>
</file>