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76" r:id="rId3"/>
    <p:sldId id="564" r:id="rId4"/>
    <p:sldId id="563" r:id="rId5"/>
    <p:sldId id="558" r:id="rId6"/>
    <p:sldId id="561" r:id="rId7"/>
    <p:sldId id="562" r:id="rId8"/>
    <p:sldId id="565" r:id="rId9"/>
    <p:sldId id="566" r:id="rId10"/>
    <p:sldId id="567" r:id="rId11"/>
    <p:sldId id="569" r:id="rId12"/>
    <p:sldId id="568" r:id="rId13"/>
    <p:sldId id="575" r:id="rId14"/>
    <p:sldId id="576" r:id="rId15"/>
    <p:sldId id="580" r:id="rId16"/>
    <p:sldId id="582" r:id="rId17"/>
    <p:sldId id="584" r:id="rId18"/>
    <p:sldId id="585" r:id="rId19"/>
    <p:sldId id="583" r:id="rId20"/>
    <p:sldId id="570" r:id="rId21"/>
    <p:sldId id="577" r:id="rId22"/>
    <p:sldId id="578" r:id="rId23"/>
    <p:sldId id="579" r:id="rId24"/>
    <p:sldId id="581" r:id="rId25"/>
    <p:sldId id="586" r:id="rId26"/>
    <p:sldId id="571" r:id="rId27"/>
    <p:sldId id="587" r:id="rId28"/>
    <p:sldId id="588" r:id="rId29"/>
    <p:sldId id="589" r:id="rId30"/>
    <p:sldId id="590" r:id="rId31"/>
    <p:sldId id="591" r:id="rId32"/>
    <p:sldId id="572" r:id="rId33"/>
    <p:sldId id="592" r:id="rId34"/>
    <p:sldId id="593" r:id="rId35"/>
    <p:sldId id="573" r:id="rId36"/>
    <p:sldId id="594" r:id="rId37"/>
    <p:sldId id="595" r:id="rId38"/>
    <p:sldId id="598" r:id="rId39"/>
    <p:sldId id="574" r:id="rId40"/>
    <p:sldId id="596" r:id="rId41"/>
    <p:sldId id="597" r:id="rId42"/>
    <p:sldId id="5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4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93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102936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Signal Design Process</a:t>
            </a:r>
            <a:endParaRPr lang="en-US" dirty="0" smtClean="0"/>
          </a:p>
          <a:p>
            <a:r>
              <a:rPr lang="en-US" smtClean="0"/>
              <a:t>February </a:t>
            </a:r>
            <a:r>
              <a:rPr lang="en-US" smtClean="0"/>
              <a:t>25,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General procedure:</a:t>
            </a:r>
          </a:p>
          <a:p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Establish phases</a:t>
            </a: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Identify lane groups and volumes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Identify design lane group for each phase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clearance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total cycle length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Allocate green time to phases</a:t>
            </a:r>
            <a:endParaRPr lang="en-US" sz="32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I: ESTABLISH PHASES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Generally, we want as few phases as possible.  Why?</a:t>
            </a:r>
            <a:endParaRPr lang="en-US" sz="3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Generally, we want as few phases as possible.  Why?</a:t>
            </a:r>
            <a:endParaRPr lang="en-US" sz="320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693868" y="3402132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3032466" y="3508209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flipH="1">
            <a:off x="3586480" y="2716819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2565106" y="3534590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2476500" y="274320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 flipV="1">
            <a:off x="1930651" y="1726282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 flipV="1">
            <a:off x="1803106" y="1620206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0800000" flipH="1">
            <a:off x="1714500" y="188518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4" name="Straight Arrow Connector 13"/>
          <p:cNvCxnSpPr/>
          <p:nvPr/>
        </p:nvCxnSpPr>
        <p:spPr>
          <a:xfrm rot="5400000" flipV="1">
            <a:off x="2270466" y="1593824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10800000">
            <a:off x="2824480" y="1858799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grpSp>
        <p:nvGrpSpPr>
          <p:cNvPr id="32" name="Group 31"/>
          <p:cNvGrpSpPr/>
          <p:nvPr/>
        </p:nvGrpSpPr>
        <p:grpSpPr>
          <a:xfrm rot="5400000">
            <a:off x="5067697" y="875903"/>
            <a:ext cx="2514600" cy="3048794"/>
            <a:chOff x="3538220" y="1239020"/>
            <a:chExt cx="2514600" cy="3048794"/>
          </a:xfrm>
        </p:grpSpPr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4517588" y="360073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4856186" y="3706810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flipH="1">
              <a:off x="5410200" y="291542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6200000" flipV="1">
              <a:off x="4388826" y="3733191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>
              <a:off x="4300220" y="294180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6200000" flipH="1" flipV="1">
              <a:off x="3754371" y="192488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H="1" flipV="1">
              <a:off x="3626826" y="1818807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10800000" flipH="1">
              <a:off x="3538220" y="208378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 flipV="1">
              <a:off x="4094186" y="179242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10800000">
              <a:off x="4648200" y="205740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4191000" y="40386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vs.</a:t>
            </a:r>
            <a:endParaRPr lang="en-US" sz="3200" smtClean="0"/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677297" y="4076303"/>
            <a:ext cx="2514600" cy="3048794"/>
            <a:chOff x="3538220" y="1239020"/>
            <a:chExt cx="2514600" cy="3048794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517588" y="360073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4856186" y="3706810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flipH="1">
              <a:off x="5410200" y="291542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6200000" flipV="1">
              <a:off x="4388826" y="3733191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>
              <a:off x="4300220" y="294180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16200000" flipH="1" flipV="1">
              <a:off x="3754371" y="192488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H="1" flipV="1">
              <a:off x="3626826" y="1818807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rot="10800000" flipH="1">
              <a:off x="3538220" y="208378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5400000" flipV="1">
              <a:off x="4094186" y="179242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 rot="10800000">
              <a:off x="4648200" y="205740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rot="5400000" flipH="1" flipV="1">
            <a:off x="3532068" y="5764332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870666" y="5870409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flipH="1">
            <a:off x="4424680" y="5079019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3403306" y="5896790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>
            <a:off x="3314700" y="510540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 flipV="1">
            <a:off x="1240379" y="5791264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 flipV="1">
            <a:off x="1112834" y="5685188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10800000" flipH="1">
            <a:off x="1024228" y="5950163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53" name="Straight Arrow Connector 52"/>
          <p:cNvCxnSpPr/>
          <p:nvPr/>
        </p:nvCxnSpPr>
        <p:spPr>
          <a:xfrm rot="5400000" flipV="1">
            <a:off x="1580194" y="5658806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 rot="10800000">
            <a:off x="2134208" y="592378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1600200" y="990600"/>
            <a:ext cx="2895600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95800" y="990600"/>
            <a:ext cx="3581400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143000" y="4572000"/>
            <a:ext cx="20574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200400" y="4572000"/>
            <a:ext cx="21336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334000" y="4572000"/>
            <a:ext cx="35814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Protected phases are recommended if any of the following are true:</a:t>
            </a:r>
          </a:p>
          <a:p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Heavy volume</a:t>
            </a:r>
            <a:r>
              <a:rPr lang="en-US" sz="3200" smtClean="0"/>
              <a:t> (product of left-turning vehicles and opposing traffic exceeds 50,000 per lane of travel)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Queuing</a:t>
            </a:r>
            <a:r>
              <a:rPr lang="en-US" sz="3200" smtClean="0"/>
              <a:t> (two or more vehicles still wait to turn left at the end of the phase)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Volume-speed</a:t>
            </a:r>
            <a:r>
              <a:rPr lang="en-US" sz="3200" smtClean="0"/>
              <a:t>: More than 50 vehicles turn left during peak hour, speed limit 45 mph or greater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Safety</a:t>
            </a:r>
            <a:r>
              <a:rPr lang="en-US" sz="3200" smtClean="0"/>
              <a:t>: Five or more turning-related accidents in the last year</a:t>
            </a:r>
            <a:endParaRPr lang="en-US" sz="3200" b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251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Follow-along example</a:t>
            </a:r>
            <a:r>
              <a:rPr lang="en-US" sz="3200" smtClean="0"/>
              <a:t>: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1371600" y="152400"/>
            <a:ext cx="2133600" cy="21336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3"/>
          <p:cNvGrpSpPr/>
          <p:nvPr/>
        </p:nvGrpSpPr>
        <p:grpSpPr>
          <a:xfrm rot="5400000">
            <a:off x="6172200" y="1524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 rot="5400000">
            <a:off x="3467100" y="57531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390900" y="57531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2933700" y="57531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4001294" y="5752306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4534694" y="5752306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 rot="10800000">
            <a:off x="4038600" y="152401"/>
            <a:ext cx="1602582" cy="2210594"/>
            <a:chOff x="4190206" y="4800600"/>
            <a:chExt cx="1602582" cy="2210594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rot="16200000">
            <a:off x="6400006" y="2362995"/>
            <a:ext cx="1602582" cy="2210594"/>
            <a:chOff x="4190206" y="4800600"/>
            <a:chExt cx="1602582" cy="2210594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 rot="5400000">
            <a:off x="1675606" y="2439194"/>
            <a:ext cx="1602582" cy="2210594"/>
            <a:chOff x="4190206" y="4800600"/>
            <a:chExt cx="1602582" cy="2210594"/>
          </a:xfrm>
        </p:grpSpPr>
        <p:cxnSp>
          <p:nvCxnSpPr>
            <p:cNvPr id="77" name="Straight Connector 76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4310988" y="5019816"/>
            <a:ext cx="643228" cy="1346012"/>
            <a:chOff x="4310988" y="5019816"/>
            <a:chExt cx="643228" cy="1346012"/>
          </a:xfrm>
        </p:grpSpPr>
        <p:cxnSp>
          <p:nvCxnSpPr>
            <p:cNvPr id="82" name="Straight Arrow Connector 81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Arc 82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 rot="10800000">
            <a:off x="4724400" y="609600"/>
            <a:ext cx="643228" cy="1346012"/>
            <a:chOff x="4310988" y="5019816"/>
            <a:chExt cx="643228" cy="1346012"/>
          </a:xfrm>
        </p:grpSpPr>
        <p:cxnSp>
          <p:nvCxnSpPr>
            <p:cNvPr id="86" name="Straight Arrow Connector 85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Arc 86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 rot="5400000">
            <a:off x="2256392" y="2696608"/>
            <a:ext cx="643228" cy="1346012"/>
            <a:chOff x="4310988" y="5019816"/>
            <a:chExt cx="643228" cy="1346012"/>
          </a:xfrm>
        </p:grpSpPr>
        <p:cxnSp>
          <p:nvCxnSpPr>
            <p:cNvPr id="89" name="Straight Arrow Connector 88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 rot="16200000">
            <a:off x="6828392" y="3001408"/>
            <a:ext cx="643228" cy="1346012"/>
            <a:chOff x="4310988" y="5019816"/>
            <a:chExt cx="643228" cy="1346012"/>
          </a:xfrm>
        </p:grpSpPr>
        <p:cxnSp>
          <p:nvCxnSpPr>
            <p:cNvPr id="92" name="Straight Arrow Connector 91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Arc 92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Follow-along example</a:t>
            </a:r>
            <a:r>
              <a:rPr lang="en-US" sz="3200" smtClean="0"/>
              <a:t>: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371600" y="762000"/>
            <a:ext cx="2133600" cy="21336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"/>
          <p:cNvGrpSpPr/>
          <p:nvPr/>
        </p:nvGrpSpPr>
        <p:grpSpPr>
          <a:xfrm>
            <a:off x="4267200" y="4495800"/>
            <a:ext cx="2286000" cy="1981994"/>
            <a:chOff x="4419600" y="4229100"/>
            <a:chExt cx="2286000" cy="1981994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21"/>
          <p:cNvGrpSpPr/>
          <p:nvPr/>
        </p:nvGrpSpPr>
        <p:grpSpPr>
          <a:xfrm rot="5400000">
            <a:off x="1524397" y="3123803"/>
            <a:ext cx="2286000" cy="1981994"/>
            <a:chOff x="4419600" y="4229100"/>
            <a:chExt cx="2286000" cy="1981994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7"/>
          <p:cNvGrpSpPr/>
          <p:nvPr/>
        </p:nvGrpSpPr>
        <p:grpSpPr>
          <a:xfrm rot="16200000">
            <a:off x="5562997" y="2285604"/>
            <a:ext cx="2286000" cy="1981994"/>
            <a:chOff x="4419600" y="4229100"/>
            <a:chExt cx="2286000" cy="1981994"/>
          </a:xfrm>
        </p:grpSpPr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33"/>
          <p:cNvGrpSpPr/>
          <p:nvPr/>
        </p:nvGrpSpPr>
        <p:grpSpPr>
          <a:xfrm rot="10800000">
            <a:off x="2971800" y="1066800"/>
            <a:ext cx="2286000" cy="1981994"/>
            <a:chOff x="4419600" y="4229100"/>
            <a:chExt cx="2286000" cy="1981994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4196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160</a:t>
            </a:r>
            <a:endParaRPr lang="en-US" sz="2400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51054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550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50</a:t>
            </a:r>
            <a:endParaRPr lang="en-US" sz="24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30480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48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7338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588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4196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86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657600" y="3429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60</a:t>
            </a:r>
            <a:endParaRPr lang="en-US" sz="24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657600" y="3886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7</a:t>
            </a:r>
            <a:r>
              <a:rPr lang="en-US" sz="2400" smtClean="0"/>
              <a:t>00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657600" y="4419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14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953000" y="2971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354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953000" y="3505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75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160 x (588 + 48) &gt; 2 x 50000, so need protected left for northbound approach</a:t>
            </a:r>
            <a:endParaRPr lang="en-US" sz="320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324600" y="914400"/>
            <a:ext cx="18288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"/>
          <p:cNvGrpSpPr/>
          <p:nvPr/>
        </p:nvGrpSpPr>
        <p:grpSpPr>
          <a:xfrm>
            <a:off x="4267200" y="4495800"/>
            <a:ext cx="2286000" cy="1981994"/>
            <a:chOff x="4419600" y="4229100"/>
            <a:chExt cx="2286000" cy="1981994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21"/>
          <p:cNvGrpSpPr/>
          <p:nvPr/>
        </p:nvGrpSpPr>
        <p:grpSpPr>
          <a:xfrm rot="5400000">
            <a:off x="1524397" y="3123803"/>
            <a:ext cx="2286000" cy="1981994"/>
            <a:chOff x="4419600" y="4229100"/>
            <a:chExt cx="2286000" cy="1981994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7"/>
          <p:cNvGrpSpPr/>
          <p:nvPr/>
        </p:nvGrpSpPr>
        <p:grpSpPr>
          <a:xfrm rot="16200000">
            <a:off x="5562997" y="2285604"/>
            <a:ext cx="2286000" cy="1981994"/>
            <a:chOff x="4419600" y="4229100"/>
            <a:chExt cx="2286000" cy="1981994"/>
          </a:xfrm>
        </p:grpSpPr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33"/>
          <p:cNvGrpSpPr/>
          <p:nvPr/>
        </p:nvGrpSpPr>
        <p:grpSpPr>
          <a:xfrm rot="10800000">
            <a:off x="2971800" y="1066800"/>
            <a:ext cx="2286000" cy="1981994"/>
            <a:chOff x="4419600" y="4229100"/>
            <a:chExt cx="2286000" cy="1981994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4196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160</a:t>
            </a:r>
            <a:endParaRPr lang="en-US" sz="2400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51054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550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50</a:t>
            </a:r>
            <a:endParaRPr lang="en-US" sz="24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30480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48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7338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588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4196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86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657600" y="3429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60</a:t>
            </a:r>
            <a:endParaRPr lang="en-US" sz="24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657600" y="3886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700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657600" y="4419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14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953000" y="2971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354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953000" y="3505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75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Try three-phase design</a:t>
            </a:r>
            <a:endParaRPr lang="en-US" sz="3200" smtClean="0"/>
          </a:p>
        </p:txBody>
      </p:sp>
      <p:grpSp>
        <p:nvGrpSpPr>
          <p:cNvPr id="53" name="Group 52"/>
          <p:cNvGrpSpPr/>
          <p:nvPr/>
        </p:nvGrpSpPr>
        <p:grpSpPr>
          <a:xfrm rot="5400000">
            <a:off x="5677297" y="1104503"/>
            <a:ext cx="2514600" cy="3048794"/>
            <a:chOff x="3538220" y="1239020"/>
            <a:chExt cx="2514600" cy="3048794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4517588" y="360073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4856186" y="3706810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rc 55"/>
            <p:cNvSpPr/>
            <p:nvPr/>
          </p:nvSpPr>
          <p:spPr>
            <a:xfrm flipH="1">
              <a:off x="5410200" y="291542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16200000" flipV="1">
              <a:off x="4388826" y="3733191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/>
            <p:cNvSpPr/>
            <p:nvPr/>
          </p:nvSpPr>
          <p:spPr>
            <a:xfrm>
              <a:off x="4300220" y="294180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6200000" flipH="1" flipV="1">
              <a:off x="3754371" y="192488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6200000" flipH="1" flipV="1">
              <a:off x="3626826" y="1818807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10800000" flipH="1">
              <a:off x="3538220" y="208378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5400000" flipV="1">
              <a:off x="4094186" y="179242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10800000">
              <a:off x="4648200" y="205740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rot="5400000" flipH="1" flipV="1">
            <a:off x="3532068" y="2792532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3870666" y="2898609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flipH="1">
            <a:off x="4424680" y="2107219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rot="16200000" flipV="1">
            <a:off x="3403306" y="2924990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/>
          <p:cNvSpPr/>
          <p:nvPr/>
        </p:nvSpPr>
        <p:spPr>
          <a:xfrm>
            <a:off x="3314700" y="213360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 rot="16200000" flipH="1" flipV="1">
            <a:off x="1240379" y="2819464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6200000" flipH="1" flipV="1">
            <a:off x="1112834" y="2713388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 rot="10800000" flipH="1">
            <a:off x="1024228" y="2978363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2" name="Straight Arrow Connector 71"/>
          <p:cNvCxnSpPr/>
          <p:nvPr/>
        </p:nvCxnSpPr>
        <p:spPr>
          <a:xfrm rot="5400000" flipV="1">
            <a:off x="1580194" y="2687006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 72"/>
          <p:cNvSpPr/>
          <p:nvPr/>
        </p:nvSpPr>
        <p:spPr>
          <a:xfrm rot="10800000">
            <a:off x="2134208" y="295198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4" name="Rectangle 73"/>
          <p:cNvSpPr/>
          <p:nvPr/>
        </p:nvSpPr>
        <p:spPr>
          <a:xfrm>
            <a:off x="1143000" y="1600200"/>
            <a:ext cx="20574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200400" y="1600200"/>
            <a:ext cx="21336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334000" y="1600200"/>
            <a:ext cx="35814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143000" y="16002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1</a:t>
            </a:r>
            <a:endParaRPr lang="en-US" sz="3200" smtClean="0"/>
          </a:p>
        </p:txBody>
      </p:sp>
      <p:sp>
        <p:nvSpPr>
          <p:cNvPr id="78" name="Rectangle 77"/>
          <p:cNvSpPr/>
          <p:nvPr/>
        </p:nvSpPr>
        <p:spPr>
          <a:xfrm>
            <a:off x="3200400" y="16002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2</a:t>
            </a:r>
            <a:endParaRPr lang="en-US" sz="3200" smtClean="0"/>
          </a:p>
        </p:txBody>
      </p:sp>
      <p:sp>
        <p:nvSpPr>
          <p:cNvPr id="79" name="Rectangle 78"/>
          <p:cNvSpPr/>
          <p:nvPr/>
        </p:nvSpPr>
        <p:spPr>
          <a:xfrm>
            <a:off x="5334000" y="16002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3</a:t>
            </a:r>
            <a:endParaRPr lang="en-US" sz="32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Protected phases are recommended if any of the following are true:</a:t>
            </a:r>
          </a:p>
          <a:p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Heavy volume</a:t>
            </a:r>
            <a:r>
              <a:rPr lang="en-US" sz="3200" smtClean="0"/>
              <a:t> (product of left-turning vehicles and opposing traffic exceeds 50,000 per lane of travel)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Queuing</a:t>
            </a:r>
            <a:r>
              <a:rPr lang="en-US" sz="3200" smtClean="0"/>
              <a:t> (two or more vehicles still wait to turn left at the end of the phase)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Volume-speed</a:t>
            </a:r>
            <a:r>
              <a:rPr lang="en-US" sz="3200" smtClean="0"/>
              <a:t>: More than 50 vehicles turn left during peak hour, speed limit 45 mph or greater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smtClean="0"/>
              <a:t>Safety</a:t>
            </a:r>
            <a:r>
              <a:rPr lang="en-US" sz="3200" smtClean="0"/>
              <a:t>: Five or more turning-related accidents in the last year</a:t>
            </a:r>
            <a:endParaRPr lang="en-US" sz="32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2</a:t>
            </a:r>
            <a:r>
              <a:rPr lang="en-US" sz="4800" b="1" smtClean="0"/>
              <a:t>: IDENTIFY LANE GROUPS AND VOLUMES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Remember the rules of thumb for establishing lane groups:</a:t>
            </a:r>
            <a:endParaRPr lang="en-US" sz="3200" smtClean="0"/>
          </a:p>
        </p:txBody>
      </p:sp>
      <p:sp>
        <p:nvSpPr>
          <p:cNvPr id="3" name="Rectangle 2"/>
          <p:cNvSpPr/>
          <p:nvPr/>
        </p:nvSpPr>
        <p:spPr>
          <a:xfrm>
            <a:off x="1981200" y="2286000"/>
            <a:ext cx="60960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Basic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Exclusive left or right turn lanes are their own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Everything else is one group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Calculate design volume for each lane group:</a:t>
            </a:r>
            <a:endParaRPr lang="en-US" sz="3200" smtClean="0"/>
          </a:p>
        </p:txBody>
      </p:sp>
      <p:sp>
        <p:nvSpPr>
          <p:cNvPr id="3" name="Rectangle 2"/>
          <p:cNvSpPr/>
          <p:nvPr/>
        </p:nvSpPr>
        <p:spPr>
          <a:xfrm>
            <a:off x="1219200" y="1447800"/>
            <a:ext cx="60960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Use peak 15 minute volume, scaled up to one hour.  The ratio between this and peak hour volume is the </a:t>
            </a:r>
            <a:r>
              <a:rPr lang="en-US" sz="3200" b="1" smtClean="0"/>
              <a:t>peak hour factor.</a:t>
            </a:r>
            <a:endParaRPr lang="en-US" sz="3200" smtClean="0"/>
          </a:p>
        </p:txBody>
      </p:sp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2314575" y="4181475"/>
          <a:ext cx="4133850" cy="2266950"/>
        </p:xfrm>
        <a:graphic>
          <a:graphicData uri="http://schemas.openxmlformats.org/presentationml/2006/ole">
            <p:oleObj spid="_x0000_s172034" name="Equation" r:id="rId3" imgW="787320" imgH="431640" progId="Equation.3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4724400" y="3886200"/>
            <a:ext cx="18288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3657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Design</a:t>
            </a:r>
          </a:p>
          <a:p>
            <a:r>
              <a:rPr lang="en-US" sz="3200" smtClean="0"/>
              <a:t>based on</a:t>
            </a:r>
          </a:p>
          <a:p>
            <a:r>
              <a:rPr lang="en-US" sz="3200" smtClean="0"/>
              <a:t>this</a:t>
            </a:r>
            <a:endParaRPr lang="en-US" sz="32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If left turns have to yield, multiply their</a:t>
            </a:r>
          </a:p>
          <a:p>
            <a:r>
              <a:rPr lang="en-US" sz="3200" smtClean="0"/>
              <a:t>volume by 1.6 to account for this.</a:t>
            </a:r>
            <a:endParaRPr lang="en-US" sz="3200" smtClean="0"/>
          </a:p>
        </p:txBody>
      </p:sp>
      <p:sp>
        <p:nvSpPr>
          <p:cNvPr id="3" name="Rectangle 2"/>
          <p:cNvSpPr/>
          <p:nvPr/>
        </p:nvSpPr>
        <p:spPr>
          <a:xfrm>
            <a:off x="1143000" y="4495800"/>
            <a:ext cx="62484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Think this assumption is too simple?  Take 4000-level traffic operations and find out the real truth!</a:t>
            </a:r>
            <a:endParaRPr lang="en-US" sz="32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Follow-along example (assume volumes are scaled 15-minute peak)</a:t>
            </a:r>
            <a:r>
              <a:rPr lang="en-US" sz="3200" smtClean="0"/>
              <a:t>: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"/>
          <p:cNvGrpSpPr/>
          <p:nvPr/>
        </p:nvGrpSpPr>
        <p:grpSpPr>
          <a:xfrm>
            <a:off x="4267200" y="4495800"/>
            <a:ext cx="2286000" cy="1981994"/>
            <a:chOff x="4419600" y="4229100"/>
            <a:chExt cx="2286000" cy="1981994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21"/>
          <p:cNvGrpSpPr/>
          <p:nvPr/>
        </p:nvGrpSpPr>
        <p:grpSpPr>
          <a:xfrm rot="5400000">
            <a:off x="1524397" y="3123803"/>
            <a:ext cx="2286000" cy="1981994"/>
            <a:chOff x="4419600" y="4229100"/>
            <a:chExt cx="2286000" cy="1981994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7"/>
          <p:cNvGrpSpPr/>
          <p:nvPr/>
        </p:nvGrpSpPr>
        <p:grpSpPr>
          <a:xfrm rot="16200000">
            <a:off x="5562997" y="2285604"/>
            <a:ext cx="2286000" cy="1981994"/>
            <a:chOff x="4419600" y="4229100"/>
            <a:chExt cx="2286000" cy="1981994"/>
          </a:xfrm>
        </p:grpSpPr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33"/>
          <p:cNvGrpSpPr/>
          <p:nvPr/>
        </p:nvGrpSpPr>
        <p:grpSpPr>
          <a:xfrm rot="10800000">
            <a:off x="2971800" y="1066800"/>
            <a:ext cx="2286000" cy="1981994"/>
            <a:chOff x="4419600" y="4229100"/>
            <a:chExt cx="2286000" cy="1981994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4196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160</a:t>
            </a:r>
            <a:endParaRPr lang="en-US" sz="2400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51054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550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50</a:t>
            </a:r>
            <a:endParaRPr lang="en-US" sz="24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30480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48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7338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588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4196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86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657600" y="3429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trike="sngStrike" smtClean="0">
                <a:solidFill>
                  <a:schemeClr val="bg1">
                    <a:lumMod val="65000"/>
                  </a:schemeClr>
                </a:solidFill>
              </a:rPr>
              <a:t>60 </a:t>
            </a:r>
            <a:r>
              <a:rPr lang="en-US" sz="2400" smtClean="0"/>
              <a:t>96</a:t>
            </a:r>
            <a:endParaRPr lang="en-US" sz="24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657600" y="3886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700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657600" y="4419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14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953000" y="2971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354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5720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trike="sngStrike" smtClean="0">
                <a:solidFill>
                  <a:schemeClr val="bg1">
                    <a:lumMod val="65000"/>
                  </a:schemeClr>
                </a:solidFill>
              </a:rPr>
              <a:t>75</a:t>
            </a:r>
            <a:r>
              <a:rPr lang="en-US" sz="2400" smtClean="0"/>
              <a:t> 120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Lane group volumes</a:t>
            </a:r>
            <a:endParaRPr lang="en-US" sz="320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648200" y="4191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160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600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733800" y="3124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636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194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86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96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5105400" y="2590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454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120</a:t>
            </a:r>
            <a:endParaRPr lang="en-US" sz="2400" dirty="0" smtClean="0"/>
          </a:p>
        </p:txBody>
      </p:sp>
      <p:grpSp>
        <p:nvGrpSpPr>
          <p:cNvPr id="55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3: IDENTIFY DESIGN LANE GROUPS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Calculate ratio of design volume to saturation flow</a:t>
            </a:r>
            <a:endParaRPr lang="en-US" sz="3200" smtClean="0"/>
          </a:p>
        </p:txBody>
      </p:sp>
      <p:sp>
        <p:nvSpPr>
          <p:cNvPr id="3" name="Rectangle 2"/>
          <p:cNvSpPr/>
          <p:nvPr/>
        </p:nvSpPr>
        <p:spPr>
          <a:xfrm>
            <a:off x="228600" y="4572000"/>
            <a:ext cx="38100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Next week we’ll calculate saturation flow in more detail... here use 1900 pcphpl</a:t>
            </a:r>
            <a:endParaRPr lang="en-US" sz="3200" smtClean="0"/>
          </a:p>
        </p:txBody>
      </p:sp>
      <p:grpSp>
        <p:nvGrpSpPr>
          <p:cNvPr id="5" name="Group 22"/>
          <p:cNvGrpSpPr/>
          <p:nvPr/>
        </p:nvGrpSpPr>
        <p:grpSpPr>
          <a:xfrm>
            <a:off x="1981200" y="762000"/>
            <a:ext cx="2133600" cy="1828800"/>
            <a:chOff x="1676400" y="533400"/>
            <a:chExt cx="2133600" cy="2133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3"/>
          <p:cNvGrpSpPr/>
          <p:nvPr/>
        </p:nvGrpSpPr>
        <p:grpSpPr>
          <a:xfrm rot="5400000">
            <a:off x="6781800" y="457200"/>
            <a:ext cx="2133600" cy="2133600"/>
            <a:chOff x="1676400" y="533400"/>
            <a:chExt cx="21336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6"/>
          <p:cNvGrpSpPr/>
          <p:nvPr/>
        </p:nvGrpSpPr>
        <p:grpSpPr>
          <a:xfrm rot="16200000">
            <a:off x="1981200" y="44196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29"/>
          <p:cNvGrpSpPr/>
          <p:nvPr/>
        </p:nvGrpSpPr>
        <p:grpSpPr>
          <a:xfrm rot="10800000">
            <a:off x="6781800" y="4419600"/>
            <a:ext cx="2133600" cy="2133600"/>
            <a:chOff x="1676400" y="533400"/>
            <a:chExt cx="2133600" cy="2133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5105400" y="3886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0.084</a:t>
            </a:r>
            <a:endParaRPr lang="en-US" sz="2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400800" y="38862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0.16</a:t>
            </a:r>
            <a:endParaRPr lang="en-US" sz="2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4267200" y="2819400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0.17</a:t>
            </a:r>
            <a:endParaRPr lang="en-US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4876800" y="25908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0.045</a:t>
            </a:r>
            <a:endParaRPr lang="en-US" sz="24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4114800" y="33528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0.051</a:t>
            </a:r>
            <a:endParaRPr lang="en-US" sz="2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4343400" y="41910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0.21</a:t>
            </a:r>
            <a:endParaRPr lang="en-US" sz="24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5562600" y="22860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0.12</a:t>
            </a:r>
            <a:endParaRPr lang="en-US" sz="24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5410200" y="3200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0.063</a:t>
            </a:r>
            <a:endParaRPr lang="en-US" sz="2400" dirty="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2286000" y="2819400"/>
            <a:ext cx="2209800" cy="2286000"/>
            <a:chOff x="1676400" y="2971800"/>
            <a:chExt cx="2209800" cy="22860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 rot="10800000">
            <a:off x="6172200" y="1905000"/>
            <a:ext cx="2209800" cy="2286000"/>
            <a:chOff x="1676400" y="2971800"/>
            <a:chExt cx="2209800" cy="2286000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Arc 3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rot="5400000">
            <a:off x="3695700" y="647700"/>
            <a:ext cx="2209800" cy="2286000"/>
            <a:chOff x="1676400" y="2971800"/>
            <a:chExt cx="2209800" cy="228600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 rot="16200000">
            <a:off x="4914900" y="4152900"/>
            <a:ext cx="2209800" cy="2286000"/>
            <a:chOff x="1676400" y="2971800"/>
            <a:chExt cx="2209800" cy="2286000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Arc 48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For each signal phase, identify movement with highest ratio:</a:t>
            </a:r>
            <a:endParaRPr lang="en-US" sz="3200" smtClean="0"/>
          </a:p>
        </p:txBody>
      </p:sp>
      <p:sp>
        <p:nvSpPr>
          <p:cNvPr id="3" name="Rectangle 2"/>
          <p:cNvSpPr/>
          <p:nvPr/>
        </p:nvSpPr>
        <p:spPr>
          <a:xfrm>
            <a:off x="228600" y="4572000"/>
            <a:ext cx="38100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Phase I: critical value is 0.16</a:t>
            </a:r>
            <a:endParaRPr lang="en-US" sz="320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981200" y="762000"/>
            <a:ext cx="2133600" cy="1828800"/>
            <a:chOff x="1676400" y="533400"/>
            <a:chExt cx="2133600" cy="2133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 rot="5400000">
            <a:off x="6781800" y="457200"/>
            <a:ext cx="2133600" cy="2133600"/>
            <a:chOff x="1676400" y="533400"/>
            <a:chExt cx="21336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6"/>
          <p:cNvGrpSpPr/>
          <p:nvPr/>
        </p:nvGrpSpPr>
        <p:grpSpPr>
          <a:xfrm rot="16200000">
            <a:off x="1981200" y="44196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9"/>
          <p:cNvGrpSpPr/>
          <p:nvPr/>
        </p:nvGrpSpPr>
        <p:grpSpPr>
          <a:xfrm rot="10800000">
            <a:off x="6781800" y="4419600"/>
            <a:ext cx="2133600" cy="2133600"/>
            <a:chOff x="1676400" y="533400"/>
            <a:chExt cx="2133600" cy="2133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5105400" y="3886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0.084</a:t>
            </a:r>
            <a:endParaRPr lang="en-US" sz="2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400800" y="38862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0.16</a:t>
            </a:r>
            <a:endParaRPr lang="en-US" sz="2400" dirty="0" smtClean="0"/>
          </a:p>
        </p:txBody>
      </p:sp>
      <p:grpSp>
        <p:nvGrpSpPr>
          <p:cNvPr id="39" name="Group 45"/>
          <p:cNvGrpSpPr/>
          <p:nvPr/>
        </p:nvGrpSpPr>
        <p:grpSpPr>
          <a:xfrm rot="16200000">
            <a:off x="4914900" y="4152900"/>
            <a:ext cx="2209800" cy="2286000"/>
            <a:chOff x="1676400" y="2971800"/>
            <a:chExt cx="2209800" cy="2286000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Arc 48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For each signal phase, identify movement with highest ratio:</a:t>
            </a:r>
            <a:endParaRPr lang="en-US" sz="3200" smtClean="0"/>
          </a:p>
        </p:txBody>
      </p:sp>
      <p:sp>
        <p:nvSpPr>
          <p:cNvPr id="3" name="Rectangle 2"/>
          <p:cNvSpPr/>
          <p:nvPr/>
        </p:nvSpPr>
        <p:spPr>
          <a:xfrm>
            <a:off x="228600" y="4572000"/>
            <a:ext cx="38100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Phase II: critical value is 0.17</a:t>
            </a:r>
            <a:endParaRPr lang="en-US" sz="320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981200" y="762000"/>
            <a:ext cx="2133600" cy="1828800"/>
            <a:chOff x="1676400" y="533400"/>
            <a:chExt cx="2133600" cy="2133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 rot="5400000">
            <a:off x="6781800" y="457200"/>
            <a:ext cx="2133600" cy="2133600"/>
            <a:chOff x="1676400" y="533400"/>
            <a:chExt cx="21336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6"/>
          <p:cNvGrpSpPr/>
          <p:nvPr/>
        </p:nvGrpSpPr>
        <p:grpSpPr>
          <a:xfrm rot="16200000">
            <a:off x="1981200" y="44196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9"/>
          <p:cNvGrpSpPr/>
          <p:nvPr/>
        </p:nvGrpSpPr>
        <p:grpSpPr>
          <a:xfrm rot="10800000">
            <a:off x="6781800" y="4419600"/>
            <a:ext cx="2133600" cy="2133600"/>
            <a:chOff x="1676400" y="533400"/>
            <a:chExt cx="2133600" cy="2133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267200" y="2819400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0.17</a:t>
            </a:r>
            <a:endParaRPr lang="en-US" sz="24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4876800" y="25908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0.045</a:t>
            </a: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 rot="5400000">
            <a:off x="3695700" y="647700"/>
            <a:ext cx="2209800" cy="2286000"/>
            <a:chOff x="1676400" y="2971800"/>
            <a:chExt cx="2209800" cy="228600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rc 31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Homework due Monday!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639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For each signal phase, identify movement with highest ratio:</a:t>
            </a:r>
            <a:endParaRPr lang="en-US" sz="3200" smtClean="0"/>
          </a:p>
        </p:txBody>
      </p:sp>
      <p:sp>
        <p:nvSpPr>
          <p:cNvPr id="3" name="Rectangle 2"/>
          <p:cNvSpPr/>
          <p:nvPr/>
        </p:nvSpPr>
        <p:spPr>
          <a:xfrm>
            <a:off x="228600" y="4572000"/>
            <a:ext cx="38100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Phase III: critical value is 0.21</a:t>
            </a:r>
            <a:endParaRPr lang="en-US" sz="320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981200" y="762000"/>
            <a:ext cx="2133600" cy="1828800"/>
            <a:chOff x="1676400" y="533400"/>
            <a:chExt cx="2133600" cy="2133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/>
          <p:nvPr/>
        </p:nvGrpSpPr>
        <p:grpSpPr>
          <a:xfrm rot="5400000">
            <a:off x="6781800" y="457200"/>
            <a:ext cx="2133600" cy="2133600"/>
            <a:chOff x="1676400" y="533400"/>
            <a:chExt cx="21336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6"/>
          <p:cNvGrpSpPr/>
          <p:nvPr/>
        </p:nvGrpSpPr>
        <p:grpSpPr>
          <a:xfrm rot="16200000">
            <a:off x="1981200" y="44196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9"/>
          <p:cNvGrpSpPr/>
          <p:nvPr/>
        </p:nvGrpSpPr>
        <p:grpSpPr>
          <a:xfrm rot="10800000">
            <a:off x="6781800" y="4419600"/>
            <a:ext cx="2133600" cy="2133600"/>
            <a:chOff x="1676400" y="533400"/>
            <a:chExt cx="2133600" cy="2133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114800" y="33528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0.051</a:t>
            </a:r>
            <a:endParaRPr lang="en-US" sz="2400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4343400" y="41910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0.21</a:t>
            </a:r>
            <a:endParaRPr lang="en-US" sz="24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5562600" y="22860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0.12</a:t>
            </a:r>
            <a:endParaRPr lang="en-US" sz="24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410200" y="3200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0.063</a:t>
            </a:r>
            <a:endParaRPr lang="en-US" sz="2400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2286000" y="2819400"/>
            <a:ext cx="2209800" cy="2286000"/>
            <a:chOff x="1676400" y="2971800"/>
            <a:chExt cx="2209800" cy="2286000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rc 39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0800000">
            <a:off x="6172200" y="1905000"/>
            <a:ext cx="2209800" cy="2286000"/>
            <a:chOff x="1676400" y="2971800"/>
            <a:chExt cx="2209800" cy="2286000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Arc 48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2976563" y="1457325"/>
          <a:ext cx="3127375" cy="3600450"/>
        </p:xfrm>
        <a:graphic>
          <a:graphicData uri="http://schemas.openxmlformats.org/presentationml/2006/ole">
            <p:oleObj spid="_x0000_s174082" name="Equation" r:id="rId3" imgW="596880" imgH="685800" progId="Equation.3">
              <p:embed/>
            </p:oleObj>
          </a:graphicData>
        </a:graphic>
      </p:graphicFrame>
      <p:sp>
        <p:nvSpPr>
          <p:cNvPr id="37" name="Rectangle 36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These are the design ratios for each phase:</a:t>
            </a:r>
            <a:endParaRPr lang="en-US" sz="32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4: CALCULATE CLEARANCE INTERVALS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251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Follow-along example</a:t>
            </a:r>
            <a:r>
              <a:rPr lang="en-US" sz="3200" smtClean="0"/>
              <a:t>:</a:t>
            </a:r>
          </a:p>
        </p:txBody>
      </p:sp>
      <p:grpSp>
        <p:nvGrpSpPr>
          <p:cNvPr id="5" name="Group 22"/>
          <p:cNvGrpSpPr/>
          <p:nvPr/>
        </p:nvGrpSpPr>
        <p:grpSpPr>
          <a:xfrm>
            <a:off x="1371600" y="152400"/>
            <a:ext cx="2133600" cy="2133600"/>
            <a:chOff x="1676400" y="533400"/>
            <a:chExt cx="2133600" cy="2133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3"/>
          <p:cNvGrpSpPr/>
          <p:nvPr/>
        </p:nvGrpSpPr>
        <p:grpSpPr>
          <a:xfrm rot="5400000">
            <a:off x="6172200" y="152400"/>
            <a:ext cx="2133600" cy="2133600"/>
            <a:chOff x="1676400" y="533400"/>
            <a:chExt cx="21336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rot="5400000">
            <a:off x="3467100" y="57531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390900" y="57531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933700" y="57531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001294" y="5752306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534694" y="5752306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 rot="10800000">
            <a:off x="4038600" y="152401"/>
            <a:ext cx="1602582" cy="2210594"/>
            <a:chOff x="4190206" y="4800600"/>
            <a:chExt cx="1602582" cy="2210594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16200000">
            <a:off x="6400006" y="2362995"/>
            <a:ext cx="1602582" cy="2210594"/>
            <a:chOff x="4190206" y="4800600"/>
            <a:chExt cx="1602582" cy="2210594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5400000">
            <a:off x="1675606" y="2439194"/>
            <a:ext cx="1602582" cy="2210594"/>
            <a:chOff x="4190206" y="4800600"/>
            <a:chExt cx="1602582" cy="2210594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310988" y="5019816"/>
            <a:ext cx="643228" cy="1346012"/>
            <a:chOff x="4310988" y="5019816"/>
            <a:chExt cx="643228" cy="1346012"/>
          </a:xfrm>
        </p:grpSpPr>
        <p:cxnSp>
          <p:nvCxnSpPr>
            <p:cNvPr id="41" name="Straight Arrow Connector 40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 rot="10800000">
            <a:off x="4724400" y="609600"/>
            <a:ext cx="643228" cy="1346012"/>
            <a:chOff x="4310988" y="5019816"/>
            <a:chExt cx="643228" cy="1346012"/>
          </a:xfrm>
        </p:grpSpPr>
        <p:cxnSp>
          <p:nvCxnSpPr>
            <p:cNvPr id="44" name="Straight Arrow Connector 43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5400000">
            <a:off x="2256392" y="2696608"/>
            <a:ext cx="643228" cy="1346012"/>
            <a:chOff x="4310988" y="5019816"/>
            <a:chExt cx="643228" cy="1346012"/>
          </a:xfrm>
        </p:grpSpPr>
        <p:cxnSp>
          <p:nvCxnSpPr>
            <p:cNvPr id="47" name="Straight Arrow Connector 46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rot="16200000">
            <a:off x="6828392" y="3001408"/>
            <a:ext cx="643228" cy="1346012"/>
            <a:chOff x="4310988" y="5019816"/>
            <a:chExt cx="643228" cy="1346012"/>
          </a:xfrm>
        </p:grpSpPr>
        <p:cxnSp>
          <p:nvCxnSpPr>
            <p:cNvPr id="50" name="Straight Arrow Connector 49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3810000" y="33528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65</a:t>
            </a:r>
            <a:r>
              <a:rPr lang="en-US" sz="2400" smtClean="0"/>
              <a:t> ft</a:t>
            </a:r>
            <a:endParaRPr lang="en-US" sz="24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4495800" y="2514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60 ft</a:t>
            </a:r>
            <a:endParaRPr lang="en-US" sz="2400" dirty="0" smtClean="0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2514600" y="3429000"/>
            <a:ext cx="2438400" cy="1588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3505200" y="2438400"/>
            <a:ext cx="2667000" cy="1588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295400" y="48768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40</a:t>
            </a:r>
            <a:r>
              <a:rPr lang="en-US" sz="2400" smtClean="0"/>
              <a:t> mph</a:t>
            </a:r>
            <a:endParaRPr lang="en-US" sz="2400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6248400" y="57150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30</a:t>
            </a:r>
            <a:r>
              <a:rPr lang="en-US" sz="2400" smtClean="0"/>
              <a:t> mph</a:t>
            </a:r>
            <a:endParaRPr lang="en-US" sz="2400" dirty="0" smtClean="0"/>
          </a:p>
        </p:txBody>
      </p:sp>
      <p:sp>
        <p:nvSpPr>
          <p:cNvPr id="64" name="Rectangle 63"/>
          <p:cNvSpPr/>
          <p:nvPr/>
        </p:nvSpPr>
        <p:spPr>
          <a:xfrm>
            <a:off x="2209800" y="12954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30</a:t>
            </a:r>
            <a:r>
              <a:rPr lang="en-US" sz="2400" smtClean="0"/>
              <a:t> mph</a:t>
            </a:r>
            <a:endParaRPr lang="en-US" sz="2400" dirty="0" smtClean="0"/>
          </a:p>
        </p:txBody>
      </p:sp>
      <p:sp>
        <p:nvSpPr>
          <p:cNvPr id="65" name="Rectangle 64"/>
          <p:cNvSpPr/>
          <p:nvPr/>
        </p:nvSpPr>
        <p:spPr>
          <a:xfrm>
            <a:off x="6629400" y="17526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40</a:t>
            </a:r>
            <a:r>
              <a:rPr lang="en-US" sz="2400" smtClean="0"/>
              <a:t> mph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990600" y="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Assuming 1 second PIJR time, 11.2 ft/s2 braking rate, 20 ft vehicle length, to avoid any dilemma zones we need:</a:t>
            </a:r>
            <a:endParaRPr lang="en-US" sz="3200" smtClean="0"/>
          </a:p>
        </p:txBody>
      </p:sp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3124200" y="1676400"/>
          <a:ext cx="2809875" cy="3102627"/>
        </p:xfrm>
        <a:graphic>
          <a:graphicData uri="http://schemas.openxmlformats.org/presentationml/2006/ole">
            <p:oleObj spid="_x0000_s175106" name="Equation" r:id="rId3" imgW="622080" imgH="685800" progId="Equation.3">
              <p:embed/>
            </p:oleObj>
          </a:graphicData>
        </a:graphic>
      </p:graphicFrame>
      <p:sp>
        <p:nvSpPr>
          <p:cNvPr id="60" name="Rectangle 59"/>
          <p:cNvSpPr/>
          <p:nvPr/>
        </p:nvSpPr>
        <p:spPr>
          <a:xfrm>
            <a:off x="1143000" y="5105400"/>
            <a:ext cx="6781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Round up to nearest 0.5 second: 5 seconds yellow time for all approaches</a:t>
            </a:r>
            <a:endParaRPr lang="en-US" sz="32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5: CALCULATE</a:t>
            </a:r>
          </a:p>
          <a:p>
            <a:pPr algn="ctr"/>
            <a:r>
              <a:rPr lang="en-US" sz="4800" b="1" smtClean="0"/>
              <a:t>CYCLE LENGTH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990600" y="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Webster’s formula finds the cycle length which minimizes delay: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295400" y="4191000"/>
            <a:ext cx="67818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LT = “lost time” which occurs at start and end of each phase.  We usually approximate LT as the sum of the clearance times: 15 s in this case</a:t>
            </a:r>
            <a:endParaRPr lang="en-US" sz="3200" smtClean="0"/>
          </a:p>
        </p:txBody>
      </p:sp>
      <p:graphicFrame>
        <p:nvGraphicFramePr>
          <p:cNvPr id="176131" name="Object 3"/>
          <p:cNvGraphicFramePr>
            <a:graphicFrameLocks noChangeAspect="1"/>
          </p:cNvGraphicFramePr>
          <p:nvPr/>
        </p:nvGraphicFramePr>
        <p:xfrm>
          <a:off x="2133600" y="1371600"/>
          <a:ext cx="4071937" cy="2011362"/>
        </p:xfrm>
        <a:graphic>
          <a:graphicData uri="http://schemas.openxmlformats.org/presentationml/2006/ole">
            <p:oleObj spid="_x0000_s176131" name="Equation" r:id="rId3" imgW="9014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990600" y="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Webster’s formula finds the cycle length which minimizes delay: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295400" y="4191000"/>
            <a:ext cx="6781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Rounding up to the nearest 0.5 second, we get a 60-second cycle length.</a:t>
            </a:r>
            <a:endParaRPr lang="en-US" sz="3200" smtClean="0"/>
          </a:p>
        </p:txBody>
      </p:sp>
      <p:graphicFrame>
        <p:nvGraphicFramePr>
          <p:cNvPr id="176131" name="Object 3"/>
          <p:cNvGraphicFramePr>
            <a:graphicFrameLocks noChangeAspect="1"/>
          </p:cNvGraphicFramePr>
          <p:nvPr/>
        </p:nvGraphicFramePr>
        <p:xfrm>
          <a:off x="1066800" y="1447800"/>
          <a:ext cx="6980238" cy="1415490"/>
        </p:xfrm>
        <a:graphic>
          <a:graphicData uri="http://schemas.openxmlformats.org/presentationml/2006/ole">
            <p:oleObj spid="_x0000_s177154" name="Equation" r:id="rId3" imgW="2070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990600" y="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Webster’s formula finds the cycle length which minimizes delay: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295400" y="4191000"/>
            <a:ext cx="6781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What would happen if the denominator is zero or negative?  What should we do in that case?</a:t>
            </a:r>
            <a:endParaRPr lang="en-US" sz="3200" smtClean="0"/>
          </a:p>
        </p:txBody>
      </p:sp>
      <p:graphicFrame>
        <p:nvGraphicFramePr>
          <p:cNvPr id="176131" name="Object 3"/>
          <p:cNvGraphicFramePr>
            <a:graphicFrameLocks noChangeAspect="1"/>
          </p:cNvGraphicFramePr>
          <p:nvPr/>
        </p:nvGraphicFramePr>
        <p:xfrm>
          <a:off x="1066800" y="1447800"/>
          <a:ext cx="6980238" cy="1415490"/>
        </p:xfrm>
        <a:graphic>
          <a:graphicData uri="http://schemas.openxmlformats.org/presentationml/2006/ole">
            <p:oleObj spid="_x0000_s180226" name="Equation" r:id="rId3" imgW="2070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6: ALLOCATE</a:t>
            </a:r>
          </a:p>
          <a:p>
            <a:pPr algn="ctr"/>
            <a:r>
              <a:rPr lang="en-US" sz="4800" b="1" smtClean="0"/>
              <a:t>GREEN TIME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990600" y="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We then allocate these 45 seconds proportional to the </a:t>
            </a:r>
            <a:r>
              <a:rPr lang="en-US" sz="3200" i="1" smtClean="0"/>
              <a:t>Y</a:t>
            </a:r>
            <a:r>
              <a:rPr lang="en-US" sz="3200" smtClean="0"/>
              <a:t> values:</a:t>
            </a:r>
            <a:endParaRPr lang="en-US" sz="3200" smtClean="0"/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990600" y="0"/>
            <a:ext cx="7162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First, we find the available green time by subtracting the total clearance time:</a:t>
            </a:r>
          </a:p>
          <a:p>
            <a:endParaRPr lang="en-US" sz="3200" smtClean="0"/>
          </a:p>
          <a:p>
            <a:r>
              <a:rPr lang="en-US" sz="3200" smtClean="0"/>
              <a:t>60 – 15 = 45 seconds</a:t>
            </a:r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1447800" y="2438400"/>
          <a:ext cx="2341395" cy="2695575"/>
        </p:xfrm>
        <a:graphic>
          <a:graphicData uri="http://schemas.openxmlformats.org/presentationml/2006/ole">
            <p:oleObj spid="_x0000_s179202" name="Equation" r:id="rId3" imgW="596880" imgH="685800" progId="Equation.3">
              <p:embed/>
            </p:oleObj>
          </a:graphicData>
        </a:graphic>
      </p:graphicFrame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4370388" y="2438400"/>
          <a:ext cx="2441575" cy="2695575"/>
        </p:xfrm>
        <a:graphic>
          <a:graphicData uri="http://schemas.openxmlformats.org/presentationml/2006/ole">
            <p:oleObj spid="_x0000_s179203" name="Equation" r:id="rId4" imgW="622080" imgH="6858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5410200"/>
            <a:ext cx="6781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Rounding to 0.5 second, we might choose 13.5, 14, and 17.5 seconds.</a:t>
            </a:r>
            <a:endParaRPr lang="en-US" sz="32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Final design:</a:t>
            </a:r>
            <a:endParaRPr lang="en-US" sz="3200" smtClean="0"/>
          </a:p>
        </p:txBody>
      </p:sp>
      <p:grpSp>
        <p:nvGrpSpPr>
          <p:cNvPr id="2" name="Group 52"/>
          <p:cNvGrpSpPr/>
          <p:nvPr/>
        </p:nvGrpSpPr>
        <p:grpSpPr>
          <a:xfrm rot="5400000">
            <a:off x="5677297" y="1104503"/>
            <a:ext cx="2514600" cy="3048794"/>
            <a:chOff x="3538220" y="1239020"/>
            <a:chExt cx="2514600" cy="3048794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4517588" y="360073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4856186" y="3706810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rc 55"/>
            <p:cNvSpPr/>
            <p:nvPr/>
          </p:nvSpPr>
          <p:spPr>
            <a:xfrm flipH="1">
              <a:off x="5410200" y="291542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16200000" flipV="1">
              <a:off x="4388826" y="3733191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/>
            <p:cNvSpPr/>
            <p:nvPr/>
          </p:nvSpPr>
          <p:spPr>
            <a:xfrm>
              <a:off x="4300220" y="294180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6200000" flipH="1" flipV="1">
              <a:off x="3754371" y="1924883"/>
              <a:ext cx="1319081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6200000" flipH="1" flipV="1">
              <a:off x="3626826" y="1818807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10800000" flipH="1">
              <a:off x="3538220" y="2083782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5400000" flipV="1">
              <a:off x="4094186" y="179242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10800000">
              <a:off x="4648200" y="2057400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rot="5400000" flipH="1" flipV="1">
            <a:off x="3532068" y="2792532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3870666" y="2898609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flipH="1">
            <a:off x="4424680" y="2107219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rot="16200000" flipV="1">
            <a:off x="3403306" y="2924990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/>
          <p:cNvSpPr/>
          <p:nvPr/>
        </p:nvSpPr>
        <p:spPr>
          <a:xfrm>
            <a:off x="3314700" y="213360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 rot="16200000" flipH="1" flipV="1">
            <a:off x="1240379" y="2819464"/>
            <a:ext cx="1319081" cy="1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6200000" flipH="1" flipV="1">
            <a:off x="1112834" y="2713388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 rot="10800000" flipH="1">
            <a:off x="1024228" y="2978363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2" name="Straight Arrow Connector 71"/>
          <p:cNvCxnSpPr/>
          <p:nvPr/>
        </p:nvCxnSpPr>
        <p:spPr>
          <a:xfrm rot="5400000" flipV="1">
            <a:off x="1580194" y="2687006"/>
            <a:ext cx="1108028" cy="1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 72"/>
          <p:cNvSpPr/>
          <p:nvPr/>
        </p:nvSpPr>
        <p:spPr>
          <a:xfrm rot="10800000">
            <a:off x="2134208" y="2951981"/>
            <a:ext cx="642620" cy="527632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4" name="Rectangle 73"/>
          <p:cNvSpPr/>
          <p:nvPr/>
        </p:nvSpPr>
        <p:spPr>
          <a:xfrm>
            <a:off x="1143000" y="1600200"/>
            <a:ext cx="20574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200400" y="1600200"/>
            <a:ext cx="21336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334000" y="1600200"/>
            <a:ext cx="35814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143000" y="16002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1</a:t>
            </a:r>
            <a:endParaRPr lang="en-US" sz="3200" smtClean="0"/>
          </a:p>
        </p:txBody>
      </p:sp>
      <p:sp>
        <p:nvSpPr>
          <p:cNvPr id="78" name="Rectangle 77"/>
          <p:cNvSpPr/>
          <p:nvPr/>
        </p:nvSpPr>
        <p:spPr>
          <a:xfrm>
            <a:off x="3200400" y="16002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2</a:t>
            </a:r>
            <a:endParaRPr lang="en-US" sz="3200" smtClean="0"/>
          </a:p>
        </p:txBody>
      </p:sp>
      <p:sp>
        <p:nvSpPr>
          <p:cNvPr id="79" name="Rectangle 78"/>
          <p:cNvSpPr/>
          <p:nvPr/>
        </p:nvSpPr>
        <p:spPr>
          <a:xfrm>
            <a:off x="5334000" y="16002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3</a:t>
            </a:r>
            <a:endParaRPr lang="en-US" sz="3200" smtClean="0"/>
          </a:p>
        </p:txBody>
      </p:sp>
      <p:sp>
        <p:nvSpPr>
          <p:cNvPr id="30" name="Rectangle 29"/>
          <p:cNvSpPr/>
          <p:nvPr/>
        </p:nvSpPr>
        <p:spPr>
          <a:xfrm>
            <a:off x="2286000" y="914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Total cycle length: 60 s</a:t>
            </a:r>
            <a:endParaRPr lang="en-US" sz="3200" smtClean="0"/>
          </a:p>
        </p:txBody>
      </p:sp>
      <p:sp>
        <p:nvSpPr>
          <p:cNvPr id="31" name="Rectangle 30"/>
          <p:cNvSpPr/>
          <p:nvPr/>
        </p:nvSpPr>
        <p:spPr>
          <a:xfrm>
            <a:off x="1066800" y="38862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13.5 s green   14.0 s green        17.5 s green</a:t>
            </a:r>
          </a:p>
          <a:p>
            <a:r>
              <a:rPr lang="en-US" sz="3200" smtClean="0"/>
              <a:t>5.0 s yellow     5.0 s yellow         5.0 s yellow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Delay</a:t>
            </a:r>
            <a:r>
              <a:rPr lang="en-US" sz="3200" smtClean="0"/>
              <a:t> consists of two parts:</a:t>
            </a:r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2743200" y="2057400"/>
          <a:ext cx="3600450" cy="2400300"/>
        </p:xfrm>
        <a:graphic>
          <a:graphicData uri="http://schemas.openxmlformats.org/presentationml/2006/ole">
            <p:oleObj spid="_x0000_s156676" name="Equation" r:id="rId3" imgW="685800" imgH="4572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733800" y="914400"/>
            <a:ext cx="1676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Uniform</a:t>
            </a:r>
          </a:p>
          <a:p>
            <a:r>
              <a:rPr lang="en-US" sz="3200" smtClean="0"/>
              <a:t>delay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86400" y="3200400"/>
            <a:ext cx="2209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Incremental</a:t>
            </a:r>
          </a:p>
          <a:p>
            <a:r>
              <a:rPr lang="en-US" sz="3200" smtClean="0"/>
              <a:t>delay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46482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Uniform delay </a:t>
            </a:r>
            <a:r>
              <a:rPr lang="en-US" sz="3200" smtClean="0"/>
              <a:t>would be the delay if traffic</a:t>
            </a:r>
          </a:p>
          <a:p>
            <a:r>
              <a:rPr lang="en-US" sz="3200" smtClean="0"/>
              <a:t>arrived at a uniform rate.  </a:t>
            </a:r>
            <a:r>
              <a:rPr lang="en-US" sz="3200" b="1" smtClean="0"/>
              <a:t>Incremental delay</a:t>
            </a:r>
            <a:r>
              <a:rPr lang="en-US" sz="3200" smtClean="0"/>
              <a:t> accounts for random fluctuations.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Procedure for calculating delay: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delay for each lane group</a:t>
            </a:r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average delay for each approach</a:t>
            </a:r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average intersection delay</a:t>
            </a: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2957513" y="1076325"/>
          <a:ext cx="3933825" cy="2533650"/>
        </p:xfrm>
        <a:graphic>
          <a:graphicData uri="http://schemas.openxmlformats.org/presentationml/2006/ole">
            <p:oleObj spid="_x0000_s159752" name="Equation" r:id="rId3" imgW="748975" imgH="482391" progId="Equation.3">
              <p:embed/>
            </p:oleObj>
          </a:graphicData>
        </a:graphic>
      </p:graphicFrame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514600" y="2971800"/>
          <a:ext cx="4648199" cy="2367951"/>
        </p:xfrm>
        <a:graphic>
          <a:graphicData uri="http://schemas.openxmlformats.org/presentationml/2006/ole">
            <p:oleObj spid="_x0000_s159753" name="Equation" r:id="rId4" imgW="1346200" imgH="685800" progId="Equation.3">
              <p:embed/>
            </p:oleObj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306638" y="4876800"/>
          <a:ext cx="4911725" cy="2368550"/>
        </p:xfrm>
        <a:graphic>
          <a:graphicData uri="http://schemas.openxmlformats.org/presentationml/2006/ole">
            <p:oleObj spid="_x0000_s159754" name="Equation" r:id="rId5" imgW="14224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Overall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Divide into lane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Find capacity, degree of saturation, and delay for each lane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approach delay from lane group delay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total intersection delay from approach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SIGNAL DESIGN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there to design?</a:t>
            </a:r>
          </a:p>
          <a:p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Signal phasing</a:t>
            </a: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Green, yellow, all-red time for each phase</a:t>
            </a:r>
            <a:endParaRPr lang="en-US" sz="32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13401</TotalTime>
  <Words>882</Words>
  <Application>Microsoft Office PowerPoint</Application>
  <PresentationFormat>On-screen Show (4:3)</PresentationFormat>
  <Paragraphs>183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Solstice</vt:lpstr>
      <vt:lpstr>Equation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624</cp:revision>
  <dcterms:created xsi:type="dcterms:W3CDTF">2006-08-16T00:00:00Z</dcterms:created>
  <dcterms:modified xsi:type="dcterms:W3CDTF">2011-02-23T21:44:30Z</dcterms:modified>
</cp:coreProperties>
</file>