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76" r:id="rId3"/>
    <p:sldId id="510" r:id="rId4"/>
    <p:sldId id="509" r:id="rId5"/>
    <p:sldId id="511" r:id="rId6"/>
    <p:sldId id="536" r:id="rId7"/>
    <p:sldId id="512" r:id="rId8"/>
    <p:sldId id="513" r:id="rId9"/>
    <p:sldId id="514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4" r:id="rId20"/>
    <p:sldId id="525" r:id="rId21"/>
    <p:sldId id="527" r:id="rId22"/>
    <p:sldId id="526" r:id="rId23"/>
    <p:sldId id="528" r:id="rId24"/>
    <p:sldId id="529" r:id="rId25"/>
    <p:sldId id="530" r:id="rId26"/>
    <p:sldId id="531" r:id="rId27"/>
    <p:sldId id="532" r:id="rId28"/>
    <p:sldId id="535" r:id="rId29"/>
    <p:sldId id="533" r:id="rId30"/>
    <p:sldId id="53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2D6B6D-81BA-4495-AE48-45754D94CA94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4202-0B94-44A9-BD51-1750509AF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2/28/2011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8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 3500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Transportation Engineering</a:t>
            </a:r>
          </a:p>
          <a:p>
            <a:endParaRPr lang="en-US" dirty="0" smtClean="0"/>
          </a:p>
          <a:p>
            <a:r>
              <a:rPr lang="en-US" dirty="0" smtClean="0"/>
              <a:t>Saturation flow and signal LOS</a:t>
            </a:r>
            <a:endParaRPr lang="en-US" dirty="0" smtClean="0"/>
          </a:p>
          <a:p>
            <a:r>
              <a:rPr lang="en-US" dirty="0" smtClean="0"/>
              <a:t>February </a:t>
            </a:r>
            <a:r>
              <a:rPr lang="en-US" dirty="0" smtClean="0"/>
              <a:t>28, </a:t>
            </a:r>
            <a:r>
              <a:rPr lang="en-US" dirty="0" smtClean="0"/>
              <a:t>2011</a:t>
            </a:r>
            <a:endParaRPr lang="en-US" dirty="0"/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5257800"/>
            <a:ext cx="1447800" cy="1402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3" y="5410200"/>
            <a:ext cx="4643437" cy="120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Lane width adjustment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2462213" y="1166813"/>
          <a:ext cx="3933825" cy="2066925"/>
        </p:xfrm>
        <a:graphic>
          <a:graphicData uri="http://schemas.openxmlformats.org/presentationml/2006/ole">
            <p:oleObj spid="_x0000_s123906" name="Equation" r:id="rId3" imgW="749160" imgH="39348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962400"/>
            <a:ext cx="7391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smtClean="0"/>
              <a:t>W </a:t>
            </a:r>
            <a:r>
              <a:rPr lang="en-US" sz="3200" dirty="0" smtClean="0"/>
              <a:t>is lane width in feet.  What is the “base” lane width?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Heavy vehicle adjustment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095625" y="1066800"/>
          <a:ext cx="2667000" cy="2266950"/>
        </p:xfrm>
        <a:graphic>
          <a:graphicData uri="http://schemas.openxmlformats.org/presentationml/2006/ole">
            <p:oleObj spid="_x0000_s124930" name="Equation" r:id="rId3" imgW="507960" imgH="43164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962400"/>
            <a:ext cx="7391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err="1" smtClean="0"/>
              <a:t>p</a:t>
            </a:r>
            <a:r>
              <a:rPr lang="en-US" sz="3200" i="1" baseline="-25000" dirty="0" err="1" smtClean="0"/>
              <a:t>HV</a:t>
            </a:r>
            <a:r>
              <a:rPr lang="en-US" sz="3200" i="1" dirty="0" smtClean="0"/>
              <a:t> </a:t>
            </a:r>
            <a:r>
              <a:rPr lang="en-US" sz="3200" dirty="0" smtClean="0"/>
              <a:t>is proportion of flow which is “heavy vehicles.”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Grade adjustment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128963" y="1166813"/>
          <a:ext cx="2600325" cy="2066925"/>
        </p:xfrm>
        <a:graphic>
          <a:graphicData uri="http://schemas.openxmlformats.org/presentationml/2006/ole">
            <p:oleObj spid="_x0000_s125954" name="Equation" r:id="rId3" imgW="495000" imgH="39348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295400" y="3962400"/>
            <a:ext cx="7391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smtClean="0"/>
              <a:t>%G </a:t>
            </a:r>
            <a:r>
              <a:rPr lang="en-US" sz="3200" dirty="0" smtClean="0"/>
              <a:t>is the percent grade.  Does positive %</a:t>
            </a:r>
            <a:r>
              <a:rPr lang="en-US" sz="3200" i="1" dirty="0" smtClean="0"/>
              <a:t>G </a:t>
            </a:r>
            <a:r>
              <a:rPr lang="en-US" sz="3200" dirty="0" smtClean="0"/>
              <a:t>mean uphill or downhill?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Bus stop adjustment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2328863" y="700088"/>
          <a:ext cx="4200525" cy="3000375"/>
        </p:xfrm>
        <a:graphic>
          <a:graphicData uri="http://schemas.openxmlformats.org/presentationml/2006/ole">
            <p:oleObj spid="_x0000_s126978" name="Equation" r:id="rId3" imgW="799920" imgH="57132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4572000"/>
            <a:ext cx="73914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smtClean="0"/>
              <a:t>N </a:t>
            </a:r>
            <a:r>
              <a:rPr lang="en-US" sz="3200" dirty="0" smtClean="0"/>
              <a:t>is the number of lanes in the lane group</a:t>
            </a:r>
          </a:p>
          <a:p>
            <a:r>
              <a:rPr lang="en-US" sz="3200" i="1" dirty="0" smtClean="0"/>
              <a:t>N</a:t>
            </a:r>
            <a:r>
              <a:rPr lang="en-US" sz="3200" i="1" baseline="-25000" dirty="0" smtClean="0"/>
              <a:t>B</a:t>
            </a:r>
            <a:r>
              <a:rPr lang="en-US" sz="3200" i="1" dirty="0" smtClean="0"/>
              <a:t> </a:t>
            </a:r>
            <a:r>
              <a:rPr lang="en-US" sz="3200" dirty="0" smtClean="0"/>
              <a:t>is the number of buses stopping per hour</a:t>
            </a:r>
            <a:endParaRPr lang="en-US" sz="32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Left turn adjustment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3962400" y="2133600"/>
          <a:ext cx="3933825" cy="2266950"/>
        </p:xfrm>
        <a:graphic>
          <a:graphicData uri="http://schemas.openxmlformats.org/presentationml/2006/ole">
            <p:oleObj spid="_x0000_s128002" name="Equation" r:id="rId3" imgW="749160" imgH="43164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4572000"/>
            <a:ext cx="7391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err="1" smtClean="0"/>
              <a:t>p</a:t>
            </a:r>
            <a:r>
              <a:rPr lang="en-US" sz="3200" i="1" baseline="-25000" dirty="0" err="1" smtClean="0"/>
              <a:t>LT</a:t>
            </a:r>
            <a:r>
              <a:rPr lang="en-US" sz="3200" i="1" dirty="0" smtClean="0"/>
              <a:t> </a:t>
            </a:r>
            <a:r>
              <a:rPr lang="en-US" sz="3200" dirty="0" smtClean="0"/>
              <a:t>is the proportion of left-turning traffic in this lane group</a:t>
            </a:r>
            <a:endParaRPr lang="en-US" sz="32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19200" y="28194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Shared lane:</a:t>
            </a: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19200" y="12192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Exclusive lane:</a:t>
            </a:r>
            <a:endParaRPr lang="en-US" sz="3200" dirty="0" smtClean="0"/>
          </a:p>
        </p:txBody>
      </p:sp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4953000" y="990600"/>
          <a:ext cx="1600200" cy="933450"/>
        </p:xfrm>
        <a:graphic>
          <a:graphicData uri="http://schemas.openxmlformats.org/presentationml/2006/ole">
            <p:oleObj spid="_x0000_s128003" name="Equation" r:id="rId4" imgW="304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/>
              <a:t>Right turn adjustment</a:t>
            </a:r>
            <a:endParaRPr lang="en-US" sz="3200" dirty="0" smtClean="0"/>
          </a:p>
          <a:p>
            <a:endParaRPr lang="en-US" sz="3200" dirty="0" smtClean="0"/>
          </a:p>
        </p:txBody>
      </p:sp>
      <p:graphicFrame>
        <p:nvGraphicFramePr>
          <p:cNvPr id="123906" name="Object 2"/>
          <p:cNvGraphicFramePr>
            <a:graphicFrameLocks noChangeAspect="1"/>
          </p:cNvGraphicFramePr>
          <p:nvPr/>
        </p:nvGraphicFramePr>
        <p:xfrm>
          <a:off x="4062413" y="2700338"/>
          <a:ext cx="3733800" cy="1133475"/>
        </p:xfrm>
        <a:graphic>
          <a:graphicData uri="http://schemas.openxmlformats.org/presentationml/2006/ole">
            <p:oleObj spid="_x0000_s129026" name="Equation" r:id="rId3" imgW="711000" imgH="215640" progId="Equation.3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4572000"/>
            <a:ext cx="73914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err="1" smtClean="0"/>
              <a:t>p</a:t>
            </a:r>
            <a:r>
              <a:rPr lang="en-US" sz="3200" i="1" baseline="-25000" dirty="0" err="1" smtClean="0"/>
              <a:t>RT</a:t>
            </a:r>
            <a:r>
              <a:rPr lang="en-US" sz="3200" i="1" dirty="0" smtClean="0"/>
              <a:t> </a:t>
            </a:r>
            <a:r>
              <a:rPr lang="en-US" sz="3200" dirty="0" smtClean="0"/>
              <a:t>is the proportion of right-turning traffic in this lane group</a:t>
            </a:r>
            <a:endParaRPr lang="en-US" sz="3200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19200" y="28194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Shared lane:</a:t>
            </a:r>
            <a:endParaRPr lang="en-US" sz="32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1219200" y="1219200"/>
            <a:ext cx="4343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Exclusive lane:</a:t>
            </a:r>
            <a:endParaRPr lang="en-US" sz="3200" dirty="0" smtClean="0"/>
          </a:p>
        </p:txBody>
      </p:sp>
      <p:graphicFrame>
        <p:nvGraphicFramePr>
          <p:cNvPr id="128003" name="Object 3"/>
          <p:cNvGraphicFramePr>
            <a:graphicFrameLocks noChangeAspect="1"/>
          </p:cNvGraphicFramePr>
          <p:nvPr/>
        </p:nvGraphicFramePr>
        <p:xfrm>
          <a:off x="4953000" y="990600"/>
          <a:ext cx="1600200" cy="933450"/>
        </p:xfrm>
        <a:graphic>
          <a:graphicData uri="http://schemas.openxmlformats.org/presentationml/2006/ole">
            <p:oleObj spid="_x0000_s129027" name="Equation" r:id="rId4" imgW="30456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Follow-along example </a:t>
            </a:r>
            <a:r>
              <a:rPr lang="en-US" sz="3200" dirty="0" smtClean="0"/>
              <a:t>from last time: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5"/>
          <p:cNvGrpSpPr/>
          <p:nvPr/>
        </p:nvGrpSpPr>
        <p:grpSpPr>
          <a:xfrm>
            <a:off x="4267200" y="4495800"/>
            <a:ext cx="2286000" cy="1981994"/>
            <a:chOff x="4419600" y="4229100"/>
            <a:chExt cx="2286000" cy="1981994"/>
          </a:xfrm>
        </p:grpSpPr>
        <p:cxnSp>
          <p:nvCxnSpPr>
            <p:cNvPr id="17" name="Straight Arrow Connector 16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Arc 20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6" name="Group 21"/>
          <p:cNvGrpSpPr/>
          <p:nvPr/>
        </p:nvGrpSpPr>
        <p:grpSpPr>
          <a:xfrm rot="5400000">
            <a:off x="1524397" y="3123803"/>
            <a:ext cx="2286000" cy="1981994"/>
            <a:chOff x="4419600" y="4229100"/>
            <a:chExt cx="2286000" cy="1981994"/>
          </a:xfrm>
        </p:grpSpPr>
        <p:cxnSp>
          <p:nvCxnSpPr>
            <p:cNvPr id="23" name="Straight Arrow Connector 22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7"/>
          <p:cNvGrpSpPr/>
          <p:nvPr/>
        </p:nvGrpSpPr>
        <p:grpSpPr>
          <a:xfrm rot="16200000">
            <a:off x="5562997" y="2285604"/>
            <a:ext cx="2286000" cy="1981994"/>
            <a:chOff x="4419600" y="4229100"/>
            <a:chExt cx="2286000" cy="1981994"/>
          </a:xfrm>
        </p:grpSpPr>
        <p:cxnSp>
          <p:nvCxnSpPr>
            <p:cNvPr id="29" name="Straight Arrow Connector 28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Arc 30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2" name="Straight Arrow Connector 31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Arc 32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33"/>
          <p:cNvGrpSpPr/>
          <p:nvPr/>
        </p:nvGrpSpPr>
        <p:grpSpPr>
          <a:xfrm rot="10800000">
            <a:off x="2971800" y="1066800"/>
            <a:ext cx="2286000" cy="1981994"/>
            <a:chOff x="4419600" y="4229100"/>
            <a:chExt cx="2286000" cy="1981994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 flipH="1" flipV="1">
              <a:off x="4610894" y="5218906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rot="5400000" flipH="1" flipV="1">
              <a:off x="5067300" y="53721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Arc 36"/>
            <p:cNvSpPr/>
            <p:nvPr/>
          </p:nvSpPr>
          <p:spPr>
            <a:xfrm flipH="1">
              <a:off x="5867400" y="42291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/>
            <p:nvPr/>
          </p:nvCxnSpPr>
          <p:spPr>
            <a:xfrm rot="16200000" flipV="1">
              <a:off x="4457700" y="5410200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Arc 38"/>
            <p:cNvSpPr/>
            <p:nvPr/>
          </p:nvSpPr>
          <p:spPr>
            <a:xfrm>
              <a:off x="4419600" y="42672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/>
          <p:cNvSpPr/>
          <p:nvPr/>
        </p:nvSpPr>
        <p:spPr>
          <a:xfrm>
            <a:off x="44196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160</a:t>
            </a:r>
            <a:endParaRPr lang="en-US" sz="2400" dirty="0" smtClean="0"/>
          </a:p>
        </p:txBody>
      </p:sp>
      <p:sp>
        <p:nvSpPr>
          <p:cNvPr id="41" name="Rectangle 40"/>
          <p:cNvSpPr/>
          <p:nvPr/>
        </p:nvSpPr>
        <p:spPr>
          <a:xfrm>
            <a:off x="51054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550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084935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50</a:t>
            </a:r>
            <a:endParaRPr lang="en-US" sz="24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0480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48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7338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588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419600" y="3048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86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657600" y="3429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trike="sngStrike" smtClean="0">
                <a:solidFill>
                  <a:schemeClr val="bg1">
                    <a:lumMod val="65000"/>
                  </a:schemeClr>
                </a:solidFill>
              </a:rPr>
              <a:t>60 </a:t>
            </a:r>
            <a:r>
              <a:rPr lang="en-US" sz="2400" smtClean="0"/>
              <a:t>96</a:t>
            </a:r>
            <a:endParaRPr lang="en-US" sz="2400" dirty="0" smtClean="0"/>
          </a:p>
        </p:txBody>
      </p:sp>
      <p:sp>
        <p:nvSpPr>
          <p:cNvPr id="48" name="Rectangle 47"/>
          <p:cNvSpPr/>
          <p:nvPr/>
        </p:nvSpPr>
        <p:spPr>
          <a:xfrm>
            <a:off x="3657600" y="3886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700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657600" y="4419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146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100</a:t>
            </a:r>
            <a:endParaRPr lang="en-US" sz="24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4953000" y="2971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354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5720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trike="sngStrike" smtClean="0">
                <a:solidFill>
                  <a:schemeClr val="bg1">
                    <a:lumMod val="65000"/>
                  </a:schemeClr>
                </a:solidFill>
              </a:rPr>
              <a:t>75</a:t>
            </a:r>
            <a:r>
              <a:rPr lang="en-US" sz="2400" smtClean="0"/>
              <a:t> 120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251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smtClean="0"/>
              <a:t>Follow-along example: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371600" y="152400"/>
            <a:ext cx="2133600" cy="21336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1524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3" name="Straight Connector 52"/>
          <p:cNvCxnSpPr/>
          <p:nvPr/>
        </p:nvCxnSpPr>
        <p:spPr>
          <a:xfrm rot="5400000">
            <a:off x="3467100" y="57531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5400000">
            <a:off x="3390900" y="5753100"/>
            <a:ext cx="2209800" cy="0"/>
          </a:xfrm>
          <a:prstGeom prst="line">
            <a:avLst/>
          </a:prstGeom>
          <a:ln w="571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 rot="5400000" flipH="1" flipV="1">
            <a:off x="2933700" y="5753100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H="1" flipV="1">
            <a:off x="4001294" y="5752306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/>
          <p:nvPr/>
        </p:nvCxnSpPr>
        <p:spPr>
          <a:xfrm rot="5400000" flipH="1" flipV="1">
            <a:off x="4534694" y="5752306"/>
            <a:ext cx="2209800" cy="1588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63"/>
          <p:cNvGrpSpPr/>
          <p:nvPr/>
        </p:nvGrpSpPr>
        <p:grpSpPr>
          <a:xfrm rot="10800000">
            <a:off x="4038600" y="152401"/>
            <a:ext cx="1602582" cy="2210594"/>
            <a:chOff x="4190206" y="4800600"/>
            <a:chExt cx="1602582" cy="2210594"/>
          </a:xfrm>
        </p:grpSpPr>
        <p:cxnSp>
          <p:nvCxnSpPr>
            <p:cNvPr id="59" name="Straight Connector 58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69"/>
          <p:cNvGrpSpPr/>
          <p:nvPr/>
        </p:nvGrpSpPr>
        <p:grpSpPr>
          <a:xfrm rot="16200000">
            <a:off x="6400006" y="2362995"/>
            <a:ext cx="1602582" cy="2210594"/>
            <a:chOff x="4190206" y="4800600"/>
            <a:chExt cx="1602582" cy="2210594"/>
          </a:xfrm>
        </p:grpSpPr>
        <p:cxnSp>
          <p:nvCxnSpPr>
            <p:cNvPr id="71" name="Straight Connector 70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Arrow Connector 74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75"/>
          <p:cNvGrpSpPr/>
          <p:nvPr/>
        </p:nvGrpSpPr>
        <p:grpSpPr>
          <a:xfrm rot="5400000">
            <a:off x="1675606" y="2439194"/>
            <a:ext cx="1602582" cy="2210594"/>
            <a:chOff x="4190206" y="4800600"/>
            <a:chExt cx="1602582" cy="2210594"/>
          </a:xfrm>
        </p:grpSpPr>
        <p:cxnSp>
          <p:nvCxnSpPr>
            <p:cNvPr id="77" name="Straight Connector 76"/>
            <p:cNvCxnSpPr/>
            <p:nvPr/>
          </p:nvCxnSpPr>
          <p:spPr>
            <a:xfrm rot="5400000">
              <a:off x="36195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5400000">
              <a:off x="3543300" y="5905500"/>
              <a:ext cx="2209800" cy="0"/>
            </a:xfrm>
            <a:prstGeom prst="line">
              <a:avLst/>
            </a:prstGeom>
            <a:ln w="57150">
              <a:solidFill>
                <a:schemeClr val="accent2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/>
            <p:nvPr/>
          </p:nvCxnSpPr>
          <p:spPr>
            <a:xfrm rot="5400000" flipH="1" flipV="1">
              <a:off x="3086100" y="59055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Arrow Connector 79"/>
            <p:cNvCxnSpPr/>
            <p:nvPr/>
          </p:nvCxnSpPr>
          <p:spPr>
            <a:xfrm rot="5400000" flipH="1" flipV="1">
              <a:off x="41536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Arrow Connector 80"/>
            <p:cNvCxnSpPr/>
            <p:nvPr/>
          </p:nvCxnSpPr>
          <p:spPr>
            <a:xfrm rot="5400000" flipH="1" flipV="1">
              <a:off x="4687094" y="5904706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dash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83"/>
          <p:cNvGrpSpPr/>
          <p:nvPr/>
        </p:nvGrpSpPr>
        <p:grpSpPr>
          <a:xfrm>
            <a:off x="4310988" y="5019816"/>
            <a:ext cx="643228" cy="1346012"/>
            <a:chOff x="4310988" y="5019816"/>
            <a:chExt cx="643228" cy="1346012"/>
          </a:xfrm>
        </p:grpSpPr>
        <p:cxnSp>
          <p:nvCxnSpPr>
            <p:cNvPr id="82" name="Straight Arrow Connector 81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Arc 82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84"/>
          <p:cNvGrpSpPr/>
          <p:nvPr/>
        </p:nvGrpSpPr>
        <p:grpSpPr>
          <a:xfrm rot="10800000">
            <a:off x="4724400" y="609600"/>
            <a:ext cx="643228" cy="1346012"/>
            <a:chOff x="4310988" y="5019816"/>
            <a:chExt cx="643228" cy="1346012"/>
          </a:xfrm>
        </p:grpSpPr>
        <p:cxnSp>
          <p:nvCxnSpPr>
            <p:cNvPr id="86" name="Straight Arrow Connector 85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Arc 86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87"/>
          <p:cNvGrpSpPr/>
          <p:nvPr/>
        </p:nvGrpSpPr>
        <p:grpSpPr>
          <a:xfrm rot="5400000">
            <a:off x="2256392" y="2696608"/>
            <a:ext cx="643228" cy="1346012"/>
            <a:chOff x="4310988" y="5019816"/>
            <a:chExt cx="643228" cy="1346012"/>
          </a:xfrm>
        </p:grpSpPr>
        <p:cxnSp>
          <p:nvCxnSpPr>
            <p:cNvPr id="89" name="Straight Arrow Connector 88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0" name="Arc 89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90"/>
          <p:cNvGrpSpPr/>
          <p:nvPr/>
        </p:nvGrpSpPr>
        <p:grpSpPr>
          <a:xfrm rot="16200000">
            <a:off x="6828392" y="3001408"/>
            <a:ext cx="643228" cy="1346012"/>
            <a:chOff x="4310988" y="5019816"/>
            <a:chExt cx="643228" cy="1346012"/>
          </a:xfrm>
        </p:grpSpPr>
        <p:cxnSp>
          <p:nvCxnSpPr>
            <p:cNvPr id="92" name="Straight Arrow Connector 91"/>
            <p:cNvCxnSpPr/>
            <p:nvPr/>
          </p:nvCxnSpPr>
          <p:spPr>
            <a:xfrm rot="16200000" flipV="1">
              <a:off x="4399594" y="5811205"/>
              <a:ext cx="1108028" cy="1217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Arc 92"/>
            <p:cNvSpPr/>
            <p:nvPr/>
          </p:nvSpPr>
          <p:spPr>
            <a:xfrm>
              <a:off x="4310988" y="5019816"/>
              <a:ext cx="642620" cy="527632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696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Additional assumptions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smtClean="0"/>
              <a:t>Northbound and southbound lanes are 11 ft wide; eastbound and westbound are 12 ft wide.  Heavy vehicles form 5% of traffic for all movements.  North/south road has a 3% grade uphill to the north.  6 buses per hour stop on the east/west road.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Lane group volumes</a:t>
            </a:r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648200" y="4191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160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600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733800" y="31242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636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194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86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96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mtClean="0"/>
              <a:t>800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5105400" y="2590800"/>
            <a:ext cx="68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454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smtClean="0"/>
              <a:t>120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" name="Rectangle 50"/>
          <p:cNvSpPr/>
          <p:nvPr/>
        </p:nvSpPr>
        <p:spPr>
          <a:xfrm>
            <a:off x="1066800" y="4795897"/>
            <a:ext cx="22860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i="1" dirty="0" smtClean="0"/>
              <a:t>Yielding left turns already multiplied by 1.6</a:t>
            </a:r>
            <a:endParaRPr lang="en-US" sz="3200" i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REVIEW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Lane group </a:t>
            </a:r>
            <a:r>
              <a:rPr lang="en-US" sz="3200" dirty="0" smtClean="0"/>
              <a:t>base saturation flows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1900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3800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3800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19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1900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1900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dirty="0" smtClean="0"/>
              <a:t>800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3800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1900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Lane width adjustment: 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1837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3673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3673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19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18</a:t>
            </a:r>
            <a:r>
              <a:rPr lang="en-US" sz="2400" dirty="0" smtClean="0"/>
              <a:t>37</a:t>
            </a:r>
            <a:endParaRPr lang="en-US" sz="2400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1900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</a:t>
            </a:r>
            <a:r>
              <a:rPr lang="en-US" sz="2400" dirty="0" smtClean="0"/>
              <a:t>800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3800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1900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0050" name="Object 2"/>
          <p:cNvGraphicFramePr>
            <a:graphicFrameLocks noChangeAspect="1"/>
          </p:cNvGraphicFramePr>
          <p:nvPr/>
        </p:nvGraphicFramePr>
        <p:xfrm>
          <a:off x="5257800" y="0"/>
          <a:ext cx="2209800" cy="1161082"/>
        </p:xfrm>
        <a:graphic>
          <a:graphicData uri="http://schemas.openxmlformats.org/presentationml/2006/ole">
            <p:oleObj spid="_x0000_s131074" name="Equation" r:id="rId3" imgW="749160" imgH="393480" progId="Equation.3">
              <p:embed/>
            </p:oleObj>
          </a:graphicData>
        </a:graphic>
      </p:graphicFrame>
      <p:sp>
        <p:nvSpPr>
          <p:cNvPr id="54" name="Rectangle 53"/>
          <p:cNvSpPr/>
          <p:nvPr/>
        </p:nvSpPr>
        <p:spPr>
          <a:xfrm>
            <a:off x="1143000" y="838200"/>
            <a:ext cx="2514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N/S: </a:t>
            </a:r>
          </a:p>
          <a:p>
            <a:r>
              <a:rPr lang="en-US" sz="3200" dirty="0" smtClean="0"/>
              <a:t>1</a:t>
            </a:r>
            <a:r>
              <a:rPr lang="en-US" sz="3200" dirty="0" smtClean="0"/>
              <a:t>+(11-12)/30</a:t>
            </a:r>
          </a:p>
          <a:p>
            <a:r>
              <a:rPr lang="en-US" sz="3200" dirty="0" smtClean="0"/>
              <a:t>=0.97</a:t>
            </a:r>
            <a:endParaRPr lang="en-US" sz="3200" dirty="0" smtClean="0"/>
          </a:p>
        </p:txBody>
      </p:sp>
      <p:sp>
        <p:nvSpPr>
          <p:cNvPr id="55" name="Rectangle 54"/>
          <p:cNvSpPr/>
          <p:nvPr/>
        </p:nvSpPr>
        <p:spPr>
          <a:xfrm>
            <a:off x="1143000" y="5288340"/>
            <a:ext cx="2514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E/W: </a:t>
            </a:r>
          </a:p>
          <a:p>
            <a:r>
              <a:rPr lang="en-US" sz="3200" dirty="0" smtClean="0"/>
              <a:t>1</a:t>
            </a:r>
            <a:r>
              <a:rPr lang="en-US" sz="3200" dirty="0" smtClean="0"/>
              <a:t>+(12-12)/30</a:t>
            </a:r>
          </a:p>
          <a:p>
            <a:r>
              <a:rPr lang="en-US" sz="3200" dirty="0" smtClean="0"/>
              <a:t>=1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Heavy vehicle adjustment: 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1749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3498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3498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19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1749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1809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3619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3619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1809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1143000" y="838200"/>
            <a:ext cx="2133600" cy="1077218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1/(1+0.05)=0.95</a:t>
            </a:r>
            <a:endParaRPr lang="en-US" sz="3200" dirty="0" smtClean="0"/>
          </a:p>
        </p:txBody>
      </p:sp>
      <p:graphicFrame>
        <p:nvGraphicFramePr>
          <p:cNvPr id="130051" name="Object 3"/>
          <p:cNvGraphicFramePr>
            <a:graphicFrameLocks noChangeAspect="1"/>
          </p:cNvGraphicFramePr>
          <p:nvPr/>
        </p:nvGraphicFramePr>
        <p:xfrm>
          <a:off x="6248400" y="0"/>
          <a:ext cx="1613647" cy="1371600"/>
        </p:xfrm>
        <a:graphic>
          <a:graphicData uri="http://schemas.openxmlformats.org/presentationml/2006/ole">
            <p:oleObj spid="_x0000_s130051" name="Equation" r:id="rId3" imgW="50796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Grade adjustment: 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1723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3446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3550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19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1775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1809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3619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3619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1809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Rectangle 53"/>
          <p:cNvSpPr/>
          <p:nvPr/>
        </p:nvSpPr>
        <p:spPr>
          <a:xfrm>
            <a:off x="1143000" y="838200"/>
            <a:ext cx="2133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NB:</a:t>
            </a:r>
          </a:p>
          <a:p>
            <a:r>
              <a:rPr lang="en-US" sz="3200" dirty="0" smtClean="0"/>
              <a:t>1-3/200=</a:t>
            </a:r>
          </a:p>
          <a:p>
            <a:r>
              <a:rPr lang="en-US" sz="3200" dirty="0" smtClean="0"/>
              <a:t>0.985</a:t>
            </a:r>
            <a:endParaRPr lang="en-US" sz="3200" dirty="0" smtClean="0"/>
          </a:p>
        </p:txBody>
      </p:sp>
      <p:graphicFrame>
        <p:nvGraphicFramePr>
          <p:cNvPr id="132099" name="Object 3"/>
          <p:cNvGraphicFramePr>
            <a:graphicFrameLocks noChangeAspect="1"/>
          </p:cNvGraphicFramePr>
          <p:nvPr/>
        </p:nvGraphicFramePr>
        <p:xfrm>
          <a:off x="6400800" y="0"/>
          <a:ext cx="1767503" cy="1404938"/>
        </p:xfrm>
        <a:graphic>
          <a:graphicData uri="http://schemas.openxmlformats.org/presentationml/2006/ole">
            <p:oleObj spid="_x0000_s132099" name="Equation" r:id="rId3" imgW="495000" imgH="393480" progId="Equation.3">
              <p:embed/>
            </p:oleObj>
          </a:graphicData>
        </a:graphic>
      </p:graphicFrame>
      <p:sp>
        <p:nvSpPr>
          <p:cNvPr id="55" name="Rectangle 54"/>
          <p:cNvSpPr/>
          <p:nvPr/>
        </p:nvSpPr>
        <p:spPr>
          <a:xfrm>
            <a:off x="1066800" y="4953000"/>
            <a:ext cx="21336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SB:</a:t>
            </a:r>
          </a:p>
          <a:p>
            <a:r>
              <a:rPr lang="en-US" sz="3200" dirty="0" smtClean="0"/>
              <a:t>1+3/200=</a:t>
            </a:r>
          </a:p>
          <a:p>
            <a:r>
              <a:rPr lang="en-US" sz="3200" dirty="0" smtClean="0"/>
              <a:t>1.015</a:t>
            </a:r>
            <a:endParaRPr lang="en-US" sz="3200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Left-turn adjustment: 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1637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3446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3550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95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1686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1719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3619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3619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1719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3123" name="Object 3"/>
          <p:cNvGraphicFramePr>
            <a:graphicFrameLocks noChangeAspect="1"/>
          </p:cNvGraphicFramePr>
          <p:nvPr/>
        </p:nvGraphicFramePr>
        <p:xfrm>
          <a:off x="4953000" y="0"/>
          <a:ext cx="1208314" cy="704850"/>
        </p:xfrm>
        <a:graphic>
          <a:graphicData uri="http://schemas.openxmlformats.org/presentationml/2006/ole">
            <p:oleObj spid="_x0000_s133123" name="Equation" r:id="rId3" imgW="304560" imgH="177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Right-turn adjustment: 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1637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3402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3509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95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1686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1719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3551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3499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1719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4876800" y="0"/>
          <a:ext cx="2490787" cy="756132"/>
        </p:xfrm>
        <a:graphic>
          <a:graphicData uri="http://schemas.openxmlformats.org/presentationml/2006/ole">
            <p:oleObj spid="_x0000_s134147" name="Equation" r:id="rId3" imgW="711000" imgH="215640" progId="Equation.3">
              <p:embed/>
            </p:oleObj>
          </a:graphicData>
        </a:graphic>
      </p:graphicFrame>
      <p:sp>
        <p:nvSpPr>
          <p:cNvPr id="54" name="Rectangle 53"/>
          <p:cNvSpPr/>
          <p:nvPr/>
        </p:nvSpPr>
        <p:spPr>
          <a:xfrm>
            <a:off x="1143000" y="609600"/>
            <a:ext cx="21336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S</a:t>
            </a:r>
            <a:r>
              <a:rPr lang="en-US" sz="3200" dirty="0" smtClean="0"/>
              <a:t>B:</a:t>
            </a:r>
          </a:p>
          <a:p>
            <a:r>
              <a:rPr lang="en-US" sz="3200" dirty="0" smtClean="0"/>
              <a:t>1-0.15*</a:t>
            </a:r>
          </a:p>
          <a:p>
            <a:r>
              <a:rPr lang="en-US" sz="3200" dirty="0" smtClean="0"/>
              <a:t>(48/636)</a:t>
            </a:r>
          </a:p>
          <a:p>
            <a:r>
              <a:rPr lang="en-US" sz="3200" dirty="0" smtClean="0"/>
              <a:t>=0.989</a:t>
            </a:r>
          </a:p>
        </p:txBody>
      </p:sp>
      <p:sp>
        <p:nvSpPr>
          <p:cNvPr id="55" name="Rectangle 54"/>
          <p:cNvSpPr/>
          <p:nvPr/>
        </p:nvSpPr>
        <p:spPr>
          <a:xfrm>
            <a:off x="6324600" y="685800"/>
            <a:ext cx="21336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W</a:t>
            </a:r>
            <a:r>
              <a:rPr lang="en-US" sz="3200" dirty="0" smtClean="0"/>
              <a:t>B:</a:t>
            </a:r>
          </a:p>
          <a:p>
            <a:r>
              <a:rPr lang="en-US" sz="3200" dirty="0" smtClean="0"/>
              <a:t>1-0.15*</a:t>
            </a:r>
          </a:p>
          <a:p>
            <a:r>
              <a:rPr lang="en-US" sz="3200" dirty="0" smtClean="0"/>
              <a:t>(100/454)</a:t>
            </a:r>
          </a:p>
          <a:p>
            <a:r>
              <a:rPr lang="en-US" sz="3200" dirty="0" smtClean="0"/>
              <a:t>=0.967</a:t>
            </a:r>
          </a:p>
        </p:txBody>
      </p:sp>
      <p:sp>
        <p:nvSpPr>
          <p:cNvPr id="56" name="Rectangle 55"/>
          <p:cNvSpPr/>
          <p:nvPr/>
        </p:nvSpPr>
        <p:spPr>
          <a:xfrm>
            <a:off x="6324600" y="4795897"/>
            <a:ext cx="21336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N</a:t>
            </a:r>
            <a:r>
              <a:rPr lang="en-US" sz="3200" dirty="0" smtClean="0"/>
              <a:t>B:</a:t>
            </a:r>
          </a:p>
          <a:p>
            <a:r>
              <a:rPr lang="en-US" sz="3200" dirty="0" smtClean="0"/>
              <a:t>1-0.15*</a:t>
            </a:r>
          </a:p>
          <a:p>
            <a:r>
              <a:rPr lang="en-US" sz="3200" dirty="0" smtClean="0"/>
              <a:t>(50/600)</a:t>
            </a:r>
          </a:p>
          <a:p>
            <a:r>
              <a:rPr lang="en-US" sz="3200" dirty="0" smtClean="0"/>
              <a:t>=0.988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219200" y="4795897"/>
            <a:ext cx="2133600" cy="2062103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dirty="0" smtClean="0"/>
              <a:t>B:</a:t>
            </a:r>
          </a:p>
          <a:p>
            <a:r>
              <a:rPr lang="en-US" sz="3200" dirty="0" smtClean="0"/>
              <a:t>1-0.15*</a:t>
            </a:r>
          </a:p>
          <a:p>
            <a:r>
              <a:rPr lang="en-US" sz="3200" dirty="0" smtClean="0"/>
              <a:t>(100/800)</a:t>
            </a:r>
          </a:p>
          <a:p>
            <a:r>
              <a:rPr lang="en-US" sz="3200" dirty="0" smtClean="0"/>
              <a:t>=0.981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Bus adjustment: 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172200" y="762000"/>
            <a:ext cx="21336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1637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3402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3509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95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1686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1719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3508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3457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1719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Rectangle 56"/>
          <p:cNvSpPr/>
          <p:nvPr/>
        </p:nvSpPr>
        <p:spPr>
          <a:xfrm>
            <a:off x="0" y="4795897"/>
            <a:ext cx="33528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E</a:t>
            </a:r>
            <a:r>
              <a:rPr lang="en-US" sz="3200" dirty="0" smtClean="0"/>
              <a:t>B/WB:</a:t>
            </a:r>
          </a:p>
          <a:p>
            <a:r>
              <a:rPr lang="en-US" sz="3200" dirty="0" smtClean="0"/>
              <a:t>(2-14.4*6/3600)/2</a:t>
            </a:r>
          </a:p>
          <a:p>
            <a:r>
              <a:rPr lang="en-US" sz="3200" dirty="0" smtClean="0"/>
              <a:t>=0.988</a:t>
            </a:r>
          </a:p>
        </p:txBody>
      </p:sp>
      <p:graphicFrame>
        <p:nvGraphicFramePr>
          <p:cNvPr id="135171" name="Object 3"/>
          <p:cNvGraphicFramePr>
            <a:graphicFrameLocks noChangeAspect="1"/>
          </p:cNvGraphicFramePr>
          <p:nvPr/>
        </p:nvGraphicFramePr>
        <p:xfrm>
          <a:off x="990601" y="685800"/>
          <a:ext cx="2362200" cy="1687286"/>
        </p:xfrm>
        <a:graphic>
          <a:graphicData uri="http://schemas.openxmlformats.org/presentationml/2006/ole">
            <p:oleObj spid="_x0000_s135171" name="Equation" r:id="rId3" imgW="799920" imgH="571320" progId="Equation.3">
              <p:embed/>
            </p:oleObj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These are the saturation flows we should be using to design the signal and calculate delay.</a:t>
            </a:r>
            <a:endParaRPr lang="en-US" sz="3200" dirty="0" smtClean="0"/>
          </a:p>
        </p:txBody>
      </p:sp>
      <p:grpSp>
        <p:nvGrpSpPr>
          <p:cNvPr id="2" name="Group 22"/>
          <p:cNvGrpSpPr/>
          <p:nvPr/>
        </p:nvGrpSpPr>
        <p:grpSpPr>
          <a:xfrm>
            <a:off x="1371600" y="1066800"/>
            <a:ext cx="2133600" cy="1828800"/>
            <a:chOff x="1676400" y="533400"/>
            <a:chExt cx="2133600" cy="2133600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23"/>
          <p:cNvGrpSpPr/>
          <p:nvPr/>
        </p:nvGrpSpPr>
        <p:grpSpPr>
          <a:xfrm rot="5400000">
            <a:off x="6286500" y="876300"/>
            <a:ext cx="1905000" cy="2133600"/>
            <a:chOff x="1676400" y="533400"/>
            <a:chExt cx="2133600" cy="213360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26"/>
          <p:cNvGrpSpPr/>
          <p:nvPr/>
        </p:nvGrpSpPr>
        <p:grpSpPr>
          <a:xfrm rot="16200000">
            <a:off x="1371600" y="4724400"/>
            <a:ext cx="2133600" cy="2133600"/>
            <a:chOff x="1676400" y="533400"/>
            <a:chExt cx="2133600" cy="2133600"/>
          </a:xfrm>
        </p:grpSpPr>
        <p:cxnSp>
          <p:nvCxnSpPr>
            <p:cNvPr id="11" name="Straight Connector 10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29"/>
          <p:cNvGrpSpPr/>
          <p:nvPr/>
        </p:nvGrpSpPr>
        <p:grpSpPr>
          <a:xfrm rot="10800000">
            <a:off x="6172200" y="4724400"/>
            <a:ext cx="2133600" cy="2133600"/>
            <a:chOff x="1676400" y="533400"/>
            <a:chExt cx="2133600" cy="2133600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1676400" y="26670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>
              <a:off x="2743200" y="1600200"/>
              <a:ext cx="2133600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Rectangle 39"/>
          <p:cNvSpPr/>
          <p:nvPr/>
        </p:nvSpPr>
        <p:spPr>
          <a:xfrm>
            <a:off x="4419600" y="41910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1637</a:t>
            </a:r>
            <a:endParaRPr lang="en-US" sz="24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5791200" y="4191000"/>
            <a:ext cx="1371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3402</a:t>
            </a:r>
            <a:endParaRPr lang="en-US" sz="2400" dirty="0" smtClean="0"/>
          </a:p>
        </p:txBody>
      </p:sp>
      <p:sp>
        <p:nvSpPr>
          <p:cNvPr id="45" name="Rectangle 44"/>
          <p:cNvSpPr/>
          <p:nvPr/>
        </p:nvSpPr>
        <p:spPr>
          <a:xfrm>
            <a:off x="3505200" y="31242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3509</a:t>
            </a:r>
            <a:endParaRPr lang="en-US" sz="2400" dirty="0" smtClean="0"/>
          </a:p>
        </p:txBody>
      </p:sp>
      <p:sp>
        <p:nvSpPr>
          <p:cNvPr id="46" name="Rectangle 45"/>
          <p:cNvSpPr/>
          <p:nvPr/>
        </p:nvSpPr>
        <p:spPr>
          <a:xfrm>
            <a:off x="4267200" y="2895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1686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505200" y="36576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1719</a:t>
            </a:r>
            <a:endParaRPr lang="en-US" sz="2400" dirty="0" smtClean="0"/>
          </a:p>
        </p:txBody>
      </p:sp>
      <p:sp>
        <p:nvSpPr>
          <p:cNvPr id="49" name="Rectangle 48"/>
          <p:cNvSpPr/>
          <p:nvPr/>
        </p:nvSpPr>
        <p:spPr>
          <a:xfrm>
            <a:off x="3733800" y="4495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3508</a:t>
            </a:r>
            <a:endParaRPr lang="en-US" sz="2400" dirty="0" smtClean="0"/>
          </a:p>
        </p:txBody>
      </p:sp>
      <p:sp>
        <p:nvSpPr>
          <p:cNvPr id="50" name="Rectangle 49"/>
          <p:cNvSpPr/>
          <p:nvPr/>
        </p:nvSpPr>
        <p:spPr>
          <a:xfrm>
            <a:off x="4953000" y="25908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3457</a:t>
            </a:r>
            <a:endParaRPr lang="en-US" sz="2400" dirty="0" smtClean="0"/>
          </a:p>
        </p:txBody>
      </p:sp>
      <p:sp>
        <p:nvSpPr>
          <p:cNvPr id="52" name="Rectangle 51"/>
          <p:cNvSpPr/>
          <p:nvPr/>
        </p:nvSpPr>
        <p:spPr>
          <a:xfrm>
            <a:off x="4800600" y="3505200"/>
            <a:ext cx="106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dirty="0" smtClean="0"/>
              <a:t>1719</a:t>
            </a:r>
            <a:endParaRPr lang="en-US" sz="2400" dirty="0" smtClean="0"/>
          </a:p>
        </p:txBody>
      </p:sp>
      <p:grpSp>
        <p:nvGrpSpPr>
          <p:cNvPr id="13" name="Group 54"/>
          <p:cNvGrpSpPr/>
          <p:nvPr/>
        </p:nvGrpSpPr>
        <p:grpSpPr>
          <a:xfrm>
            <a:off x="1676400" y="3124200"/>
            <a:ext cx="2209800" cy="2286000"/>
            <a:chOff x="1676400" y="2971800"/>
            <a:chExt cx="2209800" cy="2286000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Arc 2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Arc 2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57"/>
          <p:cNvGrpSpPr/>
          <p:nvPr/>
        </p:nvGrpSpPr>
        <p:grpSpPr>
          <a:xfrm rot="10800000">
            <a:off x="5562600" y="2209800"/>
            <a:ext cx="2209800" cy="2286000"/>
            <a:chOff x="1676400" y="2971800"/>
            <a:chExt cx="2209800" cy="2286000"/>
          </a:xfrm>
        </p:grpSpPr>
        <p:cxnSp>
          <p:nvCxnSpPr>
            <p:cNvPr id="59" name="Straight Arrow Connector 58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Arc 60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Arc 62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Arrow Connector 63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64"/>
          <p:cNvGrpSpPr/>
          <p:nvPr/>
        </p:nvGrpSpPr>
        <p:grpSpPr>
          <a:xfrm rot="5400000">
            <a:off x="3086100" y="952500"/>
            <a:ext cx="2209800" cy="2286000"/>
            <a:chOff x="1676400" y="2971800"/>
            <a:chExt cx="2209800" cy="2286000"/>
          </a:xfrm>
        </p:grpSpPr>
        <p:cxnSp>
          <p:nvCxnSpPr>
            <p:cNvPr id="66" name="Straight Arrow Connector 65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Arc 67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9" name="Straight Arrow Connector 68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Arc 69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71"/>
          <p:cNvGrpSpPr/>
          <p:nvPr/>
        </p:nvGrpSpPr>
        <p:grpSpPr>
          <a:xfrm rot="16200000">
            <a:off x="4305300" y="4457700"/>
            <a:ext cx="2209800" cy="2286000"/>
            <a:chOff x="1676400" y="2971800"/>
            <a:chExt cx="2209800" cy="2286000"/>
          </a:xfrm>
        </p:grpSpPr>
        <p:cxnSp>
          <p:nvCxnSpPr>
            <p:cNvPr id="73" name="Straight Arrow Connector 72"/>
            <p:cNvCxnSpPr/>
            <p:nvPr/>
          </p:nvCxnSpPr>
          <p:spPr>
            <a:xfrm>
              <a:off x="1676400" y="4267200"/>
              <a:ext cx="22098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Arrow Connector 73"/>
            <p:cNvCxnSpPr/>
            <p:nvPr/>
          </p:nvCxnSpPr>
          <p:spPr>
            <a:xfrm rot="10800000" flipH="1" flipV="1">
              <a:off x="1714500" y="44188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Arc 74"/>
            <p:cNvSpPr/>
            <p:nvPr/>
          </p:nvSpPr>
          <p:spPr>
            <a:xfrm rot="5400000" flipH="1">
              <a:off x="2858294" y="44577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1676400" y="3809206"/>
              <a:ext cx="16002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Arc 76"/>
            <p:cNvSpPr/>
            <p:nvPr/>
          </p:nvSpPr>
          <p:spPr>
            <a:xfrm rot="5400000">
              <a:off x="2820194" y="3009900"/>
              <a:ext cx="838200" cy="762000"/>
            </a:xfrm>
            <a:prstGeom prst="arc">
              <a:avLst>
                <a:gd name="adj1" fmla="val 16200000"/>
                <a:gd name="adj2" fmla="val 21495858"/>
              </a:avLst>
            </a:prstGeom>
            <a:ln w="38100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8" name="Straight Arrow Connector 77"/>
            <p:cNvCxnSpPr/>
            <p:nvPr/>
          </p:nvCxnSpPr>
          <p:spPr>
            <a:xfrm rot="10800000" flipH="1" flipV="1">
              <a:off x="1981200" y="4419600"/>
              <a:ext cx="1905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LEVEL OF SERVICE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Remember how we calculated delay:</a:t>
            </a:r>
            <a:endParaRPr lang="en-US" sz="3200" dirty="0" smtClean="0"/>
          </a:p>
        </p:txBody>
      </p:sp>
      <p:sp>
        <p:nvSpPr>
          <p:cNvPr id="51" name="Rectangle 50"/>
          <p:cNvSpPr/>
          <p:nvPr/>
        </p:nvSpPr>
        <p:spPr>
          <a:xfrm>
            <a:off x="990600" y="91440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Divide </a:t>
            </a:r>
            <a:r>
              <a:rPr lang="en-US" sz="3200" dirty="0" smtClean="0"/>
              <a:t>into lane </a:t>
            </a:r>
            <a:r>
              <a:rPr lang="en-US" sz="3200" dirty="0" smtClean="0"/>
              <a:t>groups </a:t>
            </a:r>
            <a:r>
              <a:rPr lang="en-US" sz="3200" b="1" dirty="0" smtClean="0"/>
              <a:t>and calculate saturation flow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Find capacity, degree of saturation, and delay for each lane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Calculate approach delay from lane group 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Calculate total intersection delay from approach delay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General </a:t>
            </a:r>
            <a:r>
              <a:rPr lang="en-US" sz="3200" dirty="0" smtClean="0"/>
              <a:t>procedure for signal design: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Establish phases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lane groups and volumes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Identify design lane group for each phase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Calculate clearance intervals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Calculate total cycle length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Allocate green time to phases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0"/>
            <a:ext cx="7848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The total intersection delay is used to define a </a:t>
            </a:r>
            <a:r>
              <a:rPr lang="en-US" sz="3200" b="1" dirty="0" smtClean="0"/>
              <a:t>level of service</a:t>
            </a:r>
            <a:r>
              <a:rPr lang="en-US" sz="3200" dirty="0" smtClean="0"/>
              <a:t> (LOS)</a:t>
            </a:r>
            <a:endParaRPr lang="en-US" sz="3200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219200" y="1371600"/>
          <a:ext cx="72390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5638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LOS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Average delay (s)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&lt;10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B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10-20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20-35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D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35-55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55-80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&gt;80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Overall </a:t>
            </a:r>
            <a:r>
              <a:rPr lang="en-US" sz="3200" dirty="0" smtClean="0"/>
              <a:t>procedure for calculating delay: 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Divide into lane groups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Find capacity, degree of saturation, and delay for each lane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Calculate approach delay from lane group delay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Calculate total intersection delay from approach delay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Today’s lecture:  </a:t>
            </a:r>
          </a:p>
          <a:p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Calculating saturation flow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Mapping delay to level of service (LOS)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HIGHWAY CAPACITY</a:t>
            </a:r>
          </a:p>
          <a:p>
            <a:pPr algn="ctr"/>
            <a:r>
              <a:rPr lang="en-US" sz="4800" b="1" dirty="0" smtClean="0"/>
              <a:t>MANUAL</a:t>
            </a:r>
            <a:endParaRPr lang="en-US" sz="4800" b="1" dirty="0"/>
          </a:p>
        </p:txBody>
      </p:sp>
      <p:pic>
        <p:nvPicPr>
          <p:cNvPr id="138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3124200"/>
            <a:ext cx="2438400" cy="3230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200400"/>
            <a:ext cx="2438400" cy="315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90600" y="1295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SATURATION FLOW</a:t>
            </a:r>
            <a:endParaRPr lang="en-US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Previously, we said saturation flow was 1900 </a:t>
            </a:r>
            <a:r>
              <a:rPr lang="en-US" sz="3200" dirty="0" err="1" smtClean="0"/>
              <a:t>pcphpl</a:t>
            </a:r>
            <a:r>
              <a:rPr lang="en-US" sz="3200" dirty="0" smtClean="0"/>
              <a:t>.  Now we want to calculate a more accurate figure to account for factors such as:</a:t>
            </a:r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Lane width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Heavy vehicles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Bus stops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Left 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Right turns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7848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Lane width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Heavy vehicles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Grade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Bus stops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Left 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Right turns</a:t>
            </a:r>
            <a:endParaRPr lang="en-US" sz="3200" dirty="0" smtClean="0"/>
          </a:p>
        </p:txBody>
      </p:sp>
      <p:sp>
        <p:nvSpPr>
          <p:cNvPr id="3" name="Rectangle 2"/>
          <p:cNvSpPr/>
          <p:nvPr/>
        </p:nvSpPr>
        <p:spPr>
          <a:xfrm>
            <a:off x="1295400" y="304800"/>
            <a:ext cx="7391400" cy="1569660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dirty="0" smtClean="0"/>
              <a:t>We calculate an adjustment factor for each of these, and multiply by the “base” rate of 1900 per lane.</a:t>
            </a: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12639</TotalTime>
  <Words>644</Words>
  <Application>Microsoft Office PowerPoint</Application>
  <PresentationFormat>On-screen Show (4:3)</PresentationFormat>
  <Paragraphs>214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Solstice</vt:lpstr>
      <vt:lpstr>Microsoft Equation 3.0</vt:lpstr>
      <vt:lpstr>CE 3500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WyoSUITE 2010</dc:title>
  <dc:creator/>
  <cp:lastModifiedBy>Stephen Boyles</cp:lastModifiedBy>
  <cp:revision>557</cp:revision>
  <dcterms:created xsi:type="dcterms:W3CDTF">2006-08-16T00:00:00Z</dcterms:created>
  <dcterms:modified xsi:type="dcterms:W3CDTF">2011-02-28T16:42:39Z</dcterms:modified>
</cp:coreProperties>
</file>