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6" r:id="rId3"/>
    <p:sldId id="564" r:id="rId4"/>
    <p:sldId id="563" r:id="rId5"/>
    <p:sldId id="567" r:id="rId6"/>
    <p:sldId id="562" r:id="rId7"/>
    <p:sldId id="570" r:id="rId8"/>
    <p:sldId id="569" r:id="rId9"/>
    <p:sldId id="568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6" r:id="rId22"/>
    <p:sldId id="582" r:id="rId23"/>
    <p:sldId id="583" r:id="rId24"/>
    <p:sldId id="584" r:id="rId25"/>
    <p:sldId id="585" r:id="rId26"/>
    <p:sldId id="587" r:id="rId27"/>
    <p:sldId id="588" r:id="rId28"/>
    <p:sldId id="589" r:id="rId29"/>
    <p:sldId id="590" r:id="rId30"/>
    <p:sldId id="604" r:id="rId31"/>
    <p:sldId id="591" r:id="rId32"/>
    <p:sldId id="593" r:id="rId33"/>
    <p:sldId id="594" r:id="rId34"/>
    <p:sldId id="595" r:id="rId35"/>
    <p:sldId id="596" r:id="rId36"/>
    <p:sldId id="597" r:id="rId37"/>
    <p:sldId id="598" r:id="rId38"/>
    <p:sldId id="600" r:id="rId39"/>
    <p:sldId id="602" r:id="rId40"/>
    <p:sldId id="601" r:id="rId41"/>
    <p:sldId id="60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93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102936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smtClean="0"/>
              <a:t>Freeway LOS</a:t>
            </a:r>
            <a:endParaRPr lang="en-US" dirty="0" smtClean="0"/>
          </a:p>
          <a:p>
            <a:r>
              <a:rPr lang="en-US" smtClean="0"/>
              <a:t>February 25,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What does it mean for a freeway to be functioning “well” or “poorly?”  How can we define a LOS for freeways?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28535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200400" cy="21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4724400"/>
            <a:ext cx="838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A</a:t>
            </a:r>
            <a:endParaRPr lang="en-US" sz="4000"/>
          </a:p>
        </p:txBody>
      </p:sp>
      <p:sp>
        <p:nvSpPr>
          <p:cNvPr id="6" name="TextBox 5"/>
          <p:cNvSpPr txBox="1"/>
          <p:nvPr/>
        </p:nvSpPr>
        <p:spPr>
          <a:xfrm>
            <a:off x="5867400" y="4648200"/>
            <a:ext cx="838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/>
              <a:t>F</a:t>
            </a:r>
            <a:endParaRPr lang="en-US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The primary criterion will be </a:t>
            </a:r>
            <a:r>
              <a:rPr lang="en-US" sz="3200" b="1" smtClean="0"/>
              <a:t>density</a:t>
            </a:r>
            <a:r>
              <a:rPr lang="en-US" sz="3200" smtClean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371600"/>
          <a:ext cx="7239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LOS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Density (pcpmpl)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&lt;11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11-18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18-26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26-35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35-45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&gt;45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A</a:t>
            </a: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114425"/>
            <a:ext cx="6324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B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38238"/>
            <a:ext cx="6257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C</a:t>
            </a:r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138238"/>
            <a:ext cx="6276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D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314450"/>
            <a:ext cx="62579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E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238250"/>
            <a:ext cx="61055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F</a:t>
            </a: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00150"/>
            <a:ext cx="6229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When we did shockwaves we assumed a </a:t>
            </a:r>
            <a:r>
              <a:rPr lang="en-US" sz="3200" b="1" smtClean="0"/>
              <a:t>linear</a:t>
            </a:r>
            <a:r>
              <a:rPr lang="en-US" sz="3200" smtClean="0"/>
              <a:t> speed-density relationship, which led to a </a:t>
            </a:r>
            <a:r>
              <a:rPr lang="en-US" sz="3200" b="1" smtClean="0"/>
              <a:t>quadratic</a:t>
            </a:r>
            <a:r>
              <a:rPr lang="en-US" sz="3200" smtClean="0"/>
              <a:t> speed-flow relationship.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39378" y="5137755"/>
            <a:ext cx="621263" cy="378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0" y="5083699"/>
            <a:ext cx="224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Density (</a:t>
            </a:r>
            <a:r>
              <a:rPr lang="en-US" sz="3600" i="1" dirty="0" smtClean="0"/>
              <a:t>k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607646" y="3633945"/>
            <a:ext cx="25947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4931299"/>
            <a:ext cx="31428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10800000">
            <a:off x="1295400" y="2416699"/>
            <a:ext cx="381000" cy="846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35103" y="379070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Speed (</a:t>
            </a:r>
            <a:r>
              <a:rPr lang="en-US" sz="3600" i="1" smtClean="0"/>
              <a:t>u</a:t>
            </a:r>
            <a:r>
              <a:rPr lang="en-US" sz="3600" smtClean="0"/>
              <a:t>)</a:t>
            </a:r>
            <a:endParaRPr lang="en-US" sz="3600" dirty="0"/>
          </a:p>
        </p:txBody>
      </p:sp>
      <p:sp>
        <p:nvSpPr>
          <p:cNvPr id="20" name="Right Arrow 19"/>
          <p:cNvSpPr/>
          <p:nvPr/>
        </p:nvSpPr>
        <p:spPr>
          <a:xfrm>
            <a:off x="7620000" y="5236099"/>
            <a:ext cx="621263" cy="378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109308"/>
            <a:ext cx="224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smtClean="0"/>
              <a:t>Flow (q)</a:t>
            </a:r>
            <a:endParaRPr lang="en-US" sz="3600" dirty="0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4189046" y="3659554"/>
            <a:ext cx="25947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4956908"/>
            <a:ext cx="314286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 rot="5400000">
            <a:off x="3867506" y="835194"/>
            <a:ext cx="2411963" cy="5727374"/>
          </a:xfrm>
          <a:prstGeom prst="arc">
            <a:avLst>
              <a:gd name="adj1" fmla="val 12049846"/>
              <a:gd name="adj2" fmla="val 203230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905000" y="2492899"/>
            <a:ext cx="2438400" cy="2438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In reality it is not so simple, and speed does not drop until flow is close to capacity.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8280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ANNOUNCEMENTS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Fancy speed-flow equations: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447800" y="2895600"/>
          <a:ext cx="6248400" cy="1439078"/>
        </p:xfrm>
        <a:graphic>
          <a:graphicData uri="http://schemas.openxmlformats.org/presentationml/2006/ole">
            <p:oleObj spid="_x0000_s223236" name="Equation" r:id="rId3" imgW="2641320" imgH="609480" progId="Equation.3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295400" y="5037137"/>
          <a:ext cx="6519862" cy="1439863"/>
        </p:xfrm>
        <a:graphic>
          <a:graphicData uri="http://schemas.openxmlformats.org/presentationml/2006/ole">
            <p:oleObj spid="_x0000_s223237" name="Equation" r:id="rId4" imgW="2755800" imgH="60948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1143000" y="2286000"/>
            <a:ext cx="7239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Otherwise, if free-flow speed is &gt; 70 mph: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6629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If free-flow speed is ≤ 70 mph: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762000"/>
            <a:ext cx="6629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If volume is less than 3400-30</a:t>
            </a:r>
            <a:r>
              <a:rPr lang="en-US" sz="3200" i="1" smtClean="0"/>
              <a:t>u</a:t>
            </a:r>
            <a:r>
              <a:rPr lang="en-US" sz="3200" i="1" baseline="-25000" smtClean="0"/>
              <a:t>f</a:t>
            </a:r>
            <a:r>
              <a:rPr lang="en-US" sz="3200" smtClean="0"/>
              <a:t>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151313" y="1577975"/>
          <a:ext cx="992187" cy="569913"/>
        </p:xfrm>
        <a:graphic>
          <a:graphicData uri="http://schemas.openxmlformats.org/presentationml/2006/ole">
            <p:oleObj spid="_x0000_s223238" name="Equation" r:id="rId5" imgW="4190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So, how can we calculate the density on a freeway?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1: Find per-lane volume.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400" y="4724400"/>
            <a:ext cx="2286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Effective volume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1600200"/>
            <a:ext cx="27432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Scaled 15-min. peak volume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3581400"/>
            <a:ext cx="14478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Heavy</a:t>
            </a:r>
          </a:p>
          <a:p>
            <a:r>
              <a:rPr lang="en-US" sz="3200" smtClean="0"/>
              <a:t>vehicle</a:t>
            </a:r>
          </a:p>
          <a:p>
            <a:r>
              <a:rPr lang="en-US" sz="3200" smtClean="0"/>
              <a:t>factor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5638800"/>
            <a:ext cx="1447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# lanes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4038600"/>
            <a:ext cx="990600" cy="533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2743200"/>
            <a:ext cx="1066800" cy="3048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096000" y="3810000"/>
            <a:ext cx="685800" cy="228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533900" y="4991100"/>
            <a:ext cx="9906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3429000" y="2514600"/>
          <a:ext cx="3333750" cy="2262187"/>
        </p:xfrm>
        <a:graphic>
          <a:graphicData uri="http://schemas.openxmlformats.org/presentationml/2006/ole">
            <p:oleObj spid="_x0000_s220162" name="Equation" r:id="rId3" imgW="6346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How do we find the heavy vehicle factor?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609600"/>
            <a:ext cx="33528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Proportion of trucks and RVs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705100" y="2247900"/>
            <a:ext cx="8382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1166812" y="1995542"/>
          <a:ext cx="5767388" cy="1230687"/>
        </p:xfrm>
        <a:graphic>
          <a:graphicData uri="http://schemas.openxmlformats.org/presentationml/2006/ole">
            <p:oleObj spid="_x0000_s221186" name="Equation" r:id="rId3" imgW="2019240" imgH="43164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4686300" y="2171700"/>
            <a:ext cx="8382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5400" y="4419600"/>
            <a:ext cx="66294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Equivalency factor... how many “regular vehicles” does it take to have the same effect as one truck or RV?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048000" y="3657600"/>
            <a:ext cx="10668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257800" y="3657600"/>
            <a:ext cx="10668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Table of equivalency factors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371600"/>
          <a:ext cx="72390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209800"/>
                <a:gridCol w="1752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Terrain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smtClean="0"/>
                        <a:t>E</a:t>
                      </a:r>
                      <a:r>
                        <a:rPr lang="en-US" sz="3600" i="1" baseline="-25000" smtClean="0"/>
                        <a:t>T</a:t>
                      </a:r>
                      <a:endParaRPr lang="en-US" sz="36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smtClean="0"/>
                        <a:t>E</a:t>
                      </a:r>
                      <a:r>
                        <a:rPr lang="en-US" sz="3600" i="1" baseline="-25000" smtClean="0"/>
                        <a:t>R</a:t>
                      </a:r>
                      <a:endParaRPr lang="en-US" sz="36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Level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1.2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Rolling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Mountainous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4.5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4.0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4419600"/>
            <a:ext cx="66294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HCM has more detailed tables if you know the exact grade and its length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2: Find speed.  </a:t>
            </a:r>
            <a:r>
              <a:rPr lang="en-US" sz="3200" smtClean="0"/>
              <a:t>If we know the free-flow speed, we can use the fancy equation.</a:t>
            </a:r>
            <a:endParaRPr lang="en-US" sz="3200" b="1" smtClean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447800" y="3276600"/>
          <a:ext cx="6248400" cy="1439078"/>
        </p:xfrm>
        <a:graphic>
          <a:graphicData uri="http://schemas.openxmlformats.org/presentationml/2006/ole">
            <p:oleObj spid="_x0000_s222211" name="Equation" r:id="rId3" imgW="2641320" imgH="60948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295400" y="5418137"/>
          <a:ext cx="6519862" cy="1439863"/>
        </p:xfrm>
        <a:graphic>
          <a:graphicData uri="http://schemas.openxmlformats.org/presentationml/2006/ole">
            <p:oleObj spid="_x0000_s222212" name="Equation" r:id="rId4" imgW="2755800" imgH="60948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143000" y="2667000"/>
            <a:ext cx="7239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Otherwise, if free-flow speed is &gt; 70 mph: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4800600"/>
            <a:ext cx="6629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If free-flow speed is ≤ 70 mph: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3000" y="1143000"/>
            <a:ext cx="66294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If volume is less than 3400-30</a:t>
            </a:r>
            <a:r>
              <a:rPr lang="en-US" sz="3200" i="1" smtClean="0"/>
              <a:t>u</a:t>
            </a:r>
            <a:r>
              <a:rPr lang="en-US" sz="3200" i="1" baseline="-25000" smtClean="0"/>
              <a:t>f</a:t>
            </a:r>
            <a:r>
              <a:rPr lang="en-US" sz="3200" smtClean="0"/>
              <a:t>:</a:t>
            </a:r>
          </a:p>
        </p:txBody>
      </p:sp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4151313" y="1958975"/>
          <a:ext cx="992187" cy="569913"/>
        </p:xfrm>
        <a:graphic>
          <a:graphicData uri="http://schemas.openxmlformats.org/presentationml/2006/ole">
            <p:oleObj spid="_x0000_s222213" name="Equation" r:id="rId5" imgW="4190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So how do we find the free-flow speed?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0200" y="1524000"/>
            <a:ext cx="66294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We take the “base” free-flow speed and adjust it based on specific conditions (just like saturation flow).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38100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Relevant factors: 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lane width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shoulder width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number of lanes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interchange density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1447800" y="1295400"/>
          <a:ext cx="6727371" cy="914400"/>
        </p:xfrm>
        <a:graphic>
          <a:graphicData uri="http://schemas.openxmlformats.org/presentationml/2006/ole">
            <p:oleObj spid="_x0000_s225282" name="Equation" r:id="rId3" imgW="1866600" imgH="2538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447800" y="0"/>
            <a:ext cx="3810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Base free flow speed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400300" y="952500"/>
            <a:ext cx="685800" cy="1524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3581400"/>
            <a:ext cx="56388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Factors for lane width, shoulder width, number of lanes, and interchange density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505200" y="2819400"/>
            <a:ext cx="12954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4800600" y="2743200"/>
            <a:ext cx="12954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019800" y="2743200"/>
            <a:ext cx="12954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7162800" y="2743200"/>
            <a:ext cx="1295400" cy="762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Assume base free flow speed is 70 mph for urban freeways and 75 mph for rural freeways.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Lane width factors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752600"/>
          <a:ext cx="6019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158"/>
                <a:gridCol w="2424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Width (ft)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smtClean="0"/>
                        <a:t>f</a:t>
                      </a:r>
                      <a:r>
                        <a:rPr lang="en-US" sz="3600" i="1" baseline="-25000" smtClean="0"/>
                        <a:t>LW </a:t>
                      </a:r>
                      <a:r>
                        <a:rPr lang="en-US" sz="3600" smtClean="0"/>
                        <a:t>(mph)</a:t>
                      </a:r>
                      <a:endParaRPr lang="en-US" sz="36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1.9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6.6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smtClean="0"/>
              <a:t>Homework</a:t>
            </a:r>
            <a:r>
              <a:rPr lang="en-US" sz="3200" smtClean="0"/>
              <a:t>: Due Monday, will be graded by Wednesday</a:t>
            </a:r>
            <a:endParaRPr lang="en-US" sz="3200" b="1" smtClean="0"/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Lab tomorrow</a:t>
            </a:r>
            <a:r>
              <a:rPr lang="en-US" sz="3200" smtClean="0"/>
              <a:t>: EN 3056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Exam next Thursday</a:t>
            </a:r>
            <a:r>
              <a:rPr lang="en-US" sz="3200" smtClean="0"/>
              <a:t>: Two practice tests posted.  You may bring one sheet of notes to the exam.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639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Number of lanes factor</a:t>
            </a:r>
            <a:endParaRPr lang="en-US" sz="3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1752600"/>
          <a:ext cx="6019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158"/>
                <a:gridCol w="2424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# lanes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smtClean="0"/>
                        <a:t>f</a:t>
                      </a:r>
                      <a:r>
                        <a:rPr lang="en-US" sz="3600" i="1" baseline="-25000" smtClean="0"/>
                        <a:t>N </a:t>
                      </a:r>
                      <a:r>
                        <a:rPr lang="en-US" sz="3600" smtClean="0"/>
                        <a:t>(mph)</a:t>
                      </a:r>
                      <a:endParaRPr lang="en-US" sz="36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5+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3.0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4.5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5029200"/>
            <a:ext cx="563880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On rural freeways you do not have to apply an adjustment factor for number of lanes.</a:t>
            </a:r>
            <a:endParaRPr lang="en-US" sz="32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(Right-side) shoulder width</a:t>
            </a:r>
          </a:p>
          <a:p>
            <a:r>
              <a:rPr lang="en-US" sz="3200" smtClean="0"/>
              <a:t>factors </a:t>
            </a:r>
            <a:r>
              <a:rPr lang="en-US" sz="3200" i="1" smtClean="0"/>
              <a:t>f</a:t>
            </a:r>
            <a:r>
              <a:rPr lang="en-US" sz="3200" i="1" baseline="-25000" smtClean="0"/>
              <a:t>SW </a:t>
            </a:r>
            <a:r>
              <a:rPr lang="en-US" sz="3200" smtClean="0"/>
              <a:t>(mph)</a:t>
            </a:r>
            <a:endParaRPr lang="en-US" sz="3200" i="1" baseline="-25000" smtClean="0"/>
          </a:p>
          <a:p>
            <a:endParaRPr lang="en-US" sz="3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219200"/>
          <a:ext cx="800100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792"/>
                <a:gridCol w="1459302"/>
                <a:gridCol w="1459302"/>
                <a:gridCol w="1459302"/>
                <a:gridCol w="1459302"/>
              </a:tblGrid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Width (ft)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smtClean="0"/>
                        <a:t>2 lanes</a:t>
                      </a:r>
                      <a:endParaRPr lang="en-US" sz="28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smtClean="0"/>
                        <a:t>3 lanes</a:t>
                      </a:r>
                      <a:endParaRPr lang="en-US" sz="28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smtClean="0"/>
                        <a:t>4 lanes</a:t>
                      </a:r>
                      <a:endParaRPr lang="en-US" sz="28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i="0" smtClean="0"/>
                        <a:t>5+</a:t>
                      </a:r>
                      <a:endParaRPr lang="en-US" sz="3600" i="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6+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0.1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0.2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0.3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0.8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0.4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3.6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0.6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66800" y="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Interchange density factor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6400" y="685800"/>
          <a:ext cx="60198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158"/>
                <a:gridCol w="24246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Interchanges per mile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smtClean="0"/>
                        <a:t>f</a:t>
                      </a:r>
                      <a:r>
                        <a:rPr lang="en-US" sz="3600" i="1" baseline="-25000" smtClean="0"/>
                        <a:t>ID </a:t>
                      </a:r>
                      <a:r>
                        <a:rPr lang="en-US" sz="3600" smtClean="0"/>
                        <a:t>(mph)</a:t>
                      </a:r>
                      <a:endParaRPr lang="en-US" sz="36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fewer than 0.5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0.75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1.3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1.25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3.7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1.50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5.0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1.75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6.3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2.00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7.5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Putting it all together: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Find effective per-lane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free flow 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actual speed from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density from volume and 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Determine LOS from density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Example</a:t>
            </a:r>
            <a:r>
              <a:rPr lang="en-US" sz="3200" smtClean="0"/>
              <a:t>: What is LOS on </a:t>
            </a:r>
            <a:r>
              <a:rPr lang="en-US" sz="3200" smtClean="0"/>
              <a:t>an urban four-lane </a:t>
            </a:r>
            <a:r>
              <a:rPr lang="en-US" sz="3200" smtClean="0"/>
              <a:t>freeway in rolling terrain with peak 15-minute volume of 2000 veh/hr (5% of which is trucks and 2% RVs)?  Lanes are 11 ft wide, shoulders are 10 ft wide, interchanges every two miles.</a:t>
            </a:r>
            <a:endParaRPr lang="en-US" sz="3200" b="1" smtClean="0"/>
          </a:p>
        </p:txBody>
      </p:sp>
      <p:sp>
        <p:nvSpPr>
          <p:cNvPr id="3" name="Rectangle 2"/>
          <p:cNvSpPr/>
          <p:nvPr/>
        </p:nvSpPr>
        <p:spPr>
          <a:xfrm>
            <a:off x="1447800" y="4114800"/>
            <a:ext cx="56388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“Four-lane freeway” means two lanes in each direction.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1</a:t>
            </a:r>
            <a:r>
              <a:rPr lang="en-US" sz="3200" smtClean="0"/>
              <a:t>: Find effective per-lane volume.</a:t>
            </a:r>
            <a:endParaRPr lang="en-US" sz="3200" b="1" smtClean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1066800" y="1143000"/>
          <a:ext cx="5767387" cy="1881188"/>
        </p:xfrm>
        <a:graphic>
          <a:graphicData uri="http://schemas.openxmlformats.org/presentationml/2006/ole">
            <p:oleObj spid="_x0000_s227330" name="Equation" r:id="rId3" imgW="2019240" imgH="660240" progId="Equation.3">
              <p:embed/>
            </p:oleObj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3235325" y="4495800"/>
          <a:ext cx="2292350" cy="1554163"/>
        </p:xfrm>
        <a:graphic>
          <a:graphicData uri="http://schemas.openxmlformats.org/presentationml/2006/ole">
            <p:oleObj spid="_x0000_s227332" name="Equation" r:id="rId4" imgW="6346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5334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1</a:t>
            </a:r>
            <a:r>
              <a:rPr lang="en-US" sz="3200" smtClean="0"/>
              <a:t>: Find effective per-lane volume.</a:t>
            </a:r>
            <a:endParaRPr lang="en-US" sz="3200" b="1" smtClean="0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1066800" y="1143000"/>
          <a:ext cx="5767387" cy="1881188"/>
        </p:xfrm>
        <a:graphic>
          <a:graphicData uri="http://schemas.openxmlformats.org/presentationml/2006/ole">
            <p:oleObj spid="_x0000_s228354" name="Equation" r:id="rId3" imgW="2019240" imgH="660240" progId="Equation.3">
              <p:embed/>
            </p:oleObj>
          </a:graphicData>
        </a:graphic>
      </p:graphicFrame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1219200" y="2362200"/>
          <a:ext cx="7222836" cy="1295400"/>
        </p:xfrm>
        <a:graphic>
          <a:graphicData uri="http://schemas.openxmlformats.org/presentationml/2006/ole">
            <p:oleObj spid="_x0000_s228355" name="Equation" r:id="rId4" imgW="2336760" imgH="419040" progId="Equation.3">
              <p:embed/>
            </p:oleObj>
          </a:graphicData>
        </a:graphic>
      </p:graphicFrame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1219200" y="4495800"/>
          <a:ext cx="6324600" cy="1554894"/>
        </p:xfrm>
        <a:graphic>
          <a:graphicData uri="http://schemas.openxmlformats.org/presentationml/2006/ole">
            <p:oleObj spid="_x0000_s228356" name="Equation" r:id="rId5" imgW="17524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3810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2</a:t>
            </a:r>
            <a:r>
              <a:rPr lang="en-US" sz="3200" smtClean="0"/>
              <a:t>: Find free-flow speed.  </a:t>
            </a:r>
            <a:r>
              <a:rPr lang="en-US" sz="3200" smtClean="0"/>
              <a:t>Urban, </a:t>
            </a:r>
            <a:r>
              <a:rPr lang="en-US" sz="3200" smtClean="0"/>
              <a:t>so base free flow speed is </a:t>
            </a:r>
            <a:r>
              <a:rPr lang="en-US" sz="3200" smtClean="0"/>
              <a:t>70 </a:t>
            </a:r>
            <a:r>
              <a:rPr lang="en-US" sz="3200" smtClean="0"/>
              <a:t>mph.</a:t>
            </a:r>
          </a:p>
          <a:p>
            <a:endParaRPr lang="en-US" sz="3200" b="1" smtClean="0"/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</a:t>
            </a:r>
            <a:r>
              <a:rPr lang="en-US" sz="3200" smtClean="0"/>
              <a:t>Lane width factor: 1.9 mph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</a:t>
            </a:r>
            <a:r>
              <a:rPr lang="en-US" sz="3200" smtClean="0"/>
              <a:t>Shoulder width factor: 0 mph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</a:t>
            </a:r>
            <a:r>
              <a:rPr lang="en-US" sz="3200" smtClean="0"/>
              <a:t>Number of lanes factor: 3.0 mph</a:t>
            </a:r>
          </a:p>
          <a:p>
            <a:pPr>
              <a:buFont typeface="Arial" pitchFamily="34" charset="0"/>
              <a:buChar char="•"/>
            </a:pPr>
            <a:r>
              <a:rPr lang="en-US" sz="3200" b="1" smtClean="0"/>
              <a:t> </a:t>
            </a:r>
            <a:r>
              <a:rPr lang="en-US" sz="3200" smtClean="0"/>
              <a:t>Interchange density factor: 2.5 mph</a:t>
            </a:r>
          </a:p>
          <a:p>
            <a:pPr>
              <a:buFont typeface="Arial" pitchFamily="34" charset="0"/>
              <a:buChar char="•"/>
            </a:pPr>
            <a:endParaRPr lang="en-US" sz="3200" b="1" smtClean="0"/>
          </a:p>
          <a:p>
            <a:r>
              <a:rPr lang="en-US" sz="3200" b="1" smtClean="0"/>
              <a:t>Free-flow speed is </a:t>
            </a:r>
            <a:r>
              <a:rPr lang="en-US" sz="3200" b="1" smtClean="0"/>
              <a:t>62.6 </a:t>
            </a:r>
            <a:r>
              <a:rPr lang="en-US" sz="3200" b="1" smtClean="0"/>
              <a:t>mph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3810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3</a:t>
            </a:r>
            <a:r>
              <a:rPr lang="en-US" sz="3200" smtClean="0"/>
              <a:t>: Find speed.  Free-flow speed is </a:t>
            </a:r>
            <a:r>
              <a:rPr lang="en-US" sz="3200" smtClean="0"/>
              <a:t>62.6 </a:t>
            </a:r>
            <a:r>
              <a:rPr lang="en-US" sz="3200" smtClean="0"/>
              <a:t>mph, and volume (1095) is less than 3400 – </a:t>
            </a:r>
            <a:r>
              <a:rPr lang="en-US" sz="3200" smtClean="0"/>
              <a:t>30*62.6</a:t>
            </a:r>
            <a:r>
              <a:rPr lang="en-US" sz="3200" smtClean="0"/>
              <a:t>, so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2438400" y="2895600"/>
          <a:ext cx="4495800" cy="1273028"/>
        </p:xfrm>
        <a:graphic>
          <a:graphicData uri="http://schemas.openxmlformats.org/presentationml/2006/ole">
            <p:oleObj spid="_x0000_s231426" name="Equation" r:id="rId3" imgW="8506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3810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4</a:t>
            </a:r>
            <a:r>
              <a:rPr lang="en-US" sz="3200" smtClean="0"/>
              <a:t>: Find density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2755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19200" y="3810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Step 4</a:t>
            </a:r>
            <a:r>
              <a:rPr lang="en-US" sz="3200" smtClean="0"/>
              <a:t>: Find density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1398588" y="2417763"/>
          <a:ext cx="6575425" cy="2076450"/>
        </p:xfrm>
        <a:graphic>
          <a:graphicData uri="http://schemas.openxmlformats.org/presentationml/2006/ole">
            <p:oleObj spid="_x0000_s232450" name="Equation" r:id="rId3" imgW="1244520" imgH="39348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5105400"/>
            <a:ext cx="1828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3200" smtClean="0"/>
              <a:t>LOS B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LOS B</a:t>
            </a: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38238"/>
            <a:ext cx="6257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General procedure:</a:t>
            </a:r>
          </a:p>
          <a:p>
            <a:endParaRPr lang="en-US" sz="3200" smtClean="0"/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Establish phases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Identify lane groups and volumes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Identify design lane group for each phase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clearance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total cycle length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Allocate green time to phases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848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Overall procedure: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Divide into lane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Find capacity, degree of saturation, and delay for each lane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approach delay from lane group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Calculate total intersection delay from approach delay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total intersection delay is used to define a </a:t>
            </a:r>
            <a:r>
              <a:rPr lang="en-US" sz="3200" b="1" dirty="0" smtClean="0"/>
              <a:t>level of service</a:t>
            </a:r>
            <a:r>
              <a:rPr lang="en-US" sz="3200" dirty="0" smtClean="0"/>
              <a:t> (LOS)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371600"/>
          <a:ext cx="7239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LOS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Average delay (s)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&lt;10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10-20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20-35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35-55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55-80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&gt;80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FREEWAY LOS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27558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What makes a freeway a freeway?</a:t>
            </a:r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4648200" cy="33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124200"/>
            <a:ext cx="448419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13480</TotalTime>
  <Words>858</Words>
  <Application>Microsoft Office PowerPoint</Application>
  <PresentationFormat>On-screen Show (4:3)</PresentationFormat>
  <Paragraphs>215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Solstice</vt:lpstr>
      <vt:lpstr>Equation</vt:lpstr>
      <vt:lpstr>Microsoft Equation 3.0</vt:lpstr>
      <vt:lpstr>CE 3500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645</cp:revision>
  <dcterms:created xsi:type="dcterms:W3CDTF">2006-08-16T00:00:00Z</dcterms:created>
  <dcterms:modified xsi:type="dcterms:W3CDTF">2011-03-04T18:04:09Z</dcterms:modified>
</cp:coreProperties>
</file>