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537" r:id="rId3"/>
    <p:sldId id="538" r:id="rId4"/>
    <p:sldId id="552" r:id="rId5"/>
    <p:sldId id="276" r:id="rId6"/>
    <p:sldId id="536" r:id="rId7"/>
    <p:sldId id="540" r:id="rId8"/>
    <p:sldId id="533" r:id="rId9"/>
    <p:sldId id="553" r:id="rId10"/>
    <p:sldId id="554" r:id="rId11"/>
    <p:sldId id="555" r:id="rId12"/>
    <p:sldId id="556" r:id="rId13"/>
    <p:sldId id="557" r:id="rId14"/>
    <p:sldId id="559" r:id="rId15"/>
    <p:sldId id="560" r:id="rId16"/>
    <p:sldId id="561" r:id="rId17"/>
    <p:sldId id="558" r:id="rId18"/>
    <p:sldId id="562" r:id="rId19"/>
    <p:sldId id="563" r:id="rId20"/>
    <p:sldId id="564" r:id="rId21"/>
    <p:sldId id="567" r:id="rId22"/>
    <p:sldId id="568" r:id="rId23"/>
    <p:sldId id="569" r:id="rId24"/>
    <p:sldId id="570" r:id="rId25"/>
    <p:sldId id="571" r:id="rId26"/>
    <p:sldId id="5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6B6D-81BA-4495-AE48-45754D94CA94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4202-0B94-44A9-BD51-1750509A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Transportation Engineering</a:t>
            </a:r>
          </a:p>
          <a:p>
            <a:endParaRPr lang="en-US" dirty="0" smtClean="0"/>
          </a:p>
          <a:p>
            <a:r>
              <a:rPr lang="en-US" smtClean="0"/>
              <a:t>Fancy intersections</a:t>
            </a:r>
            <a:endParaRPr lang="en-US" dirty="0" smtClean="0"/>
          </a:p>
          <a:p>
            <a:r>
              <a:rPr lang="en-US" smtClean="0"/>
              <a:t>March 7, </a:t>
            </a:r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578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10200"/>
            <a:ext cx="46434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An actuated signal is one that responds to the presence of a vehicle, and adapts the signal phasing and cycle length in real time.</a:t>
            </a: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3886200" cy="291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19400"/>
            <a:ext cx="3352800" cy="34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Semi-actuated signals</a:t>
            </a:r>
            <a:r>
              <a:rPr lang="en-US" sz="3200" smtClean="0"/>
              <a:t> have detectors only on one approach (which one: major street or minor street?)</a:t>
            </a:r>
            <a:endParaRPr lang="en-US" sz="3200" b="1" dirty="0" smtClean="0"/>
          </a:p>
        </p:txBody>
      </p:sp>
      <p:grpSp>
        <p:nvGrpSpPr>
          <p:cNvPr id="6" name="Group 22"/>
          <p:cNvGrpSpPr/>
          <p:nvPr/>
        </p:nvGrpSpPr>
        <p:grpSpPr>
          <a:xfrm>
            <a:off x="2362200" y="1905000"/>
            <a:ext cx="1383165" cy="1430565"/>
            <a:chOff x="1676400" y="533400"/>
            <a:chExt cx="2133600" cy="2133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76400" y="26670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2743200" y="16002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3"/>
          <p:cNvGrpSpPr/>
          <p:nvPr/>
        </p:nvGrpSpPr>
        <p:grpSpPr>
          <a:xfrm rot="5400000">
            <a:off x="5450620" y="1928700"/>
            <a:ext cx="1430565" cy="1383165"/>
            <a:chOff x="1676400" y="533400"/>
            <a:chExt cx="2133600" cy="2133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76400" y="26670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>
              <a:off x="2743200" y="16002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6"/>
          <p:cNvGrpSpPr/>
          <p:nvPr/>
        </p:nvGrpSpPr>
        <p:grpSpPr>
          <a:xfrm rot="16200000">
            <a:off x="2338500" y="4994197"/>
            <a:ext cx="1430565" cy="1383165"/>
            <a:chOff x="1676400" y="533400"/>
            <a:chExt cx="2133600" cy="2133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76400" y="26670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>
              <a:off x="2743200" y="16002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/>
          <p:nvPr/>
        </p:nvGrpSpPr>
        <p:grpSpPr>
          <a:xfrm rot="10800000">
            <a:off x="5474321" y="4970497"/>
            <a:ext cx="1383165" cy="1430565"/>
            <a:chOff x="1676400" y="533400"/>
            <a:chExt cx="2133600" cy="2133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676400" y="26670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2743200" y="16002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rot="5400000">
            <a:off x="3696119" y="5660233"/>
            <a:ext cx="1481657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646720" y="5660233"/>
            <a:ext cx="1481657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350328" y="5660251"/>
            <a:ext cx="1481657" cy="102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042425" y="5659719"/>
            <a:ext cx="1481657" cy="102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388216" y="5659719"/>
            <a:ext cx="1481657" cy="102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0800000">
            <a:off x="4091156" y="1870610"/>
            <a:ext cx="1038918" cy="1482189"/>
            <a:chOff x="4190206" y="4800600"/>
            <a:chExt cx="1602582" cy="2210594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36195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5433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3086100" y="59055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41536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46870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6200000">
            <a:off x="5604200" y="3411745"/>
            <a:ext cx="1074521" cy="1433078"/>
            <a:chOff x="4190206" y="4800600"/>
            <a:chExt cx="1602582" cy="2210594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36195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5433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086100" y="59055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41536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46870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5400000">
            <a:off x="2541479" y="3462836"/>
            <a:ext cx="1074521" cy="1433078"/>
            <a:chOff x="4190206" y="4800600"/>
            <a:chExt cx="1602582" cy="2210594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6195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5433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3086100" y="59055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41536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46870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267739" y="5422108"/>
            <a:ext cx="416990" cy="902492"/>
            <a:chOff x="4310988" y="5019816"/>
            <a:chExt cx="643228" cy="1346012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 flipV="1">
              <a:off x="4399594" y="5811205"/>
              <a:ext cx="1108028" cy="1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4310988" y="5019816"/>
              <a:ext cx="642620" cy="527632"/>
            </a:xfrm>
            <a:prstGeom prst="arc">
              <a:avLst>
                <a:gd name="adj1" fmla="val 16200000"/>
                <a:gd name="adj2" fmla="val 21495858"/>
              </a:avLst>
            </a:prstGeom>
            <a:ln w="38100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rot="10800000">
            <a:off x="4535745" y="1981200"/>
            <a:ext cx="416990" cy="902492"/>
            <a:chOff x="4310988" y="5019816"/>
            <a:chExt cx="643228" cy="1346012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4399594" y="5811205"/>
              <a:ext cx="1108028" cy="1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/>
          </p:nvSpPr>
          <p:spPr>
            <a:xfrm>
              <a:off x="4310988" y="5019816"/>
              <a:ext cx="642620" cy="527632"/>
            </a:xfrm>
            <a:prstGeom prst="arc">
              <a:avLst>
                <a:gd name="adj1" fmla="val 16200000"/>
                <a:gd name="adj2" fmla="val 21495858"/>
              </a:avLst>
            </a:prstGeom>
            <a:ln w="38100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5400000">
            <a:off x="2928646" y="3625827"/>
            <a:ext cx="431280" cy="872589"/>
            <a:chOff x="4310988" y="5019816"/>
            <a:chExt cx="643228" cy="1346012"/>
          </a:xfrm>
        </p:grpSpPr>
        <p:cxnSp>
          <p:nvCxnSpPr>
            <p:cNvPr id="48" name="Straight Arrow Connector 47"/>
            <p:cNvCxnSpPr/>
            <p:nvPr/>
          </p:nvCxnSpPr>
          <p:spPr>
            <a:xfrm rot="16200000" flipV="1">
              <a:off x="4399594" y="5811205"/>
              <a:ext cx="1108028" cy="1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4310988" y="5019816"/>
              <a:ext cx="642620" cy="527632"/>
            </a:xfrm>
            <a:prstGeom prst="arc">
              <a:avLst>
                <a:gd name="adj1" fmla="val 16200000"/>
                <a:gd name="adj2" fmla="val 21495858"/>
              </a:avLst>
            </a:prstGeom>
            <a:ln w="38100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rot="16200000">
            <a:off x="5892570" y="3830193"/>
            <a:ext cx="431280" cy="872589"/>
            <a:chOff x="4310988" y="5019816"/>
            <a:chExt cx="643228" cy="1346012"/>
          </a:xfrm>
        </p:grpSpPr>
        <p:cxnSp>
          <p:nvCxnSpPr>
            <p:cNvPr id="51" name="Straight Arrow Connector 50"/>
            <p:cNvCxnSpPr/>
            <p:nvPr/>
          </p:nvCxnSpPr>
          <p:spPr>
            <a:xfrm rot="16200000" flipV="1">
              <a:off x="4399594" y="5811205"/>
              <a:ext cx="1108028" cy="1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/>
            <p:cNvSpPr/>
            <p:nvPr/>
          </p:nvSpPr>
          <p:spPr>
            <a:xfrm>
              <a:off x="4310988" y="5019816"/>
              <a:ext cx="642620" cy="527632"/>
            </a:xfrm>
            <a:prstGeom prst="arc">
              <a:avLst>
                <a:gd name="adj1" fmla="val 16200000"/>
                <a:gd name="adj2" fmla="val 21495858"/>
              </a:avLst>
            </a:prstGeom>
            <a:ln w="38100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3810000" y="3048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114800" y="3048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95800" y="3048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495800" y="4953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44142" y="4953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181600" y="4953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Fully-actuated signals</a:t>
            </a:r>
            <a:r>
              <a:rPr lang="en-US" sz="3200" smtClean="0"/>
              <a:t> have detectors on all approaches</a:t>
            </a:r>
            <a:endParaRPr lang="en-US" sz="3200" b="1" dirty="0" smtClean="0"/>
          </a:p>
        </p:txBody>
      </p:sp>
      <p:grpSp>
        <p:nvGrpSpPr>
          <p:cNvPr id="2" name="Group 22"/>
          <p:cNvGrpSpPr/>
          <p:nvPr/>
        </p:nvGrpSpPr>
        <p:grpSpPr>
          <a:xfrm>
            <a:off x="2362200" y="1905000"/>
            <a:ext cx="1383165" cy="1430565"/>
            <a:chOff x="1676400" y="533400"/>
            <a:chExt cx="2133600" cy="2133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76400" y="26670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2743200" y="16002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3"/>
          <p:cNvGrpSpPr/>
          <p:nvPr/>
        </p:nvGrpSpPr>
        <p:grpSpPr>
          <a:xfrm rot="5400000">
            <a:off x="5450620" y="1928700"/>
            <a:ext cx="1430565" cy="1383165"/>
            <a:chOff x="1676400" y="533400"/>
            <a:chExt cx="2133600" cy="2133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76400" y="26670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>
              <a:off x="2743200" y="16002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6"/>
          <p:cNvGrpSpPr/>
          <p:nvPr/>
        </p:nvGrpSpPr>
        <p:grpSpPr>
          <a:xfrm rot="16200000">
            <a:off x="2338500" y="4994197"/>
            <a:ext cx="1430565" cy="1383165"/>
            <a:chOff x="1676400" y="533400"/>
            <a:chExt cx="2133600" cy="2133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76400" y="26670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>
              <a:off x="2743200" y="16002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9"/>
          <p:cNvGrpSpPr/>
          <p:nvPr/>
        </p:nvGrpSpPr>
        <p:grpSpPr>
          <a:xfrm rot="10800000">
            <a:off x="5474321" y="4970497"/>
            <a:ext cx="1383165" cy="1430565"/>
            <a:chOff x="1676400" y="533400"/>
            <a:chExt cx="2133600" cy="2133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676400" y="26670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2743200" y="1600200"/>
              <a:ext cx="2133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rot="5400000">
            <a:off x="3696119" y="5660233"/>
            <a:ext cx="1481657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646720" y="5660233"/>
            <a:ext cx="1481657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350328" y="5660251"/>
            <a:ext cx="1481657" cy="102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042425" y="5659719"/>
            <a:ext cx="1481657" cy="102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388216" y="5659719"/>
            <a:ext cx="1481657" cy="102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2"/>
          <p:cNvGrpSpPr/>
          <p:nvPr/>
        </p:nvGrpSpPr>
        <p:grpSpPr>
          <a:xfrm rot="10800000">
            <a:off x="4091156" y="1870610"/>
            <a:ext cx="1038918" cy="1482189"/>
            <a:chOff x="4190206" y="4800600"/>
            <a:chExt cx="1602582" cy="2210594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36195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5433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3086100" y="59055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41536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46870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8"/>
          <p:cNvGrpSpPr/>
          <p:nvPr/>
        </p:nvGrpSpPr>
        <p:grpSpPr>
          <a:xfrm rot="16200000">
            <a:off x="5604200" y="3411745"/>
            <a:ext cx="1074521" cy="1433078"/>
            <a:chOff x="4190206" y="4800600"/>
            <a:chExt cx="1602582" cy="2210594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36195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5433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086100" y="59055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41536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46870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4"/>
          <p:cNvGrpSpPr/>
          <p:nvPr/>
        </p:nvGrpSpPr>
        <p:grpSpPr>
          <a:xfrm rot="5400000">
            <a:off x="2541479" y="3462836"/>
            <a:ext cx="1074521" cy="1433078"/>
            <a:chOff x="4190206" y="4800600"/>
            <a:chExt cx="1602582" cy="2210594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6195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543300" y="5905500"/>
              <a:ext cx="22098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3086100" y="59055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41536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4687094" y="59047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0"/>
          <p:cNvGrpSpPr/>
          <p:nvPr/>
        </p:nvGrpSpPr>
        <p:grpSpPr>
          <a:xfrm>
            <a:off x="4267739" y="5422108"/>
            <a:ext cx="416990" cy="902492"/>
            <a:chOff x="4310988" y="5019816"/>
            <a:chExt cx="643228" cy="1346012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 flipV="1">
              <a:off x="4399594" y="5811205"/>
              <a:ext cx="1108028" cy="1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4310988" y="5019816"/>
              <a:ext cx="642620" cy="527632"/>
            </a:xfrm>
            <a:prstGeom prst="arc">
              <a:avLst>
                <a:gd name="adj1" fmla="val 16200000"/>
                <a:gd name="adj2" fmla="val 21495858"/>
              </a:avLst>
            </a:prstGeom>
            <a:ln w="38100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43"/>
          <p:cNvGrpSpPr/>
          <p:nvPr/>
        </p:nvGrpSpPr>
        <p:grpSpPr>
          <a:xfrm rot="10800000">
            <a:off x="4535745" y="1981200"/>
            <a:ext cx="416990" cy="902492"/>
            <a:chOff x="4310988" y="5019816"/>
            <a:chExt cx="643228" cy="1346012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4399594" y="5811205"/>
              <a:ext cx="1108028" cy="1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/>
          </p:nvSpPr>
          <p:spPr>
            <a:xfrm>
              <a:off x="4310988" y="5019816"/>
              <a:ext cx="642620" cy="527632"/>
            </a:xfrm>
            <a:prstGeom prst="arc">
              <a:avLst>
                <a:gd name="adj1" fmla="val 16200000"/>
                <a:gd name="adj2" fmla="val 21495858"/>
              </a:avLst>
            </a:prstGeom>
            <a:ln w="38100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46"/>
          <p:cNvGrpSpPr/>
          <p:nvPr/>
        </p:nvGrpSpPr>
        <p:grpSpPr>
          <a:xfrm rot="5400000">
            <a:off x="2928646" y="3625827"/>
            <a:ext cx="431280" cy="872589"/>
            <a:chOff x="4310988" y="5019816"/>
            <a:chExt cx="643228" cy="1346012"/>
          </a:xfrm>
        </p:grpSpPr>
        <p:cxnSp>
          <p:nvCxnSpPr>
            <p:cNvPr id="48" name="Straight Arrow Connector 47"/>
            <p:cNvCxnSpPr/>
            <p:nvPr/>
          </p:nvCxnSpPr>
          <p:spPr>
            <a:xfrm rot="16200000" flipV="1">
              <a:off x="4399594" y="5811205"/>
              <a:ext cx="1108028" cy="1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4310988" y="5019816"/>
              <a:ext cx="642620" cy="527632"/>
            </a:xfrm>
            <a:prstGeom prst="arc">
              <a:avLst>
                <a:gd name="adj1" fmla="val 16200000"/>
                <a:gd name="adj2" fmla="val 21495858"/>
              </a:avLst>
            </a:prstGeom>
            <a:ln w="38100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9"/>
          <p:cNvGrpSpPr/>
          <p:nvPr/>
        </p:nvGrpSpPr>
        <p:grpSpPr>
          <a:xfrm rot="16200000">
            <a:off x="5892570" y="3830193"/>
            <a:ext cx="431280" cy="872589"/>
            <a:chOff x="4310988" y="5019816"/>
            <a:chExt cx="643228" cy="1346012"/>
          </a:xfrm>
        </p:grpSpPr>
        <p:cxnSp>
          <p:nvCxnSpPr>
            <p:cNvPr id="51" name="Straight Arrow Connector 50"/>
            <p:cNvCxnSpPr/>
            <p:nvPr/>
          </p:nvCxnSpPr>
          <p:spPr>
            <a:xfrm rot="16200000" flipV="1">
              <a:off x="4399594" y="5811205"/>
              <a:ext cx="1108028" cy="1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/>
            <p:cNvSpPr/>
            <p:nvPr/>
          </p:nvSpPr>
          <p:spPr>
            <a:xfrm>
              <a:off x="4310988" y="5019816"/>
              <a:ext cx="642620" cy="527632"/>
            </a:xfrm>
            <a:prstGeom prst="arc">
              <a:avLst>
                <a:gd name="adj1" fmla="val 16200000"/>
                <a:gd name="adj2" fmla="val 21495858"/>
              </a:avLst>
            </a:prstGeom>
            <a:ln w="38100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3810000" y="3048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114800" y="3048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95800" y="3048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495800" y="4953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44142" y="4953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181600" y="4953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534228" y="4082142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541488" y="4419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552372" y="4724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468256" y="3396342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75516" y="37338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486400" y="4038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When is actuation useful?  When is it not useful?  What other problems might it have?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Signal pre-emption</a:t>
            </a:r>
            <a:r>
              <a:rPr lang="en-US" sz="3200" smtClean="0"/>
              <a:t>: The presence of an emergency vehicle triggers an extended all-red interval.</a:t>
            </a:r>
            <a:endParaRPr lang="en-US" sz="32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5334000" cy="504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Signal priority</a:t>
            </a:r>
            <a:r>
              <a:rPr lang="en-US" sz="3200" smtClean="0"/>
              <a:t>: If a bus is approaching and the light is about to turn yellow, extend green time a little longer.</a:t>
            </a:r>
            <a:endParaRPr lang="en-US" sz="32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635887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What are some challenges with signal pre-emption and priority?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SIGNAL PROGRESSION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“Once you get a green light, you never have to stop again.”  </a:t>
            </a: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57400" y="5486400"/>
            <a:ext cx="60960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Why don’t we do this everywhere?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Facts about progression:</a:t>
            </a:r>
          </a:p>
          <a:p>
            <a:endParaRPr lang="en-US" sz="3200" smtClean="0"/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Every intersection</a:t>
            </a:r>
            <a:r>
              <a:rPr lang="en-US" sz="3200" smtClean="0"/>
              <a:t> has to have the same cycle length</a:t>
            </a:r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In one direction on one street</a:t>
            </a:r>
            <a:r>
              <a:rPr lang="en-US" sz="3200" smtClean="0"/>
              <a:t>: easy</a:t>
            </a:r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Both directions on one street</a:t>
            </a:r>
            <a:r>
              <a:rPr lang="en-US" sz="3200" smtClean="0"/>
              <a:t>: medium to hard</a:t>
            </a:r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On multiple intersecting streets</a:t>
            </a:r>
            <a:r>
              <a:rPr lang="en-US" sz="3200" smtClean="0"/>
              <a:t>: next to impossible</a:t>
            </a:r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Will not work with actuation</a:t>
            </a:r>
            <a:endParaRPr lang="en-US" sz="3200" smtClean="0"/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Effective at </a:t>
            </a:r>
            <a:r>
              <a:rPr lang="en-US" sz="3200" b="1" smtClean="0"/>
              <a:t>enforcing speed limits</a:t>
            </a:r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</a:t>
            </a:r>
            <a:r>
              <a:rPr lang="en-US" sz="3200" smtClean="0"/>
              <a:t>Software exists to help manage a network of signals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ANNOUNCEMENTS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FANCIER</a:t>
            </a:r>
          </a:p>
          <a:p>
            <a:pPr algn="ctr"/>
            <a:r>
              <a:rPr lang="en-US" sz="4800" b="1" smtClean="0"/>
              <a:t>INTERSECTIONS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Jughandles:</a:t>
            </a:r>
            <a:endParaRPr lang="en-US" sz="3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838200"/>
            <a:ext cx="625825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Single-point urban interchange (SPUI)</a:t>
            </a:r>
            <a:endParaRPr lang="en-US" sz="3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762000"/>
            <a:ext cx="7543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Single-point urban interchange (SPUI)</a:t>
            </a:r>
            <a:endParaRPr lang="en-US" sz="32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3560" b="13221"/>
          <a:stretch>
            <a:fillRect/>
          </a:stretch>
        </p:blipFill>
        <p:spPr bwMode="auto">
          <a:xfrm>
            <a:off x="2819400" y="533400"/>
            <a:ext cx="4038600" cy="618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Superstreet</a:t>
            </a:r>
            <a:endParaRPr lang="en-US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725145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Diverging diamond</a:t>
            </a:r>
            <a:endParaRPr lang="en-US" sz="32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Diverging diamond</a:t>
            </a:r>
            <a:endParaRPr lang="en-US" sz="32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7057016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I will post solutions for homework at noon tomorrow.  </a:t>
            </a:r>
            <a:r>
              <a:rPr lang="en-US" sz="3200" b="1" smtClean="0"/>
              <a:t>No homework accepted after that time</a:t>
            </a:r>
            <a:r>
              <a:rPr lang="en-US" sz="3200" smtClean="0"/>
              <a:t>.</a:t>
            </a:r>
          </a:p>
          <a:p>
            <a:endParaRPr lang="en-US" sz="320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Wednesday’s class is an exam review: bring any </a:t>
            </a:r>
            <a:r>
              <a:rPr lang="en-US" sz="3200" b="1" smtClean="0"/>
              <a:t>specific </a:t>
            </a:r>
            <a:r>
              <a:rPr lang="en-US" sz="3200" smtClean="0"/>
              <a:t>questions or problems you want me to work.</a:t>
            </a:r>
          </a:p>
          <a:p>
            <a:endParaRPr lang="en-US" sz="3200" smtClean="0"/>
          </a:p>
          <a:p>
            <a:r>
              <a:rPr lang="en-US" sz="3200" smtClean="0"/>
              <a:t>Exam is Thursday: one sheet of notes allowed.</a:t>
            </a:r>
          </a:p>
          <a:p>
            <a:endParaRPr lang="en-US" sz="320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REVIEW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762000"/>
            <a:ext cx="31055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3200400" cy="41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We have looked at LOS for </a:t>
            </a:r>
          </a:p>
          <a:p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Traffic signals (based on delay)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Freeways (based on </a:t>
            </a:r>
            <a:r>
              <a:rPr lang="en-US" sz="3200" smtClean="0"/>
              <a:t>density)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Two-lane highways (based on PTSF and ATS)</a:t>
            </a:r>
            <a:endParaRPr lang="en-US" sz="3200" dirty="0" smtClean="0"/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We also saw the HCS software to automate these calculations.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629400" cy="651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ADAPTIVE SIGNALS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12703</TotalTime>
  <Words>326</Words>
  <Application>Microsoft Office PowerPoint</Application>
  <PresentationFormat>On-screen Show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CE 3500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WyoSUITE 2010</dc:title>
  <dc:creator/>
  <cp:lastModifiedBy>Steve Boyles</cp:lastModifiedBy>
  <cp:revision>568</cp:revision>
  <dcterms:created xsi:type="dcterms:W3CDTF">2006-08-16T00:00:00Z</dcterms:created>
  <dcterms:modified xsi:type="dcterms:W3CDTF">2011-03-07T15:57:39Z</dcterms:modified>
</cp:coreProperties>
</file>