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538" r:id="rId3"/>
    <p:sldId id="559" r:id="rId4"/>
    <p:sldId id="557" r:id="rId5"/>
    <p:sldId id="558" r:id="rId6"/>
    <p:sldId id="537" r:id="rId7"/>
    <p:sldId id="542" r:id="rId8"/>
    <p:sldId id="560" r:id="rId9"/>
    <p:sldId id="561" r:id="rId10"/>
    <p:sldId id="553" r:id="rId11"/>
    <p:sldId id="562" r:id="rId12"/>
    <p:sldId id="468" r:id="rId13"/>
    <p:sldId id="563" r:id="rId14"/>
    <p:sldId id="564" r:id="rId15"/>
    <p:sldId id="276" r:id="rId16"/>
    <p:sldId id="473" r:id="rId17"/>
    <p:sldId id="565" r:id="rId18"/>
    <p:sldId id="566" r:id="rId19"/>
    <p:sldId id="567" r:id="rId20"/>
    <p:sldId id="568" r:id="rId21"/>
    <p:sldId id="569" r:id="rId22"/>
    <p:sldId id="570" r:id="rId23"/>
    <p:sldId id="571" r:id="rId24"/>
    <p:sldId id="573" r:id="rId25"/>
    <p:sldId id="572" r:id="rId26"/>
    <p:sldId id="574" r:id="rId27"/>
    <p:sldId id="575" r:id="rId28"/>
    <p:sldId id="576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36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2D6B6D-81BA-4495-AE48-45754D94CA94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554202-0B94-44A9-BD51-1750509AF6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9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 3500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Transportation Engineering</a:t>
            </a:r>
          </a:p>
          <a:p>
            <a:endParaRPr lang="en-US" dirty="0" smtClean="0"/>
          </a:p>
          <a:p>
            <a:r>
              <a:rPr lang="en-US" smtClean="0"/>
              <a:t>Vehicle and driver characteristics</a:t>
            </a:r>
            <a:endParaRPr lang="en-US" dirty="0" smtClean="0"/>
          </a:p>
          <a:p>
            <a:r>
              <a:rPr lang="en-US" smtClean="0"/>
              <a:t>March 21, </a:t>
            </a:r>
            <a:r>
              <a:rPr lang="en-US" dirty="0" smtClean="0"/>
              <a:t>2011</a:t>
            </a:r>
            <a:endParaRPr lang="en-US" dirty="0"/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5257800"/>
            <a:ext cx="1447800" cy="1402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3" y="5410200"/>
            <a:ext cx="4643437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990600" y="12954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smtClean="0"/>
              <a:t>VEHICLE PERFORMANCE</a:t>
            </a:r>
            <a:endParaRPr lang="en-US" sz="48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8153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What is the fastest speed a vehicle can</a:t>
            </a:r>
          </a:p>
          <a:p>
            <a:r>
              <a:rPr lang="en-US" sz="3200" smtClean="0"/>
              <a:t>safely handle a horizontal curve?  </a:t>
            </a:r>
            <a:endParaRPr lang="en-US" sz="3200" dirty="0" smtClean="0"/>
          </a:p>
        </p:txBody>
      </p:sp>
      <p:sp>
        <p:nvSpPr>
          <p:cNvPr id="5" name="Arc 4"/>
          <p:cNvSpPr/>
          <p:nvPr/>
        </p:nvSpPr>
        <p:spPr>
          <a:xfrm flipH="1">
            <a:off x="2057400" y="2057400"/>
            <a:ext cx="4876800" cy="4495800"/>
          </a:xfrm>
          <a:prstGeom prst="arc">
            <a:avLst>
              <a:gd name="adj1" fmla="val 16954049"/>
              <a:gd name="adj2" fmla="val 21155776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 rot="19474454">
            <a:off x="2398374" y="2290008"/>
            <a:ext cx="645362" cy="3309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667000" y="5334000"/>
            <a:ext cx="3733800" cy="4572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 fontScale="92500" lnSpcReduction="10000"/>
          </a:bodyPr>
          <a:lstStyle/>
          <a:p>
            <a:pPr marL="365760" indent="-283464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800" smtClean="0"/>
              <a:t>How can we answer this?</a:t>
            </a: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8153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What is the fastest speed a vehicle can</a:t>
            </a:r>
          </a:p>
          <a:p>
            <a:r>
              <a:rPr lang="en-US" sz="3200" smtClean="0"/>
              <a:t>safely handle a horizontal curve?  </a:t>
            </a:r>
            <a:endParaRPr lang="en-US" sz="3200" dirty="0" smtClean="0"/>
          </a:p>
        </p:txBody>
      </p:sp>
      <p:sp>
        <p:nvSpPr>
          <p:cNvPr id="5" name="Arc 4"/>
          <p:cNvSpPr/>
          <p:nvPr/>
        </p:nvSpPr>
        <p:spPr>
          <a:xfrm flipH="1">
            <a:off x="2057400" y="2057400"/>
            <a:ext cx="4876800" cy="4495800"/>
          </a:xfrm>
          <a:prstGeom prst="arc">
            <a:avLst>
              <a:gd name="adj1" fmla="val 16954049"/>
              <a:gd name="adj2" fmla="val 21155776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 rot="19474454">
            <a:off x="2398374" y="2290008"/>
            <a:ext cx="645362" cy="3309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133600" y="5181600"/>
            <a:ext cx="6019800" cy="6096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365760" indent="-283464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800" smtClean="0"/>
              <a:t>How much centripetal force needed?</a:t>
            </a: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16200000" flipV="1">
            <a:off x="2781300" y="2705100"/>
            <a:ext cx="1600200" cy="1371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733800" y="2743200"/>
            <a:ext cx="5715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Radius of curvature </a:t>
            </a:r>
            <a:r>
              <a:rPr lang="en-US" sz="3200" i="1" smtClean="0"/>
              <a:t>R</a:t>
            </a:r>
            <a:r>
              <a:rPr lang="en-US" sz="3200" smtClean="0"/>
              <a:t>  </a:t>
            </a:r>
            <a:endParaRPr lang="en-US" sz="3200" dirty="0" smtClean="0"/>
          </a:p>
        </p:txBody>
      </p:sp>
      <p:sp>
        <p:nvSpPr>
          <p:cNvPr id="13" name="Rectangle 12"/>
          <p:cNvSpPr/>
          <p:nvPr/>
        </p:nvSpPr>
        <p:spPr>
          <a:xfrm>
            <a:off x="2362200" y="1219200"/>
            <a:ext cx="5715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Vehicle speed </a:t>
            </a:r>
            <a:r>
              <a:rPr lang="en-US" sz="3200" i="1" smtClean="0"/>
              <a:t>u</a:t>
            </a:r>
            <a:endParaRPr lang="en-US" sz="3200" dirty="0" smtClean="0"/>
          </a:p>
        </p:txBody>
      </p:sp>
      <p:cxnSp>
        <p:nvCxnSpPr>
          <p:cNvPr id="14" name="Straight Arrow Connector 13"/>
          <p:cNvCxnSpPr>
            <a:stCxn id="6" idx="3"/>
          </p:cNvCxnSpPr>
          <p:nvPr/>
        </p:nvCxnSpPr>
        <p:spPr>
          <a:xfrm flipV="1">
            <a:off x="2983997" y="1905000"/>
            <a:ext cx="521203" cy="36343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8153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What is the fastest speed a vehicle can</a:t>
            </a:r>
          </a:p>
          <a:p>
            <a:r>
              <a:rPr lang="en-US" sz="3200" smtClean="0"/>
              <a:t>safely handle a horizontal curve?  </a:t>
            </a:r>
            <a:endParaRPr lang="en-US" sz="3200" dirty="0" smtClean="0"/>
          </a:p>
        </p:txBody>
      </p:sp>
      <p:sp>
        <p:nvSpPr>
          <p:cNvPr id="5" name="Arc 4"/>
          <p:cNvSpPr/>
          <p:nvPr/>
        </p:nvSpPr>
        <p:spPr>
          <a:xfrm flipH="1">
            <a:off x="2057400" y="2057400"/>
            <a:ext cx="4876800" cy="4495800"/>
          </a:xfrm>
          <a:prstGeom prst="arc">
            <a:avLst>
              <a:gd name="adj1" fmla="val 16954049"/>
              <a:gd name="adj2" fmla="val 21155776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 rot="19474454">
            <a:off x="2398374" y="2290008"/>
            <a:ext cx="645362" cy="3309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133600" y="5181600"/>
            <a:ext cx="6019800" cy="6096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365760" indent="-283464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800" smtClean="0"/>
              <a:t>How much centripetal force needed?</a:t>
            </a: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16200000" flipV="1">
            <a:off x="2781300" y="2705100"/>
            <a:ext cx="1600200" cy="1371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733800" y="2743200"/>
            <a:ext cx="5715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Radius of curvature </a:t>
            </a:r>
            <a:r>
              <a:rPr lang="en-US" sz="3200" i="1" smtClean="0"/>
              <a:t>R</a:t>
            </a:r>
            <a:r>
              <a:rPr lang="en-US" sz="3200" smtClean="0"/>
              <a:t>  </a:t>
            </a:r>
            <a:endParaRPr lang="en-US" sz="3200" dirty="0" smtClean="0"/>
          </a:p>
        </p:txBody>
      </p:sp>
      <p:sp>
        <p:nvSpPr>
          <p:cNvPr id="13" name="Rectangle 12"/>
          <p:cNvSpPr/>
          <p:nvPr/>
        </p:nvSpPr>
        <p:spPr>
          <a:xfrm>
            <a:off x="2362200" y="1219200"/>
            <a:ext cx="5715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Vehicle speed </a:t>
            </a:r>
            <a:r>
              <a:rPr lang="en-US" sz="3200" i="1" smtClean="0"/>
              <a:t>u , </a:t>
            </a:r>
            <a:r>
              <a:rPr lang="en-US" sz="3200" smtClean="0"/>
              <a:t>mass </a:t>
            </a:r>
            <a:r>
              <a:rPr lang="en-US" sz="3200" i="1" smtClean="0"/>
              <a:t>m</a:t>
            </a:r>
            <a:endParaRPr lang="en-US" sz="3200" dirty="0" smtClean="0"/>
          </a:p>
        </p:txBody>
      </p:sp>
      <p:cxnSp>
        <p:nvCxnSpPr>
          <p:cNvPr id="14" name="Straight Arrow Connector 13"/>
          <p:cNvCxnSpPr>
            <a:stCxn id="6" idx="3"/>
          </p:cNvCxnSpPr>
          <p:nvPr/>
        </p:nvCxnSpPr>
        <p:spPr>
          <a:xfrm flipV="1">
            <a:off x="2983997" y="1905000"/>
            <a:ext cx="521203" cy="36343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8153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What is the fastest speed a vehicle can</a:t>
            </a:r>
          </a:p>
          <a:p>
            <a:r>
              <a:rPr lang="en-US" sz="3200" smtClean="0"/>
              <a:t>safely handle a horizontal curve?  </a:t>
            </a:r>
            <a:endParaRPr lang="en-US" sz="3200" dirty="0" smtClean="0"/>
          </a:p>
        </p:txBody>
      </p:sp>
      <p:sp>
        <p:nvSpPr>
          <p:cNvPr id="5" name="Arc 4"/>
          <p:cNvSpPr/>
          <p:nvPr/>
        </p:nvSpPr>
        <p:spPr>
          <a:xfrm flipH="1">
            <a:off x="2057400" y="2057400"/>
            <a:ext cx="4876800" cy="4495800"/>
          </a:xfrm>
          <a:prstGeom prst="arc">
            <a:avLst>
              <a:gd name="adj1" fmla="val 16954049"/>
              <a:gd name="adj2" fmla="val 21155776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 rot="19474454">
            <a:off x="2398374" y="2290008"/>
            <a:ext cx="645362" cy="3309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133600" y="5181600"/>
            <a:ext cx="6019800" cy="12954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365760" indent="-283464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800" smtClean="0"/>
              <a:t>How much centripetal force needed?</a:t>
            </a:r>
          </a:p>
          <a:p>
            <a:pPr marL="365760" indent="-283464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800" smtClean="0"/>
              <a:t>Where does this force come from?</a:t>
            </a:r>
            <a:endParaRPr lang="en-US" sz="2800" smtClean="0"/>
          </a:p>
        </p:txBody>
      </p:sp>
      <p:cxnSp>
        <p:nvCxnSpPr>
          <p:cNvPr id="9" name="Straight Arrow Connector 8"/>
          <p:cNvCxnSpPr/>
          <p:nvPr/>
        </p:nvCxnSpPr>
        <p:spPr>
          <a:xfrm rot="16200000" flipV="1">
            <a:off x="2781300" y="2705100"/>
            <a:ext cx="1600200" cy="1371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733800" y="2743200"/>
            <a:ext cx="5715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Radius of curvature </a:t>
            </a:r>
            <a:r>
              <a:rPr lang="en-US" sz="3200" i="1" smtClean="0"/>
              <a:t>R</a:t>
            </a:r>
            <a:r>
              <a:rPr lang="en-US" sz="3200" smtClean="0"/>
              <a:t>  </a:t>
            </a:r>
            <a:endParaRPr lang="en-US" sz="3200" dirty="0" smtClean="0"/>
          </a:p>
        </p:txBody>
      </p:sp>
      <p:sp>
        <p:nvSpPr>
          <p:cNvPr id="13" name="Rectangle 12"/>
          <p:cNvSpPr/>
          <p:nvPr/>
        </p:nvSpPr>
        <p:spPr>
          <a:xfrm>
            <a:off x="2362200" y="1219200"/>
            <a:ext cx="5715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Vehicle speed </a:t>
            </a:r>
            <a:r>
              <a:rPr lang="en-US" sz="3200" i="1" smtClean="0"/>
              <a:t>u, </a:t>
            </a:r>
            <a:r>
              <a:rPr lang="en-US" sz="3200" smtClean="0"/>
              <a:t>mass </a:t>
            </a:r>
            <a:r>
              <a:rPr lang="en-US" sz="3200" i="1" smtClean="0"/>
              <a:t>m</a:t>
            </a:r>
            <a:endParaRPr lang="en-US" sz="3200" dirty="0" smtClean="0"/>
          </a:p>
        </p:txBody>
      </p:sp>
      <p:cxnSp>
        <p:nvCxnSpPr>
          <p:cNvPr id="14" name="Straight Arrow Connector 13"/>
          <p:cNvCxnSpPr>
            <a:stCxn id="6" idx="3"/>
          </p:cNvCxnSpPr>
          <p:nvPr/>
        </p:nvCxnSpPr>
        <p:spPr>
          <a:xfrm flipV="1">
            <a:off x="2983997" y="1905000"/>
            <a:ext cx="521203" cy="36343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2338" name="Object 2"/>
          <p:cNvGraphicFramePr>
            <a:graphicFrameLocks noChangeAspect="1"/>
          </p:cNvGraphicFramePr>
          <p:nvPr/>
        </p:nvGraphicFramePr>
        <p:xfrm>
          <a:off x="6080125" y="3529013"/>
          <a:ext cx="2212975" cy="1552575"/>
        </p:xfrm>
        <a:graphic>
          <a:graphicData uri="http://schemas.openxmlformats.org/presentationml/2006/ole">
            <p:oleObj spid="_x0000_s142338" name="Equation" r:id="rId3" imgW="59688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rc 2"/>
          <p:cNvSpPr/>
          <p:nvPr/>
        </p:nvSpPr>
        <p:spPr>
          <a:xfrm flipH="1">
            <a:off x="2057400" y="2057400"/>
            <a:ext cx="4876800" cy="4495800"/>
          </a:xfrm>
          <a:prstGeom prst="arc">
            <a:avLst>
              <a:gd name="adj1" fmla="val 16954049"/>
              <a:gd name="adj2" fmla="val 21155776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 rot="19474454">
            <a:off x="2398374" y="2290008"/>
            <a:ext cx="645362" cy="3309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0600" y="0"/>
            <a:ext cx="8153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Available force comes from friction:</a:t>
            </a:r>
            <a:endParaRPr lang="en-US" sz="3200" dirty="0" smtClean="0"/>
          </a:p>
        </p:txBody>
      </p:sp>
      <p:graphicFrame>
        <p:nvGraphicFramePr>
          <p:cNvPr id="107522" name="Object 2"/>
          <p:cNvGraphicFramePr>
            <a:graphicFrameLocks noChangeAspect="1"/>
          </p:cNvGraphicFramePr>
          <p:nvPr/>
        </p:nvGraphicFramePr>
        <p:xfrm>
          <a:off x="2514600" y="4343400"/>
          <a:ext cx="3860800" cy="846138"/>
        </p:xfrm>
        <a:graphic>
          <a:graphicData uri="http://schemas.openxmlformats.org/presentationml/2006/ole">
            <p:oleObj spid="_x0000_s107522" name="Equation" r:id="rId3" imgW="1041120" imgH="228600" progId="Equation.3">
              <p:embed/>
            </p:oleObj>
          </a:graphicData>
        </a:graphic>
      </p:graphicFrame>
      <p:sp>
        <p:nvSpPr>
          <p:cNvPr id="8" name="Rectangle 7"/>
          <p:cNvSpPr/>
          <p:nvPr/>
        </p:nvSpPr>
        <p:spPr>
          <a:xfrm>
            <a:off x="2514600" y="5715000"/>
            <a:ext cx="5715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Coefficient of side friction (typically around 0.14)</a:t>
            </a:r>
            <a:endParaRPr lang="en-US" sz="3200" dirty="0" smtClean="0"/>
          </a:p>
        </p:txBody>
      </p:sp>
      <p:cxnSp>
        <p:nvCxnSpPr>
          <p:cNvPr id="9" name="Straight Arrow Connector 8"/>
          <p:cNvCxnSpPr/>
          <p:nvPr/>
        </p:nvCxnSpPr>
        <p:spPr>
          <a:xfrm rot="16200000" flipV="1">
            <a:off x="4000500" y="5143500"/>
            <a:ext cx="685800" cy="609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H="1" flipV="1">
            <a:off x="4914900" y="5448300"/>
            <a:ext cx="685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815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smtClean="0"/>
              <a:t>So, to travel the curve safely, we need</a:t>
            </a:r>
            <a:endParaRPr lang="en-US" sz="4000" dirty="0" smtClean="0"/>
          </a:p>
        </p:txBody>
      </p:sp>
      <p:graphicFrame>
        <p:nvGraphicFramePr>
          <p:cNvPr id="105473" name="Object 1"/>
          <p:cNvGraphicFramePr>
            <a:graphicFrameLocks noChangeAspect="1"/>
          </p:cNvGraphicFramePr>
          <p:nvPr/>
        </p:nvGraphicFramePr>
        <p:xfrm>
          <a:off x="1947863" y="923925"/>
          <a:ext cx="3013075" cy="2351088"/>
        </p:xfrm>
        <a:graphic>
          <a:graphicData uri="http://schemas.openxmlformats.org/presentationml/2006/ole">
            <p:oleObj spid="_x0000_s105473" name="Equation" r:id="rId3" imgW="812520" imgH="634680" progId="Equation.3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>
          <a:xfrm>
            <a:off x="990600" y="2743200"/>
            <a:ext cx="815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smtClean="0"/>
              <a:t>so</a:t>
            </a:r>
            <a:endParaRPr lang="en-US" sz="40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990600" y="4724400"/>
            <a:ext cx="815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smtClean="0"/>
              <a:t>or</a:t>
            </a:r>
            <a:endParaRPr lang="en-US" sz="4000" dirty="0" smtClean="0"/>
          </a:p>
        </p:txBody>
      </p:sp>
      <p:graphicFrame>
        <p:nvGraphicFramePr>
          <p:cNvPr id="105474" name="Object 2"/>
          <p:cNvGraphicFramePr>
            <a:graphicFrameLocks noChangeAspect="1"/>
          </p:cNvGraphicFramePr>
          <p:nvPr/>
        </p:nvGraphicFramePr>
        <p:xfrm>
          <a:off x="2268538" y="3711575"/>
          <a:ext cx="2589212" cy="1785938"/>
        </p:xfrm>
        <a:graphic>
          <a:graphicData uri="http://schemas.openxmlformats.org/presentationml/2006/ole">
            <p:oleObj spid="_x0000_s105474" name="Equation" r:id="rId4" imgW="698400" imgH="482400" progId="Equation.3">
              <p:embed/>
            </p:oleObj>
          </a:graphicData>
        </a:graphic>
      </p:graphicFrame>
      <p:graphicFrame>
        <p:nvGraphicFramePr>
          <p:cNvPr id="105475" name="Object 3"/>
          <p:cNvGraphicFramePr>
            <a:graphicFrameLocks noChangeAspect="1"/>
          </p:cNvGraphicFramePr>
          <p:nvPr/>
        </p:nvGraphicFramePr>
        <p:xfrm>
          <a:off x="2838450" y="5110163"/>
          <a:ext cx="1789113" cy="2538412"/>
        </p:xfrm>
        <a:graphic>
          <a:graphicData uri="http://schemas.openxmlformats.org/presentationml/2006/ole">
            <p:oleObj spid="_x0000_s105475" name="Equation" r:id="rId5" imgW="482400" imgH="685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8153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smtClean="0"/>
              <a:t>What can we do if we don’t have</a:t>
            </a:r>
          </a:p>
          <a:p>
            <a:r>
              <a:rPr lang="en-US" sz="4000" smtClean="0"/>
              <a:t>enough space to design a curve</a:t>
            </a:r>
          </a:p>
          <a:p>
            <a:r>
              <a:rPr lang="en-US" sz="4000" smtClean="0"/>
              <a:t>with radius</a:t>
            </a:r>
            <a:endParaRPr lang="en-US" sz="4000" dirty="0" smtClean="0"/>
          </a:p>
        </p:txBody>
      </p:sp>
      <p:graphicFrame>
        <p:nvGraphicFramePr>
          <p:cNvPr id="105475" name="Object 3"/>
          <p:cNvGraphicFramePr>
            <a:graphicFrameLocks noChangeAspect="1"/>
          </p:cNvGraphicFramePr>
          <p:nvPr/>
        </p:nvGraphicFramePr>
        <p:xfrm>
          <a:off x="3276600" y="1828800"/>
          <a:ext cx="1789113" cy="2538412"/>
        </p:xfrm>
        <a:graphic>
          <a:graphicData uri="http://schemas.openxmlformats.org/presentationml/2006/ole">
            <p:oleObj spid="_x0000_s143364" name="Equation" r:id="rId3" imgW="482400" imgH="685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815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smtClean="0"/>
              <a:t>Superelevation:</a:t>
            </a:r>
            <a:endParaRPr lang="en-US" sz="40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057400" y="3352800"/>
            <a:ext cx="6019800" cy="6096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365760" indent="-283464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800" smtClean="0"/>
              <a:t>(Now switching to cross-section)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743200" y="2057400"/>
            <a:ext cx="4572000" cy="1143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 rot="20743913">
            <a:off x="4391019" y="2085366"/>
            <a:ext cx="907885" cy="5000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743200" y="3200400"/>
            <a:ext cx="4724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4387" name="Object 3"/>
          <p:cNvGraphicFramePr>
            <a:graphicFrameLocks noChangeAspect="1"/>
          </p:cNvGraphicFramePr>
          <p:nvPr/>
        </p:nvGraphicFramePr>
        <p:xfrm>
          <a:off x="4114800" y="2743200"/>
          <a:ext cx="565150" cy="1503363"/>
        </p:xfrm>
        <a:graphic>
          <a:graphicData uri="http://schemas.openxmlformats.org/presentationml/2006/ole">
            <p:oleObj spid="_x0000_s144387" name="Equation" r:id="rId3" imgW="152280" imgH="406080" progId="Equation.3">
              <p:embed/>
            </p:oleObj>
          </a:graphicData>
        </a:graphic>
      </p:graphicFrame>
      <p:sp>
        <p:nvSpPr>
          <p:cNvPr id="13" name="Rectangle 12"/>
          <p:cNvSpPr/>
          <p:nvPr/>
        </p:nvSpPr>
        <p:spPr>
          <a:xfrm>
            <a:off x="990600" y="5105400"/>
            <a:ext cx="815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smtClean="0"/>
              <a:t>What is the side force now?</a:t>
            </a: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815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smtClean="0"/>
              <a:t>Superelevation:</a:t>
            </a:r>
            <a:endParaRPr lang="en-US" sz="4000" dirty="0" smtClean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590800" y="2743200"/>
            <a:ext cx="4572000" cy="1143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 rot="20743913">
            <a:off x="4238619" y="2771166"/>
            <a:ext cx="907885" cy="5000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590800" y="3886200"/>
            <a:ext cx="4724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4387" name="Object 3"/>
          <p:cNvGraphicFramePr>
            <a:graphicFrameLocks noChangeAspect="1"/>
          </p:cNvGraphicFramePr>
          <p:nvPr/>
        </p:nvGraphicFramePr>
        <p:xfrm>
          <a:off x="3733800" y="3429000"/>
          <a:ext cx="565150" cy="1503363"/>
        </p:xfrm>
        <a:graphic>
          <a:graphicData uri="http://schemas.openxmlformats.org/presentationml/2006/ole">
            <p:oleObj spid="_x0000_s145410" name="Equation" r:id="rId3" imgW="152280" imgH="406080" progId="Equation.3">
              <p:embed/>
            </p:oleObj>
          </a:graphicData>
        </a:graphic>
      </p:graphicFrame>
      <p:cxnSp>
        <p:nvCxnSpPr>
          <p:cNvPr id="9" name="Straight Arrow Connector 8"/>
          <p:cNvCxnSpPr/>
          <p:nvPr/>
        </p:nvCxnSpPr>
        <p:spPr>
          <a:xfrm rot="5400000">
            <a:off x="3696494" y="4075906"/>
            <a:ext cx="2057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5411" name="Object 3"/>
          <p:cNvGraphicFramePr>
            <a:graphicFrameLocks noChangeAspect="1"/>
          </p:cNvGraphicFramePr>
          <p:nvPr/>
        </p:nvGraphicFramePr>
        <p:xfrm>
          <a:off x="4787900" y="4191000"/>
          <a:ext cx="895350" cy="1503363"/>
        </p:xfrm>
        <a:graphic>
          <a:graphicData uri="http://schemas.openxmlformats.org/presentationml/2006/ole">
            <p:oleObj spid="_x0000_s145411" name="Equation" r:id="rId4" imgW="241200" imgH="406080" progId="Equation.3">
              <p:embed/>
            </p:oleObj>
          </a:graphicData>
        </a:graphic>
      </p:graphicFrame>
      <p:sp>
        <p:nvSpPr>
          <p:cNvPr id="14" name="Content Placeholder 2"/>
          <p:cNvSpPr txBox="1">
            <a:spLocks/>
          </p:cNvSpPr>
          <p:nvPr/>
        </p:nvSpPr>
        <p:spPr>
          <a:xfrm>
            <a:off x="6705600" y="990600"/>
            <a:ext cx="1828800" cy="6096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365760" indent="-283464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800" smtClean="0"/>
              <a:t>Gravity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12954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smtClean="0"/>
              <a:t>ANNOUNCEMENTS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815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smtClean="0"/>
              <a:t>Superelevation:</a:t>
            </a:r>
            <a:endParaRPr lang="en-US" sz="4000" dirty="0" smtClean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590800" y="2743200"/>
            <a:ext cx="4572000" cy="1143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 rot="20743913">
            <a:off x="4238619" y="2771166"/>
            <a:ext cx="907885" cy="5000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590800" y="3886200"/>
            <a:ext cx="4724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4387" name="Object 3"/>
          <p:cNvGraphicFramePr>
            <a:graphicFrameLocks noChangeAspect="1"/>
          </p:cNvGraphicFramePr>
          <p:nvPr/>
        </p:nvGraphicFramePr>
        <p:xfrm>
          <a:off x="3733800" y="3429000"/>
          <a:ext cx="565150" cy="1503363"/>
        </p:xfrm>
        <a:graphic>
          <a:graphicData uri="http://schemas.openxmlformats.org/presentationml/2006/ole">
            <p:oleObj spid="_x0000_s146434" name="Equation" r:id="rId3" imgW="152280" imgH="406080" progId="Equation.3">
              <p:embed/>
            </p:oleObj>
          </a:graphicData>
        </a:graphic>
      </p:graphicFrame>
      <p:cxnSp>
        <p:nvCxnSpPr>
          <p:cNvPr id="9" name="Straight Arrow Connector 8"/>
          <p:cNvCxnSpPr/>
          <p:nvPr/>
        </p:nvCxnSpPr>
        <p:spPr>
          <a:xfrm rot="5400000">
            <a:off x="3696494" y="4075906"/>
            <a:ext cx="2057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5411" name="Object 3"/>
          <p:cNvGraphicFramePr>
            <a:graphicFrameLocks noChangeAspect="1"/>
          </p:cNvGraphicFramePr>
          <p:nvPr/>
        </p:nvGraphicFramePr>
        <p:xfrm>
          <a:off x="4787900" y="4191000"/>
          <a:ext cx="895350" cy="1503363"/>
        </p:xfrm>
        <a:graphic>
          <a:graphicData uri="http://schemas.openxmlformats.org/presentationml/2006/ole">
            <p:oleObj spid="_x0000_s146435" name="Equation" r:id="rId4" imgW="241200" imgH="406080" progId="Equation.3">
              <p:embed/>
            </p:oleObj>
          </a:graphicData>
        </a:graphic>
      </p:graphicFrame>
      <p:sp>
        <p:nvSpPr>
          <p:cNvPr id="14" name="Content Placeholder 2"/>
          <p:cNvSpPr txBox="1">
            <a:spLocks/>
          </p:cNvSpPr>
          <p:nvPr/>
        </p:nvSpPr>
        <p:spPr>
          <a:xfrm>
            <a:off x="6248400" y="990600"/>
            <a:ext cx="2286000" cy="5334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365760" indent="-283464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800" smtClean="0"/>
              <a:t>Normal force</a:t>
            </a:r>
            <a:endParaRPr lang="en-US" sz="2800" smtClean="0"/>
          </a:p>
        </p:txBody>
      </p:sp>
      <p:cxnSp>
        <p:nvCxnSpPr>
          <p:cNvPr id="10" name="Straight Arrow Connector 9"/>
          <p:cNvCxnSpPr/>
          <p:nvPr/>
        </p:nvCxnSpPr>
        <p:spPr>
          <a:xfrm rot="16200000" flipV="1">
            <a:off x="3620294" y="2018506"/>
            <a:ext cx="1676400" cy="5349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6436" name="Object 4"/>
          <p:cNvGraphicFramePr>
            <a:graphicFrameLocks noChangeAspect="1"/>
          </p:cNvGraphicFramePr>
          <p:nvPr/>
        </p:nvGraphicFramePr>
        <p:xfrm>
          <a:off x="4495800" y="1828800"/>
          <a:ext cx="2570161" cy="611187"/>
        </p:xfrm>
        <a:graphic>
          <a:graphicData uri="http://schemas.openxmlformats.org/presentationml/2006/ole">
            <p:oleObj spid="_x0000_s146436" name="Equation" r:id="rId5" imgW="583920" imgH="164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815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smtClean="0"/>
              <a:t>Superelevation:</a:t>
            </a:r>
            <a:endParaRPr lang="en-US" sz="4000" dirty="0" smtClean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590800" y="2743200"/>
            <a:ext cx="4572000" cy="1143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 rot="20743913">
            <a:off x="4238619" y="2771166"/>
            <a:ext cx="907885" cy="5000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590800" y="3886200"/>
            <a:ext cx="4724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4387" name="Object 3"/>
          <p:cNvGraphicFramePr>
            <a:graphicFrameLocks noChangeAspect="1"/>
          </p:cNvGraphicFramePr>
          <p:nvPr/>
        </p:nvGraphicFramePr>
        <p:xfrm>
          <a:off x="3733800" y="3429000"/>
          <a:ext cx="565150" cy="1503363"/>
        </p:xfrm>
        <a:graphic>
          <a:graphicData uri="http://schemas.openxmlformats.org/presentationml/2006/ole">
            <p:oleObj spid="_x0000_s147458" name="Equation" r:id="rId3" imgW="152280" imgH="406080" progId="Equation.3">
              <p:embed/>
            </p:oleObj>
          </a:graphicData>
        </a:graphic>
      </p:graphicFrame>
      <p:cxnSp>
        <p:nvCxnSpPr>
          <p:cNvPr id="9" name="Straight Arrow Connector 8"/>
          <p:cNvCxnSpPr/>
          <p:nvPr/>
        </p:nvCxnSpPr>
        <p:spPr>
          <a:xfrm rot="5400000">
            <a:off x="3696494" y="4075906"/>
            <a:ext cx="2057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5411" name="Object 3"/>
          <p:cNvGraphicFramePr>
            <a:graphicFrameLocks noChangeAspect="1"/>
          </p:cNvGraphicFramePr>
          <p:nvPr/>
        </p:nvGraphicFramePr>
        <p:xfrm>
          <a:off x="4787900" y="4191000"/>
          <a:ext cx="895350" cy="1503363"/>
        </p:xfrm>
        <a:graphic>
          <a:graphicData uri="http://schemas.openxmlformats.org/presentationml/2006/ole">
            <p:oleObj spid="_x0000_s147459" name="Equation" r:id="rId4" imgW="241200" imgH="406080" progId="Equation.3">
              <p:embed/>
            </p:oleObj>
          </a:graphicData>
        </a:graphic>
      </p:graphicFrame>
      <p:sp>
        <p:nvSpPr>
          <p:cNvPr id="14" name="Content Placeholder 2"/>
          <p:cNvSpPr txBox="1">
            <a:spLocks/>
          </p:cNvSpPr>
          <p:nvPr/>
        </p:nvSpPr>
        <p:spPr>
          <a:xfrm>
            <a:off x="1371600" y="4876800"/>
            <a:ext cx="2286000" cy="5334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365760" indent="-283464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800" smtClean="0"/>
              <a:t>Side friction</a:t>
            </a:r>
            <a:endParaRPr lang="en-US" sz="2800" smtClean="0"/>
          </a:p>
        </p:txBody>
      </p:sp>
      <p:cxnSp>
        <p:nvCxnSpPr>
          <p:cNvPr id="10" name="Straight Arrow Connector 9"/>
          <p:cNvCxnSpPr/>
          <p:nvPr/>
        </p:nvCxnSpPr>
        <p:spPr>
          <a:xfrm rot="16200000" flipV="1">
            <a:off x="3620294" y="2018506"/>
            <a:ext cx="1676400" cy="5349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6436" name="Object 4"/>
          <p:cNvGraphicFramePr>
            <a:graphicFrameLocks noChangeAspect="1"/>
          </p:cNvGraphicFramePr>
          <p:nvPr/>
        </p:nvGraphicFramePr>
        <p:xfrm>
          <a:off x="4495800" y="1828800"/>
          <a:ext cx="2570161" cy="611187"/>
        </p:xfrm>
        <a:graphic>
          <a:graphicData uri="http://schemas.openxmlformats.org/presentationml/2006/ole">
            <p:oleObj spid="_x0000_s147460" name="Equation" r:id="rId5" imgW="583920" imgH="164880" progId="Equation.3">
              <p:embed/>
            </p:oleObj>
          </a:graphicData>
        </a:graphic>
      </p:graphicFrame>
      <p:cxnSp>
        <p:nvCxnSpPr>
          <p:cNvPr id="12" name="Straight Arrow Connector 11"/>
          <p:cNvCxnSpPr/>
          <p:nvPr/>
        </p:nvCxnSpPr>
        <p:spPr>
          <a:xfrm rot="10800000" flipV="1">
            <a:off x="3581400" y="3048000"/>
            <a:ext cx="1144588" cy="304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7461" name="Object 5"/>
          <p:cNvGraphicFramePr>
            <a:graphicFrameLocks noChangeAspect="1"/>
          </p:cNvGraphicFramePr>
          <p:nvPr/>
        </p:nvGraphicFramePr>
        <p:xfrm>
          <a:off x="1092200" y="2397125"/>
          <a:ext cx="3128963" cy="846138"/>
        </p:xfrm>
        <a:graphic>
          <a:graphicData uri="http://schemas.openxmlformats.org/presentationml/2006/ole">
            <p:oleObj spid="_x0000_s147461" name="Equation" r:id="rId6" imgW="7110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8153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smtClean="0"/>
              <a:t>What is net force in the direction parallel to the road surface?</a:t>
            </a:r>
            <a:endParaRPr lang="en-US" sz="4000" dirty="0" smtClean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590800" y="2743200"/>
            <a:ext cx="4572000" cy="1143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 rot="20743913">
            <a:off x="4238619" y="2771166"/>
            <a:ext cx="907885" cy="5000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590800" y="3886200"/>
            <a:ext cx="4724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4387" name="Object 3"/>
          <p:cNvGraphicFramePr>
            <a:graphicFrameLocks noChangeAspect="1"/>
          </p:cNvGraphicFramePr>
          <p:nvPr/>
        </p:nvGraphicFramePr>
        <p:xfrm>
          <a:off x="3733800" y="3429000"/>
          <a:ext cx="565150" cy="1503363"/>
        </p:xfrm>
        <a:graphic>
          <a:graphicData uri="http://schemas.openxmlformats.org/presentationml/2006/ole">
            <p:oleObj spid="_x0000_s148482" name="Equation" r:id="rId3" imgW="152280" imgH="406080" progId="Equation.3">
              <p:embed/>
            </p:oleObj>
          </a:graphicData>
        </a:graphic>
      </p:graphicFrame>
      <p:cxnSp>
        <p:nvCxnSpPr>
          <p:cNvPr id="9" name="Straight Arrow Connector 8"/>
          <p:cNvCxnSpPr/>
          <p:nvPr/>
        </p:nvCxnSpPr>
        <p:spPr>
          <a:xfrm rot="5400000">
            <a:off x="3696494" y="4075906"/>
            <a:ext cx="2057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5411" name="Object 3"/>
          <p:cNvGraphicFramePr>
            <a:graphicFrameLocks noChangeAspect="1"/>
          </p:cNvGraphicFramePr>
          <p:nvPr/>
        </p:nvGraphicFramePr>
        <p:xfrm>
          <a:off x="4787900" y="4191000"/>
          <a:ext cx="895350" cy="1503363"/>
        </p:xfrm>
        <a:graphic>
          <a:graphicData uri="http://schemas.openxmlformats.org/presentationml/2006/ole">
            <p:oleObj spid="_x0000_s148483" name="Equation" r:id="rId4" imgW="241200" imgH="406080" progId="Equation.3">
              <p:embed/>
            </p:oleObj>
          </a:graphicData>
        </a:graphic>
      </p:graphicFrame>
      <p:cxnSp>
        <p:nvCxnSpPr>
          <p:cNvPr id="10" name="Straight Arrow Connector 9"/>
          <p:cNvCxnSpPr/>
          <p:nvPr/>
        </p:nvCxnSpPr>
        <p:spPr>
          <a:xfrm rot="16200000" flipV="1">
            <a:off x="3620294" y="2018506"/>
            <a:ext cx="1676400" cy="5349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6436" name="Object 4"/>
          <p:cNvGraphicFramePr>
            <a:graphicFrameLocks noChangeAspect="1"/>
          </p:cNvGraphicFramePr>
          <p:nvPr/>
        </p:nvGraphicFramePr>
        <p:xfrm>
          <a:off x="4495800" y="1828800"/>
          <a:ext cx="2570161" cy="611187"/>
        </p:xfrm>
        <a:graphic>
          <a:graphicData uri="http://schemas.openxmlformats.org/presentationml/2006/ole">
            <p:oleObj spid="_x0000_s148484" name="Equation" r:id="rId5" imgW="583920" imgH="164880" progId="Equation.3">
              <p:embed/>
            </p:oleObj>
          </a:graphicData>
        </a:graphic>
      </p:graphicFrame>
      <p:cxnSp>
        <p:nvCxnSpPr>
          <p:cNvPr id="12" name="Straight Arrow Connector 11"/>
          <p:cNvCxnSpPr/>
          <p:nvPr/>
        </p:nvCxnSpPr>
        <p:spPr>
          <a:xfrm rot="10800000" flipV="1">
            <a:off x="3581400" y="3048000"/>
            <a:ext cx="1144588" cy="304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7461" name="Object 5"/>
          <p:cNvGraphicFramePr>
            <a:graphicFrameLocks noChangeAspect="1"/>
          </p:cNvGraphicFramePr>
          <p:nvPr/>
        </p:nvGraphicFramePr>
        <p:xfrm>
          <a:off x="1092200" y="2397125"/>
          <a:ext cx="3128963" cy="846138"/>
        </p:xfrm>
        <a:graphic>
          <a:graphicData uri="http://schemas.openxmlformats.org/presentationml/2006/ole">
            <p:oleObj spid="_x0000_s148485" name="Equation" r:id="rId6" imgW="711000" imgH="228600" progId="Equation.3">
              <p:embed/>
            </p:oleObj>
          </a:graphicData>
        </a:graphic>
      </p:graphicFrame>
      <p:graphicFrame>
        <p:nvGraphicFramePr>
          <p:cNvPr id="148486" name="Object 6"/>
          <p:cNvGraphicFramePr>
            <a:graphicFrameLocks noChangeAspect="1"/>
          </p:cNvGraphicFramePr>
          <p:nvPr/>
        </p:nvGraphicFramePr>
        <p:xfrm>
          <a:off x="1143000" y="5486400"/>
          <a:ext cx="6034088" cy="846138"/>
        </p:xfrm>
        <a:graphic>
          <a:graphicData uri="http://schemas.openxmlformats.org/presentationml/2006/ole">
            <p:oleObj spid="_x0000_s148486" name="Equation" r:id="rId7" imgW="13716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8153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smtClean="0"/>
              <a:t>What is net force in the direction parallel to the road surface?</a:t>
            </a:r>
            <a:endParaRPr lang="en-US" sz="4000" dirty="0" smtClean="0"/>
          </a:p>
        </p:txBody>
      </p:sp>
      <p:graphicFrame>
        <p:nvGraphicFramePr>
          <p:cNvPr id="148486" name="Object 6"/>
          <p:cNvGraphicFramePr>
            <a:graphicFrameLocks noChangeAspect="1"/>
          </p:cNvGraphicFramePr>
          <p:nvPr/>
        </p:nvGraphicFramePr>
        <p:xfrm>
          <a:off x="1295400" y="1524000"/>
          <a:ext cx="6034088" cy="846138"/>
        </p:xfrm>
        <a:graphic>
          <a:graphicData uri="http://schemas.openxmlformats.org/presentationml/2006/ole">
            <p:oleObj spid="_x0000_s149510" name="Equation" r:id="rId3" imgW="1371600" imgH="228600" progId="Equation.3">
              <p:embed/>
            </p:oleObj>
          </a:graphicData>
        </a:graphic>
      </p:graphicFrame>
      <p:sp>
        <p:nvSpPr>
          <p:cNvPr id="14" name="Rectangle 13"/>
          <p:cNvSpPr/>
          <p:nvPr/>
        </p:nvSpPr>
        <p:spPr>
          <a:xfrm>
            <a:off x="990600" y="4724400"/>
            <a:ext cx="815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smtClean="0"/>
              <a:t>Therefore</a:t>
            </a:r>
            <a:endParaRPr lang="en-US" sz="4000" dirty="0" smtClean="0"/>
          </a:p>
        </p:txBody>
      </p:sp>
      <p:graphicFrame>
        <p:nvGraphicFramePr>
          <p:cNvPr id="15" name="Object 6"/>
          <p:cNvGraphicFramePr>
            <a:graphicFrameLocks noChangeAspect="1"/>
          </p:cNvGraphicFramePr>
          <p:nvPr/>
        </p:nvGraphicFramePr>
        <p:xfrm>
          <a:off x="1600200" y="3124200"/>
          <a:ext cx="2962275" cy="1550988"/>
        </p:xfrm>
        <a:graphic>
          <a:graphicData uri="http://schemas.openxmlformats.org/presentationml/2006/ole">
            <p:oleObj spid="_x0000_s149511" name="Equation" r:id="rId4" imgW="672840" imgH="419040" progId="Equation.3">
              <p:embed/>
            </p:oleObj>
          </a:graphicData>
        </a:graphic>
      </p:graphicFrame>
      <p:sp>
        <p:nvSpPr>
          <p:cNvPr id="16" name="Rectangle 15"/>
          <p:cNvSpPr/>
          <p:nvPr/>
        </p:nvSpPr>
        <p:spPr>
          <a:xfrm>
            <a:off x="1143000" y="2667000"/>
            <a:ext cx="815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smtClean="0"/>
              <a:t>How much force do we need?</a:t>
            </a:r>
            <a:endParaRPr lang="en-US" sz="4000" dirty="0" smtClean="0"/>
          </a:p>
        </p:txBody>
      </p:sp>
      <p:graphicFrame>
        <p:nvGraphicFramePr>
          <p:cNvPr id="149512" name="Object 8"/>
          <p:cNvGraphicFramePr>
            <a:graphicFrameLocks noChangeAspect="1"/>
          </p:cNvGraphicFramePr>
          <p:nvPr/>
        </p:nvGraphicFramePr>
        <p:xfrm>
          <a:off x="2111375" y="5138738"/>
          <a:ext cx="4859338" cy="1693862"/>
        </p:xfrm>
        <a:graphic>
          <a:graphicData uri="http://schemas.openxmlformats.org/presentationml/2006/ole">
            <p:oleObj spid="_x0000_s149512" name="Equation" r:id="rId5" imgW="110484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990600" y="12954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smtClean="0"/>
              <a:t>EXAMPLE</a:t>
            </a:r>
            <a:endParaRPr lang="en-US" sz="4800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7620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smtClean="0"/>
              <a:t>A curve has radius 800 ft, side friction coefficient is 0.14, speed limit is 50 mph.  Is curve safe?  If not, how much superelevation is needed?</a:t>
            </a: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990600" y="1295400"/>
            <a:ext cx="815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smtClean="0"/>
              <a:t>STOPPING SIGHT DISTANCE</a:t>
            </a:r>
            <a:endParaRPr lang="en-US" sz="4800" b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7620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smtClean="0"/>
              <a:t>For traffic signals, we said the stopping distance was </a:t>
            </a:r>
            <a:endParaRPr lang="en-US" sz="4000" dirty="0" smtClean="0"/>
          </a:p>
        </p:txBody>
      </p:sp>
      <p:graphicFrame>
        <p:nvGraphicFramePr>
          <p:cNvPr id="151554" name="Object 2"/>
          <p:cNvGraphicFramePr>
            <a:graphicFrameLocks noChangeAspect="1"/>
          </p:cNvGraphicFramePr>
          <p:nvPr/>
        </p:nvGraphicFramePr>
        <p:xfrm>
          <a:off x="3417888" y="1746250"/>
          <a:ext cx="2290762" cy="1552575"/>
        </p:xfrm>
        <a:graphic>
          <a:graphicData uri="http://schemas.openxmlformats.org/presentationml/2006/ole">
            <p:oleObj spid="_x0000_s151554" name="Equation" r:id="rId3" imgW="52056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7620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smtClean="0"/>
              <a:t>Taking grade into account, we have</a:t>
            </a:r>
            <a:endParaRPr lang="en-US" sz="4000" dirty="0" smtClean="0"/>
          </a:p>
        </p:txBody>
      </p:sp>
      <p:graphicFrame>
        <p:nvGraphicFramePr>
          <p:cNvPr id="151554" name="Object 2"/>
          <p:cNvGraphicFramePr>
            <a:graphicFrameLocks noChangeAspect="1"/>
          </p:cNvGraphicFramePr>
          <p:nvPr/>
        </p:nvGraphicFramePr>
        <p:xfrm>
          <a:off x="1143000" y="914400"/>
          <a:ext cx="6313487" cy="1693863"/>
        </p:xfrm>
        <a:graphic>
          <a:graphicData uri="http://schemas.openxmlformats.org/presentationml/2006/ole">
            <p:oleObj spid="_x0000_s152578" name="Equation" r:id="rId3" imgW="1434960" imgH="457200" progId="Equation.3">
              <p:embed/>
            </p:oleObj>
          </a:graphicData>
        </a:graphic>
      </p:graphicFrame>
      <p:sp>
        <p:nvSpPr>
          <p:cNvPr id="4" name="Rectangle 3"/>
          <p:cNvSpPr/>
          <p:nvPr/>
        </p:nvSpPr>
        <p:spPr>
          <a:xfrm>
            <a:off x="1219200" y="3581400"/>
            <a:ext cx="7620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smtClean="0"/>
              <a:t>Also, we use PIJR time of 2.5s, rather than 1-2 s for signals.  Why?</a:t>
            </a: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762000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/>
              <a:t>Group assignment #2 due Friday!</a:t>
            </a:r>
            <a:endParaRPr lang="en-US" sz="3600" dirty="0" smtClean="0"/>
          </a:p>
          <a:p>
            <a:pPr>
              <a:buFont typeface="Arial" pitchFamily="34" charset="0"/>
              <a:buChar char="•"/>
            </a:pPr>
            <a:endParaRPr lang="en-US" sz="36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762000"/>
            <a:ext cx="7848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/>
              <a:t>Exam statistics:</a:t>
            </a:r>
          </a:p>
          <a:p>
            <a:endParaRPr lang="en-US" sz="3600" smtClean="0"/>
          </a:p>
          <a:p>
            <a:r>
              <a:rPr lang="en-US" sz="3600" smtClean="0"/>
              <a:t>Average: 35/50</a:t>
            </a:r>
          </a:p>
          <a:p>
            <a:r>
              <a:rPr lang="en-US" sz="3600" smtClean="0"/>
              <a:t>Standard deviation: 7.8</a:t>
            </a:r>
          </a:p>
          <a:p>
            <a:r>
              <a:rPr lang="en-US" sz="3600" smtClean="0"/>
              <a:t>Max: 48</a:t>
            </a:r>
            <a:endParaRPr lang="en-US" sz="3600" dirty="0" smtClean="0"/>
          </a:p>
          <a:p>
            <a:pPr>
              <a:buFont typeface="Arial" pitchFamily="34" charset="0"/>
              <a:buChar char="•"/>
            </a:pPr>
            <a:endParaRPr lang="en-US" sz="3600" smtClean="0"/>
          </a:p>
          <a:p>
            <a:r>
              <a:rPr lang="en-US" sz="3600" smtClean="0"/>
              <a:t>Average overall grade in the class: 81.3%</a:t>
            </a:r>
            <a:endParaRPr lang="en-US" sz="3600" dirty="0" smtClean="0"/>
          </a:p>
          <a:p>
            <a:pPr>
              <a:buFont typeface="Arial" pitchFamily="34" charset="0"/>
              <a:buChar char="•"/>
            </a:pPr>
            <a:endParaRPr lang="en-US" sz="36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3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28600"/>
            <a:ext cx="7962900" cy="618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12954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smtClean="0"/>
              <a:t>OVERVIEW OF DESIGN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228600"/>
            <a:ext cx="8153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/>
              <a:t>In the next few weeks we’ll talk about:</a:t>
            </a:r>
          </a:p>
          <a:p>
            <a:endParaRPr lang="en-US" sz="3600" smtClean="0"/>
          </a:p>
          <a:p>
            <a:pPr marL="742950" indent="-742950">
              <a:buFont typeface="+mj-lt"/>
              <a:buAutoNum type="arabicPeriod"/>
            </a:pPr>
            <a:r>
              <a:rPr lang="en-US" sz="3600" smtClean="0"/>
              <a:t>Vehicle performance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smtClean="0"/>
              <a:t>Vertical alignment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smtClean="0"/>
              <a:t>Horizontal alignment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smtClean="0"/>
              <a:t>Pavement design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228600"/>
            <a:ext cx="8153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/>
              <a:t>In the next few weeks we’ll talk about:</a:t>
            </a:r>
          </a:p>
          <a:p>
            <a:endParaRPr lang="en-US" sz="3600" smtClean="0"/>
          </a:p>
          <a:p>
            <a:pPr marL="742950" indent="-742950">
              <a:buFont typeface="+mj-lt"/>
              <a:buAutoNum type="arabicPeriod"/>
            </a:pPr>
            <a:r>
              <a:rPr lang="en-US" sz="3600" smtClean="0"/>
              <a:t>Vehicle performance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smtClean="0"/>
              <a:t>Vertical alignment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smtClean="0"/>
              <a:t>Horizontal alignment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smtClean="0"/>
              <a:t>Pavement design</a:t>
            </a:r>
            <a:endParaRPr lang="en-US" sz="36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371600" y="4038600"/>
            <a:ext cx="7467600" cy="10668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365760" indent="-283464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800" smtClean="0"/>
              <a:t>Think about this as “zooming in” even more than in operations.  </a:t>
            </a:r>
            <a:endParaRPr lang="en-US" sz="2800" dirty="0" smtClean="0"/>
          </a:p>
          <a:p>
            <a:pPr marL="365760" marR="0" lvl="0" indent="-283464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228600"/>
            <a:ext cx="8153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/>
              <a:t>Today we’ll focus on vehicle performance.  As a preview, “vertical alignment” and “horizontal alignment” can be thought of as the following:</a:t>
            </a:r>
          </a:p>
          <a:p>
            <a:endParaRPr lang="en-US" sz="360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143000" y="2895600"/>
            <a:ext cx="3124200" cy="4572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 fontScale="92500" lnSpcReduction="10000"/>
          </a:bodyPr>
          <a:lstStyle/>
          <a:p>
            <a:pPr marL="365760" indent="-283464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800" smtClean="0"/>
              <a:t>Vertical alignment:</a:t>
            </a:r>
            <a:endParaRPr lang="en-US" sz="2800" dirty="0" smtClean="0"/>
          </a:p>
          <a:p>
            <a:pPr marL="365760" marR="0" lvl="0" indent="-283464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0" y="2895600"/>
            <a:ext cx="3200400" cy="4572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 fontScale="92500" lnSpcReduction="10000"/>
          </a:bodyPr>
          <a:lstStyle/>
          <a:p>
            <a:pPr marL="365760" indent="-283464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800" smtClean="0"/>
              <a:t>Horizontal alignment:</a:t>
            </a:r>
            <a:endParaRPr lang="en-US" sz="2800" dirty="0" smtClean="0"/>
          </a:p>
          <a:p>
            <a:pPr marL="365760" marR="0" lvl="0" indent="-283464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1066800" y="4419600"/>
            <a:ext cx="3581400" cy="1652187"/>
          </a:xfrm>
          <a:custGeom>
            <a:avLst/>
            <a:gdLst>
              <a:gd name="connsiteX0" fmla="*/ 0 w 3102124"/>
              <a:gd name="connsiteY0" fmla="*/ 562598 h 1652187"/>
              <a:gd name="connsiteX1" fmla="*/ 965675 w 3102124"/>
              <a:gd name="connsiteY1" fmla="*/ 152400 h 1652187"/>
              <a:gd name="connsiteX2" fmla="*/ 2119357 w 3102124"/>
              <a:gd name="connsiteY2" fmla="*/ 1476998 h 1652187"/>
              <a:gd name="connsiteX3" fmla="*/ 3102124 w 3102124"/>
              <a:gd name="connsiteY3" fmla="*/ 1203533 h 1652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02124" h="1652187">
                <a:moveTo>
                  <a:pt x="0" y="562598"/>
                </a:moveTo>
                <a:cubicBezTo>
                  <a:pt x="306224" y="281299"/>
                  <a:pt x="612449" y="0"/>
                  <a:pt x="965675" y="152400"/>
                </a:cubicBezTo>
                <a:cubicBezTo>
                  <a:pt x="1318901" y="304800"/>
                  <a:pt x="1763282" y="1301809"/>
                  <a:pt x="2119357" y="1476998"/>
                </a:cubicBezTo>
                <a:cubicBezTo>
                  <a:pt x="2475432" y="1652187"/>
                  <a:pt x="2788778" y="1427860"/>
                  <a:pt x="3102124" y="1203533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828800" y="4267200"/>
            <a:ext cx="3048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828800" y="4419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057400" y="4419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/>
          <p:cNvSpPr/>
          <p:nvPr/>
        </p:nvSpPr>
        <p:spPr>
          <a:xfrm flipH="1">
            <a:off x="5791200" y="3962400"/>
            <a:ext cx="2743200" cy="2438400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/>
          <p:cNvSpPr/>
          <p:nvPr/>
        </p:nvSpPr>
        <p:spPr>
          <a:xfrm flipH="1">
            <a:off x="6248400" y="4267200"/>
            <a:ext cx="2743200" cy="2438400"/>
          </a:xfrm>
          <a:prstGeom prst="arc">
            <a:avLst>
              <a:gd name="adj1" fmla="val 16954049"/>
              <a:gd name="adj2" fmla="val 21155776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19474454">
            <a:off x="6416755" y="4341431"/>
            <a:ext cx="3048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6448</TotalTime>
  <Words>417</Words>
  <Application>Microsoft Office PowerPoint</Application>
  <PresentationFormat>On-screen Show (4:3)</PresentationFormat>
  <Paragraphs>78</Paragraphs>
  <Slides>28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Solstice</vt:lpstr>
      <vt:lpstr>Microsoft Equation 3.0</vt:lpstr>
      <vt:lpstr>CE 3500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WyoSUITE 2010</dc:title>
  <dc:creator/>
  <cp:lastModifiedBy>Steve Boyles</cp:lastModifiedBy>
  <cp:revision>686</cp:revision>
  <dcterms:created xsi:type="dcterms:W3CDTF">2006-08-16T00:00:00Z</dcterms:created>
  <dcterms:modified xsi:type="dcterms:W3CDTF">2011-03-21T17:35:01Z</dcterms:modified>
</cp:coreProperties>
</file>