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537" r:id="rId3"/>
    <p:sldId id="538" r:id="rId4"/>
    <p:sldId id="276" r:id="rId5"/>
    <p:sldId id="552" r:id="rId6"/>
    <p:sldId id="512" r:id="rId7"/>
    <p:sldId id="513" r:id="rId8"/>
    <p:sldId id="553" r:id="rId9"/>
    <p:sldId id="554" r:id="rId10"/>
    <p:sldId id="555" r:id="rId11"/>
    <p:sldId id="556" r:id="rId12"/>
    <p:sldId id="557" r:id="rId13"/>
    <p:sldId id="558" r:id="rId14"/>
    <p:sldId id="559" r:id="rId15"/>
    <p:sldId id="560" r:id="rId16"/>
    <p:sldId id="561" r:id="rId17"/>
    <p:sldId id="563" r:id="rId18"/>
    <p:sldId id="562" r:id="rId19"/>
    <p:sldId id="564" r:id="rId20"/>
    <p:sldId id="565" r:id="rId21"/>
    <p:sldId id="566" r:id="rId22"/>
    <p:sldId id="567" r:id="rId23"/>
    <p:sldId id="568" r:id="rId24"/>
    <p:sldId id="569" r:id="rId25"/>
    <p:sldId id="570" r:id="rId26"/>
    <p:sldId id="571" r:id="rId27"/>
    <p:sldId id="572" r:id="rId28"/>
    <p:sldId id="573" r:id="rId29"/>
    <p:sldId id="574" r:id="rId30"/>
    <p:sldId id="575" r:id="rId31"/>
    <p:sldId id="576" r:id="rId32"/>
    <p:sldId id="577" r:id="rId33"/>
    <p:sldId id="578" r:id="rId34"/>
    <p:sldId id="579" r:id="rId35"/>
    <p:sldId id="58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8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Vertical curve design</a:t>
            </a:r>
          </a:p>
          <a:p>
            <a:r>
              <a:rPr lang="en-US" dirty="0" smtClean="0"/>
              <a:t>March 23, 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1752" y="182004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2743200" y="1524000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3048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56388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first curve is a </a:t>
            </a:r>
            <a:r>
              <a:rPr lang="en-US" sz="3200" b="1" dirty="0" smtClean="0"/>
              <a:t>crest curve</a:t>
            </a:r>
            <a:r>
              <a:rPr lang="en-US" sz="3200" dirty="0" smtClean="0"/>
              <a:t>.  The second</a:t>
            </a:r>
          </a:p>
          <a:p>
            <a:r>
              <a:rPr lang="en-US" sz="3200" dirty="0" smtClean="0"/>
              <a:t>is a </a:t>
            </a:r>
            <a:r>
              <a:rPr lang="en-US" sz="3200" b="1" dirty="0" smtClean="0"/>
              <a:t>sag curve</a:t>
            </a:r>
            <a:r>
              <a:rPr lang="en-US" sz="3200" dirty="0" smtClean="0"/>
              <a:t>.  (What’s the difference?)</a:t>
            </a:r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1271752" y="2362200"/>
            <a:ext cx="938048" cy="853967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214850" y="3009900"/>
            <a:ext cx="2590800" cy="1447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3"/>
          </p:cNvCxnSpPr>
          <p:nvPr/>
        </p:nvCxnSpPr>
        <p:spPr>
          <a:xfrm flipV="1">
            <a:off x="6781800" y="4025462"/>
            <a:ext cx="1500354" cy="11719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647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66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171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086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991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905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1752" y="182004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2743200" y="1524000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3048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5638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Let’s zoom in on the first curve.</a:t>
            </a:r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1271752" y="2362200"/>
            <a:ext cx="938048" cy="853967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214850" y="3009900"/>
            <a:ext cx="2590800" cy="1447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3"/>
          </p:cNvCxnSpPr>
          <p:nvPr/>
        </p:nvCxnSpPr>
        <p:spPr>
          <a:xfrm flipV="1">
            <a:off x="6781800" y="4025462"/>
            <a:ext cx="1500354" cy="11719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647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66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171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086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991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905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1371600" y="685800"/>
            <a:ext cx="3124200" cy="2514600"/>
          </a:xfrm>
          <a:prstGeom prst="ellipse">
            <a:avLst/>
          </a:prstGeom>
          <a:noFill/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3075014"/>
            <a:ext cx="1600200" cy="120951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7734300" y="3238500"/>
            <a:ext cx="1295400" cy="1066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028700" y="28575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14400" y="762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3530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11+00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120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12+00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43000" y="5638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Point of vertical curvature (PVC)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28800" y="2209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3075014"/>
            <a:ext cx="1600200" cy="120951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7734300" y="3238500"/>
            <a:ext cx="1295400" cy="1066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1028700" y="28575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914400" y="762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10+00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03530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11+00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79120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12+00</a:t>
            </a:r>
          </a:p>
        </p:txBody>
      </p: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28800" y="2209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43200" y="525780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Point of vertical tangency (PVT)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23622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12+43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3075014"/>
            <a:ext cx="1600200" cy="120951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7734300" y="3238500"/>
            <a:ext cx="1295400" cy="1066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828800" y="2209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10+57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5410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7543800" y="23622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12+43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590800" y="4572000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4648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Curve length 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572000" y="3886200"/>
            <a:ext cx="281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186 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457200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163671" y="667870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5410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90800" y="4572000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76800" y="4648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524000" y="990600"/>
            <a:ext cx="137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Initial slope G</a:t>
            </a:r>
            <a:r>
              <a:rPr lang="en-US" sz="3200" baseline="-25000" dirty="0" smtClean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467600" y="1066800"/>
            <a:ext cx="1371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Final</a:t>
            </a:r>
          </a:p>
          <a:p>
            <a:r>
              <a:rPr lang="en-US" sz="3200" dirty="0" smtClean="0"/>
              <a:t>slope G</a:t>
            </a:r>
            <a:r>
              <a:rPr lang="en-US" sz="3200" baseline="-25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457200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163671" y="667870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5410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90800" y="4572000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76800" y="4648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2286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67600" y="1905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66800" y="152400"/>
            <a:ext cx="3810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85000" lnSpcReduction="2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Grades are expressed as a </a:t>
            </a:r>
            <a:r>
              <a:rPr lang="en-US" sz="2800" b="1" dirty="0" smtClean="0"/>
              <a:t>percent.  </a:t>
            </a:r>
            <a:r>
              <a:rPr lang="en-US" sz="2800" dirty="0" smtClean="0"/>
              <a:t>(So a 3% uphill would mean G = +3)</a:t>
            </a: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457200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163671" y="667870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5410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90800" y="4572000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76800" y="4648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2286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67600" y="1905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1066800" y="152400"/>
            <a:ext cx="4114800" cy="8382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365760" indent="-283464"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A is the difference </a:t>
            </a:r>
            <a:r>
              <a:rPr lang="en-US" sz="2800" dirty="0" smtClean="0"/>
              <a:t>between the final and initial grades</a:t>
            </a: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rot="5400000" flipH="1" flipV="1">
            <a:off x="5791200" y="685800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48400" y="4572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= 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– G</a:t>
            </a:r>
            <a:r>
              <a:rPr lang="en-US" sz="3200" baseline="-25000" dirty="0" smtClean="0"/>
              <a:t>1</a:t>
            </a:r>
            <a:endParaRPr lang="en-US" sz="32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990600" y="22098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990600" y="457200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5163671" y="667870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1219200" y="4419600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2133600" y="57912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15200" y="54102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6667500" y="4305300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90800" y="4572000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876800" y="4648200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66800" y="2286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467600" y="19050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219200" y="0"/>
            <a:ext cx="3810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Point of vertical intersection (PVI)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267200" y="609600"/>
            <a:ext cx="14478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5791200" y="685800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248400" y="457200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= </a:t>
            </a:r>
            <a:r>
              <a:rPr lang="en-US" sz="3200" dirty="0" smtClean="0"/>
              <a:t>–8</a:t>
            </a:r>
            <a:endParaRPr lang="en-US" sz="32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VERTICAL CURVE</a:t>
            </a:r>
          </a:p>
          <a:p>
            <a:pPr algn="ctr"/>
            <a:r>
              <a:rPr lang="en-US" sz="4800" b="1" dirty="0" smtClean="0"/>
              <a:t>GEOMETRY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ANNOUNCEMENTS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2743201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>
            <a:stCxn id="2" idx="0"/>
          </p:cNvCxnSpPr>
          <p:nvPr/>
        </p:nvCxnSpPr>
        <p:spPr>
          <a:xfrm flipV="1">
            <a:off x="990600" y="990601"/>
            <a:ext cx="5063590" cy="382733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6200000" flipV="1">
            <a:off x="5163671" y="1201271"/>
            <a:ext cx="4114800" cy="3388659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 flipV="1">
            <a:off x="1219200" y="4953001"/>
            <a:ext cx="27432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6324601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315200" y="5943601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667500" y="4838701"/>
            <a:ext cx="22098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590800" y="5105401"/>
            <a:ext cx="51816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876800" y="5181601"/>
            <a:ext cx="381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66800" y="2819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= +3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467600" y="2438401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= -5</a:t>
            </a:r>
            <a:r>
              <a:rPr lang="en-US" sz="3200" baseline="-25000" dirty="0" smtClean="0"/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24400" y="838201"/>
            <a:ext cx="83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PVI</a:t>
            </a:r>
            <a:endParaRPr lang="en-US" sz="3200" dirty="0" smtClean="0"/>
          </a:p>
        </p:txBody>
      </p:sp>
      <p:cxnSp>
        <p:nvCxnSpPr>
          <p:cNvPr id="15" name="Straight Connector 14"/>
          <p:cNvCxnSpPr/>
          <p:nvPr/>
        </p:nvCxnSpPr>
        <p:spPr>
          <a:xfrm rot="5400000" flipH="1" flipV="1">
            <a:off x="5791200" y="1219201"/>
            <a:ext cx="60960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248400" y="990601"/>
            <a:ext cx="2514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 = </a:t>
            </a:r>
            <a:r>
              <a:rPr lang="en-US" sz="3200" dirty="0" smtClean="0"/>
              <a:t>–8</a:t>
            </a:r>
            <a:endParaRPr lang="en-US" sz="3200" baseline="-250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shape of a vertical curve is usually </a:t>
            </a:r>
            <a:r>
              <a:rPr lang="en-US" sz="3200" b="1" dirty="0" smtClean="0"/>
              <a:t>parabolic</a:t>
            </a:r>
            <a:r>
              <a:rPr lang="en-US" sz="3200" dirty="0" smtClean="0"/>
              <a:t>.  Why?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-457200" y="3276601"/>
            <a:ext cx="6096001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6324601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391400" y="6273225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4724402" y="3276602"/>
            <a:ext cx="6095997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" y="838200"/>
            <a:ext cx="167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Elevation</a:t>
            </a:r>
          </a:p>
          <a:p>
            <a:pPr algn="ctr"/>
            <a:r>
              <a:rPr lang="en-US" sz="3200" i="1" dirty="0" smtClean="0"/>
              <a:t>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90600" y="2743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err="1" smtClean="0"/>
              <a:t>dy</a:t>
            </a:r>
            <a:r>
              <a:rPr lang="en-US" sz="3200" dirty="0" smtClean="0"/>
              <a:t>/</a:t>
            </a:r>
            <a:r>
              <a:rPr lang="en-US" sz="3200" i="1" dirty="0" err="1" smtClean="0"/>
              <a:t>dx</a:t>
            </a:r>
            <a:endParaRPr lang="en-US" sz="3200" i="1" dirty="0" smtClean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066800" y="3429000"/>
            <a:ext cx="152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72400" y="47244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2590800" y="3429000"/>
            <a:ext cx="5181600" cy="1295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066800" y="5334000"/>
            <a:ext cx="152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772400" y="5334000"/>
            <a:ext cx="1143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590800" y="6019800"/>
            <a:ext cx="518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143000" y="4648200"/>
            <a:ext cx="167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i="1" dirty="0" smtClean="0"/>
              <a:t>d</a:t>
            </a:r>
            <a:r>
              <a:rPr lang="en-US" sz="3200" baseline="30000" dirty="0" smtClean="0"/>
              <a:t>2</a:t>
            </a:r>
            <a:r>
              <a:rPr lang="en-US" sz="3200" i="1" dirty="0" smtClean="0"/>
              <a:t>y</a:t>
            </a:r>
            <a:r>
              <a:rPr lang="en-US" sz="3200" dirty="0" smtClean="0"/>
              <a:t>/</a:t>
            </a:r>
            <a:r>
              <a:rPr lang="en-US" sz="3200" i="1" dirty="0" smtClean="0"/>
              <a:t>dx</a:t>
            </a:r>
            <a:r>
              <a:rPr lang="en-US" sz="3200" baseline="30000" dirty="0" smtClean="0"/>
              <a:t>2</a:t>
            </a:r>
            <a:endParaRPr lang="en-US" sz="3200" i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" y="838200"/>
            <a:ext cx="167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Elevation</a:t>
            </a:r>
          </a:p>
          <a:p>
            <a:pPr algn="ctr"/>
            <a:r>
              <a:rPr lang="en-US" sz="3200" i="1" dirty="0" smtClean="0"/>
              <a:t>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43200" y="1295400"/>
            <a:ext cx="3048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For convenience, let </a:t>
            </a:r>
            <a:r>
              <a:rPr lang="en-US" sz="2800" i="1" dirty="0" smtClean="0"/>
              <a:t>x </a:t>
            </a:r>
            <a:r>
              <a:rPr lang="en-US" sz="2800" dirty="0" smtClean="0"/>
              <a:t>= 0 at PVC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6800" y="32766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We can then write the equation for the curve:</a:t>
            </a:r>
            <a:endParaRPr lang="en-US" sz="3200" dirty="0" smtClean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209800" y="3886200"/>
          <a:ext cx="5095875" cy="990600"/>
        </p:xfrm>
        <a:graphic>
          <a:graphicData uri="http://schemas.openxmlformats.org/presentationml/2006/ole">
            <p:oleObj spid="_x0000_s19458" name="Equation" r:id="rId3" imgW="990360" imgH="228600" progId="Equation.3">
              <p:embed/>
            </p:oleObj>
          </a:graphicData>
        </a:graphic>
      </p:graphicFrame>
      <p:sp>
        <p:nvSpPr>
          <p:cNvPr id="21" name="Rectangle 20"/>
          <p:cNvSpPr/>
          <p:nvPr/>
        </p:nvSpPr>
        <p:spPr>
          <a:xfrm>
            <a:off x="1066800" y="5715000"/>
            <a:ext cx="8077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are </a:t>
            </a:r>
            <a:r>
              <a:rPr lang="en-US" sz="3200" i="1" dirty="0" smtClean="0"/>
              <a:t>a</a:t>
            </a:r>
            <a:r>
              <a:rPr lang="en-US" sz="3200" dirty="0" smtClean="0"/>
              <a:t>, </a:t>
            </a:r>
            <a:r>
              <a:rPr lang="en-US" sz="3200" i="1" dirty="0" smtClean="0"/>
              <a:t>b</a:t>
            </a:r>
            <a:r>
              <a:rPr lang="en-US" sz="3200" dirty="0" smtClean="0"/>
              <a:t>, and </a:t>
            </a:r>
            <a:r>
              <a:rPr lang="en-US" sz="3200" i="1" dirty="0" smtClean="0"/>
              <a:t>c</a:t>
            </a:r>
            <a:r>
              <a:rPr lang="en-US" sz="3200" dirty="0" smtClean="0"/>
              <a:t>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914400" y="838200"/>
            <a:ext cx="16764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Elevation</a:t>
            </a:r>
          </a:p>
          <a:p>
            <a:pPr algn="ctr"/>
            <a:r>
              <a:rPr lang="en-US" sz="3200" i="1" dirty="0" smtClean="0"/>
              <a:t>y</a:t>
            </a: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743200" y="1295400"/>
            <a:ext cx="3048000" cy="99060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sz="2800" dirty="0" smtClean="0"/>
              <a:t>For convenience, let </a:t>
            </a:r>
            <a:r>
              <a:rPr lang="en-US" sz="2800" i="1" dirty="0" smtClean="0"/>
              <a:t>x </a:t>
            </a:r>
            <a:r>
              <a:rPr lang="en-US" sz="2800" dirty="0" smtClean="0"/>
              <a:t>= 0 at PVC</a:t>
            </a:r>
            <a:endParaRPr lang="en-US" sz="2800" dirty="0" smtClean="0"/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3200" b="1" i="0" u="none" strike="noStrike" kern="1200" cap="none" spc="0" normalizeH="0" baseline="30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330325" y="3962400"/>
          <a:ext cx="6364288" cy="1373188"/>
        </p:xfrm>
        <a:graphic>
          <a:graphicData uri="http://schemas.openxmlformats.org/presentationml/2006/ole">
            <p:oleObj spid="_x0000_s20482" name="Equation" r:id="rId3" imgW="15364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VERTICAL CURVE</a:t>
            </a:r>
          </a:p>
          <a:p>
            <a:pPr algn="ctr"/>
            <a:r>
              <a:rPr lang="en-US" sz="4800" b="1" dirty="0" smtClean="0"/>
              <a:t>DESIGN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828800" y="2438400"/>
          <a:ext cx="6364288" cy="1373188"/>
        </p:xfrm>
        <a:graphic>
          <a:graphicData uri="http://schemas.openxmlformats.org/presentationml/2006/ole">
            <p:oleObj spid="_x0000_s21506" name="Equation" r:id="rId3" imgW="1536480" imgH="3934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066800" y="2286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Usually, the start and end grades are given.  The main thing to choose is the curve length </a:t>
            </a:r>
            <a:r>
              <a:rPr lang="en-US" sz="3200" i="1" dirty="0" smtClean="0"/>
              <a:t>L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1447800" y="4876800"/>
            <a:ext cx="716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What happens if </a:t>
            </a:r>
            <a:r>
              <a:rPr lang="en-US" sz="3200" i="1" dirty="0" smtClean="0"/>
              <a:t>L</a:t>
            </a:r>
            <a:r>
              <a:rPr lang="en-US" sz="3200" dirty="0" smtClean="0"/>
              <a:t> is too short?  too long?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20059274">
            <a:off x="2666901" y="591824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19400" y="228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467600" y="914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3048000" y="457200"/>
            <a:ext cx="45339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447800" y="3657600"/>
            <a:ext cx="7162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curve has to be gentle enough to make sure the visibility exceeds the stopping sight distance.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2666901" y="591824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819400" y="228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467600" y="914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3048000" y="457200"/>
            <a:ext cx="45339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657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For a crest curve, assume driver is 3.5 ft above the road, and height of object is 2 ft.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2666901" y="591824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19400" y="228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467600" y="914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3048000" y="457200"/>
            <a:ext cx="45339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657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I: SSD is less than the curve length.</a:t>
            </a:r>
            <a:endParaRPr lang="en-US" sz="32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097213" y="4581525"/>
          <a:ext cx="3524250" cy="1506538"/>
        </p:xfrm>
        <a:graphic>
          <a:graphicData uri="http://schemas.openxmlformats.org/presentationml/2006/ole">
            <p:oleObj spid="_x0000_s23554" name="Equation" r:id="rId4" imgW="8506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1821555" y="1100100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974054" y="736876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9248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2209800" y="914400"/>
            <a:ext cx="58293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3657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II: SSD is greater than the curve length.</a:t>
            </a:r>
            <a:endParaRPr lang="en-US" sz="3200" dirty="0" smtClean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2571750" y="4646613"/>
          <a:ext cx="4576763" cy="1374775"/>
        </p:xfrm>
        <a:graphic>
          <a:graphicData uri="http://schemas.openxmlformats.org/presentationml/2006/ole">
            <p:oleObj spid="_x0000_s24578" name="Equation" r:id="rId4" imgW="110484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Group assignment due Friday!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990600" y="457200"/>
            <a:ext cx="7924800" cy="223681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47801" y="1371601"/>
            <a:ext cx="2285999" cy="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057400" y="2590800"/>
            <a:ext cx="99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PVC</a:t>
            </a:r>
          </a:p>
        </p:txBody>
      </p:sp>
      <p:sp>
        <p:nvSpPr>
          <p:cNvPr id="7" name="Rectangle 6"/>
          <p:cNvSpPr/>
          <p:nvPr/>
        </p:nvSpPr>
        <p:spPr>
          <a:xfrm>
            <a:off x="7239000" y="2667000"/>
            <a:ext cx="106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PVT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 flipH="1" flipV="1">
            <a:off x="6553204" y="1447803"/>
            <a:ext cx="2438395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9"/>
          <p:cNvGrpSpPr/>
          <p:nvPr/>
        </p:nvGrpSpPr>
        <p:grpSpPr>
          <a:xfrm rot="20059274">
            <a:off x="1821555" y="1100100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974054" y="736876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79248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>
            <a:endCxn id="15" idx="0"/>
          </p:cNvCxnSpPr>
          <p:nvPr/>
        </p:nvCxnSpPr>
        <p:spPr>
          <a:xfrm>
            <a:off x="2209800" y="914400"/>
            <a:ext cx="58293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49530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(Bonus question on next homework: show that this recipe is well-defined, continuous, and differentiable.)</a:t>
            </a:r>
            <a:endParaRPr lang="en-US" sz="3200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1143000" y="33528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May need to use trial and error to pick the right formula.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981200" y="1219200"/>
            <a:ext cx="62103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371600" y="4419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Is sight distance still relevant for sag curves?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4419600"/>
            <a:ext cx="7467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If curve is too short, at night headlights may not reach all the way to the stopping sight distance.</a:t>
            </a:r>
            <a:endParaRPr lang="en-US" sz="3200" dirty="0" smtClean="0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371600" y="4419600"/>
            <a:ext cx="7467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Assuming driver is 3.5 ft from the ground and upper beam of headlights is at an angle 1 degree above the direction of travel, we find....</a:t>
            </a:r>
            <a:endParaRPr lang="en-US" sz="3200" dirty="0" smtClean="0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3657600"/>
            <a:ext cx="7467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I: SSD is less than the curve length.</a:t>
            </a:r>
            <a:endParaRPr lang="en-US" sz="3200" dirty="0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519363" y="4581525"/>
          <a:ext cx="4681537" cy="1506538"/>
        </p:xfrm>
        <a:graphic>
          <a:graphicData uri="http://schemas.openxmlformats.org/presentationml/2006/ole">
            <p:oleObj spid="_x0000_s26626" name="Equation" r:id="rId4" imgW="113004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Isosceles Triangle 18"/>
          <p:cNvSpPr/>
          <p:nvPr/>
        </p:nvSpPr>
        <p:spPr>
          <a:xfrm rot="17295005">
            <a:off x="4567323" y="-686046"/>
            <a:ext cx="762000" cy="615776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914400" y="990600"/>
            <a:ext cx="7924800" cy="2258985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4" fmla="*/ 7620000 w 7933559"/>
              <a:gd name="connsiteY4" fmla="*/ 1879600 h 2259724"/>
              <a:gd name="connsiteX0" fmla="*/ 0 w 7933559"/>
              <a:gd name="connsiteY0" fmla="*/ 1154387 h 2259724"/>
              <a:gd name="connsiteX1" fmla="*/ 2165131 w 7933559"/>
              <a:gd name="connsiteY1" fmla="*/ 134883 h 2259724"/>
              <a:gd name="connsiteX2" fmla="*/ 7010400 w 7933559"/>
              <a:gd name="connsiteY2" fmla="*/ 1963683 h 2259724"/>
              <a:gd name="connsiteX3" fmla="*/ 7704082 w 7933559"/>
              <a:gd name="connsiteY3" fmla="*/ 1911131 h 2259724"/>
              <a:gd name="connsiteX0" fmla="*/ 0 w 7010400"/>
              <a:gd name="connsiteY0" fmla="*/ 1154387 h 1963683"/>
              <a:gd name="connsiteX1" fmla="*/ 2165131 w 7010400"/>
              <a:gd name="connsiteY1" fmla="*/ 134883 h 1963683"/>
              <a:gd name="connsiteX2" fmla="*/ 7010400 w 7010400"/>
              <a:gd name="connsiteY2" fmla="*/ 1963683 h 1963683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1031917 h 1106396"/>
              <a:gd name="connsiteX1" fmla="*/ 2165131 w 3071355"/>
              <a:gd name="connsiteY1" fmla="*/ 12413 h 1106396"/>
              <a:gd name="connsiteX2" fmla="*/ 3071355 w 3071355"/>
              <a:gd name="connsiteY2" fmla="*/ 1106396 h 1106396"/>
              <a:gd name="connsiteX0" fmla="*/ 0 w 3071355"/>
              <a:gd name="connsiteY0" fmla="*/ 953351 h 1027830"/>
              <a:gd name="connsiteX1" fmla="*/ 1653807 w 3071355"/>
              <a:gd name="connsiteY1" fmla="*/ 12413 h 1027830"/>
              <a:gd name="connsiteX2" fmla="*/ 3071355 w 3071355"/>
              <a:gd name="connsiteY2" fmla="*/ 1027830 h 10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71355" h="1027830">
                <a:moveTo>
                  <a:pt x="0" y="953351"/>
                </a:moveTo>
                <a:cubicBezTo>
                  <a:pt x="707696" y="255288"/>
                  <a:pt x="1141915" y="0"/>
                  <a:pt x="1653807" y="12413"/>
                </a:cubicBezTo>
                <a:cubicBezTo>
                  <a:pt x="2165699" y="24826"/>
                  <a:pt x="2576415" y="189066"/>
                  <a:pt x="3071355" y="1027830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9"/>
          <p:cNvGrpSpPr/>
          <p:nvPr/>
        </p:nvGrpSpPr>
        <p:grpSpPr>
          <a:xfrm rot="2136777">
            <a:off x="1295308" y="1125332"/>
            <a:ext cx="609600" cy="457200"/>
            <a:chOff x="2743200" y="1524000"/>
            <a:chExt cx="304800" cy="228600"/>
          </a:xfrm>
        </p:grpSpPr>
        <p:sp>
          <p:nvSpPr>
            <p:cNvPr id="11" name="Rectangle 10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1676400" y="990600"/>
            <a:ext cx="42928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8229600" y="1295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oon 13"/>
          <p:cNvSpPr/>
          <p:nvPr/>
        </p:nvSpPr>
        <p:spPr>
          <a:xfrm>
            <a:off x="3505200" y="152400"/>
            <a:ext cx="685800" cy="990600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143000" y="3657600"/>
            <a:ext cx="7467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Case II: SSD is greater than the curve length.</a:t>
            </a:r>
            <a:endParaRPr lang="en-US" sz="3200" dirty="0" smtClean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520825" y="4646613"/>
          <a:ext cx="6680200" cy="1374775"/>
        </p:xfrm>
        <a:graphic>
          <a:graphicData uri="http://schemas.openxmlformats.org/presentationml/2006/ole">
            <p:oleObj spid="_x0000_s27650" name="Equation" r:id="rId4" imgW="1612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828925" y="457200"/>
          <a:ext cx="3070225" cy="1981200"/>
        </p:xfrm>
        <a:graphic>
          <a:graphicData uri="http://schemas.openxmlformats.org/presentationml/2006/ole">
            <p:oleObj spid="_x0000_s1026" name="Equation" r:id="rId3" imgW="596880" imgH="457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447800" y="2971800"/>
          <a:ext cx="5628942" cy="2133600"/>
        </p:xfrm>
        <a:graphic>
          <a:graphicData uri="http://schemas.openxmlformats.org/presentationml/2006/ole">
            <p:oleObj spid="_x0000_s1027" name="Equation" r:id="rId4" imgW="101592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VERTICAL CURVE</a:t>
            </a:r>
          </a:p>
          <a:p>
            <a:pPr algn="ctr"/>
            <a:r>
              <a:rPr lang="en-US" sz="4800" b="1" dirty="0" smtClean="0"/>
              <a:t>DEFINITIONS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1752" y="182004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2743200" y="1524000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3048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1752" y="182004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2743200" y="1524000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3048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56388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Roadway locations are usually marked in </a:t>
            </a:r>
            <a:r>
              <a:rPr lang="en-US" sz="3200" b="1" dirty="0" smtClean="0"/>
              <a:t>stations </a:t>
            </a:r>
            <a:r>
              <a:rPr lang="en-US" sz="3200" dirty="0" smtClean="0"/>
              <a:t>(100s of feet)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 flipH="1" flipV="1">
            <a:off x="-647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266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171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3086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4991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5905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14300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10+00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049520" y="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11+00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4537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12+00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951890" y="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13+00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86366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14+00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70180" y="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15+00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89680" y="1524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16+00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96200" y="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17+00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1271752" y="1820041"/>
            <a:ext cx="7805682" cy="3960649"/>
          </a:xfrm>
          <a:custGeom>
            <a:avLst/>
            <a:gdLst>
              <a:gd name="connsiteX0" fmla="*/ 0 w 7805682"/>
              <a:gd name="connsiteY0" fmla="*/ 1396125 h 3960649"/>
              <a:gd name="connsiteX1" fmla="*/ 2165131 w 7805682"/>
              <a:gd name="connsiteY1" fmla="*/ 376621 h 3960649"/>
              <a:gd name="connsiteX2" fmla="*/ 4498427 w 7805682"/>
              <a:gd name="connsiteY2" fmla="*/ 3655849 h 3960649"/>
              <a:gd name="connsiteX3" fmla="*/ 7010400 w 7805682"/>
              <a:gd name="connsiteY3" fmla="*/ 2205421 h 3960649"/>
              <a:gd name="connsiteX4" fmla="*/ 7704082 w 7805682"/>
              <a:gd name="connsiteY4" fmla="*/ 2152869 h 3960649"/>
              <a:gd name="connsiteX5" fmla="*/ 7620000 w 7805682"/>
              <a:gd name="connsiteY5" fmla="*/ 2121338 h 3960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805682" h="3960649">
                <a:moveTo>
                  <a:pt x="0" y="1396125"/>
                </a:moveTo>
                <a:cubicBezTo>
                  <a:pt x="707696" y="698062"/>
                  <a:pt x="1415393" y="0"/>
                  <a:pt x="2165131" y="376621"/>
                </a:cubicBezTo>
                <a:cubicBezTo>
                  <a:pt x="2914869" y="753242"/>
                  <a:pt x="3690882" y="3351049"/>
                  <a:pt x="4498427" y="3655849"/>
                </a:cubicBezTo>
                <a:cubicBezTo>
                  <a:pt x="5305972" y="3960649"/>
                  <a:pt x="6476124" y="2455918"/>
                  <a:pt x="7010400" y="2205421"/>
                </a:cubicBezTo>
                <a:cubicBezTo>
                  <a:pt x="7544676" y="1954924"/>
                  <a:pt x="7602482" y="2166883"/>
                  <a:pt x="7704082" y="2152869"/>
                </a:cubicBezTo>
                <a:cubicBezTo>
                  <a:pt x="7805682" y="2138855"/>
                  <a:pt x="7712841" y="2130096"/>
                  <a:pt x="7620000" y="2121338"/>
                </a:cubicBez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6"/>
          <p:cNvGrpSpPr/>
          <p:nvPr/>
        </p:nvGrpSpPr>
        <p:grpSpPr>
          <a:xfrm>
            <a:off x="2743200" y="1524000"/>
            <a:ext cx="609600" cy="457200"/>
            <a:chOff x="2743200" y="1524000"/>
            <a:chExt cx="304800" cy="228600"/>
          </a:xfrm>
        </p:grpSpPr>
        <p:sp>
          <p:nvSpPr>
            <p:cNvPr id="4" name="Rectangle 3"/>
            <p:cNvSpPr/>
            <p:nvPr/>
          </p:nvSpPr>
          <p:spPr>
            <a:xfrm>
              <a:off x="2743200" y="1524000"/>
              <a:ext cx="304800" cy="152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27432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971800" y="1676400"/>
              <a:ext cx="76200" cy="76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>
          <a:xfrm>
            <a:off x="7162800" y="304800"/>
            <a:ext cx="1143000" cy="10668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43000" y="563880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</a:t>
            </a:r>
            <a:r>
              <a:rPr lang="en-US" sz="3200" b="1" dirty="0" smtClean="0"/>
              <a:t>vertical alignment</a:t>
            </a:r>
            <a:r>
              <a:rPr lang="en-US" sz="3200" dirty="0" smtClean="0"/>
              <a:t> consists of straight segments joined by </a:t>
            </a:r>
            <a:r>
              <a:rPr lang="en-US" sz="3200" b="1" dirty="0" smtClean="0"/>
              <a:t>vertical curves.</a:t>
            </a:r>
            <a:endParaRPr lang="en-US" sz="3200" dirty="0" smtClean="0"/>
          </a:p>
        </p:txBody>
      </p:sp>
      <p:cxnSp>
        <p:nvCxnSpPr>
          <p:cNvPr id="11" name="Straight Connector 10"/>
          <p:cNvCxnSpPr>
            <a:stCxn id="3" idx="0"/>
          </p:cNvCxnSpPr>
          <p:nvPr/>
        </p:nvCxnSpPr>
        <p:spPr>
          <a:xfrm flipV="1">
            <a:off x="1271752" y="2362200"/>
            <a:ext cx="938048" cy="853967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6200000" flipV="1">
            <a:off x="3214850" y="3009900"/>
            <a:ext cx="2590800" cy="144780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3" idx="3"/>
          </p:cNvCxnSpPr>
          <p:nvPr/>
        </p:nvCxnSpPr>
        <p:spPr>
          <a:xfrm flipV="1">
            <a:off x="6781800" y="4025462"/>
            <a:ext cx="1500354" cy="1171906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-647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266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12573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21717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3086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4000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49911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905500" y="2933700"/>
            <a:ext cx="464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12783</TotalTime>
  <Words>503</Words>
  <Application>Microsoft Office PowerPoint</Application>
  <PresentationFormat>On-screen Show (4:3)</PresentationFormat>
  <Paragraphs>120</Paragraphs>
  <Slides>35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Solstice</vt:lpstr>
      <vt:lpstr>Equation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Boyles</cp:lastModifiedBy>
  <cp:revision>577</cp:revision>
  <dcterms:created xsi:type="dcterms:W3CDTF">2006-08-16T00:00:00Z</dcterms:created>
  <dcterms:modified xsi:type="dcterms:W3CDTF">2011-03-23T01:14:04Z</dcterms:modified>
</cp:coreProperties>
</file>