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537" r:id="rId3"/>
    <p:sldId id="538" r:id="rId4"/>
    <p:sldId id="276" r:id="rId5"/>
    <p:sldId id="565" r:id="rId6"/>
    <p:sldId id="568" r:id="rId7"/>
    <p:sldId id="573" r:id="rId8"/>
    <p:sldId id="574" r:id="rId9"/>
    <p:sldId id="579" r:id="rId10"/>
    <p:sldId id="580" r:id="rId11"/>
    <p:sldId id="581" r:id="rId12"/>
    <p:sldId id="582" r:id="rId13"/>
    <p:sldId id="583" r:id="rId14"/>
    <p:sldId id="592" r:id="rId15"/>
    <p:sldId id="584" r:id="rId16"/>
    <p:sldId id="585" r:id="rId17"/>
    <p:sldId id="586" r:id="rId18"/>
    <p:sldId id="588" r:id="rId19"/>
    <p:sldId id="590" r:id="rId20"/>
    <p:sldId id="591" r:id="rId21"/>
    <p:sldId id="593" r:id="rId22"/>
    <p:sldId id="594" r:id="rId23"/>
    <p:sldId id="595" r:id="rId24"/>
    <p:sldId id="596" r:id="rId25"/>
    <p:sldId id="597" r:id="rId26"/>
    <p:sldId id="5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Vertical curve design</a:t>
            </a:r>
          </a:p>
          <a:p>
            <a:r>
              <a:rPr lang="en-US" dirty="0" smtClean="0"/>
              <a:t>March 23,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3657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II: SSD is greater than the curve length.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20825" y="4646613"/>
          <a:ext cx="6680200" cy="1374775"/>
        </p:xfrm>
        <a:graphic>
          <a:graphicData uri="http://schemas.openxmlformats.org/presentationml/2006/ole">
            <p:oleObj spid="_x0000_s27650" name="Equation" r:id="rId4" imgW="1612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71752" y="203131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3816145">
            <a:off x="4398776" y="3335025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7010400" y="17526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1295400"/>
            <a:ext cx="2543791" cy="2133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850988" y="2367060"/>
            <a:ext cx="5392872" cy="3249551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05400" y="3640270"/>
            <a:ext cx="3810000" cy="32177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66800" y="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first part of vertical alignment is identifying the constant slope sections.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71752" y="203131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3816145">
            <a:off x="4398776" y="3335025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7010400" y="17526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1295400"/>
            <a:ext cx="2543791" cy="2133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850988" y="2367060"/>
            <a:ext cx="5392872" cy="3249551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05400" y="3640270"/>
            <a:ext cx="3810000" cy="32177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66800" y="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From this, we identify where vertical curves are needed and calculate their PVI.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6600" y="15240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60198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71752" y="203131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3816145">
            <a:off x="4398776" y="3335025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7010400" y="17526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1295400"/>
            <a:ext cx="2543791" cy="2133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850988" y="2367060"/>
            <a:ext cx="5392872" cy="3249551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05400" y="3640270"/>
            <a:ext cx="3810000" cy="32177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66800" y="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So, usually we are given the PVI and have to design everything else based off of that.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6600" y="15240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6019800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 flipV="1">
            <a:off x="990600" y="2123182"/>
            <a:ext cx="7924800" cy="2639984"/>
            <a:chOff x="990600" y="838201"/>
            <a:chExt cx="7924800" cy="4141815"/>
          </a:xfrm>
        </p:grpSpPr>
        <p:sp>
          <p:nvSpPr>
            <p:cNvPr id="2" name="Freeform 1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2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14400" y="2885182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-2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3189983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+4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71800" y="4104382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PVI: 345+10</a:t>
            </a:r>
          </a:p>
          <a:p>
            <a:r>
              <a:rPr lang="en-US" sz="3200" dirty="0" smtClean="0"/>
              <a:t>Elevation 7250 ft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Design a vertical curve that can be safely traversed at 70 mi/hr, assuming 2.5 s reaction time and coefficient of braking friction 0.348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 flipV="1">
            <a:off x="990600" y="2123182"/>
            <a:ext cx="7924800" cy="2639984"/>
            <a:chOff x="990600" y="838201"/>
            <a:chExt cx="7924800" cy="4141815"/>
          </a:xfrm>
        </p:grpSpPr>
        <p:sp>
          <p:nvSpPr>
            <p:cNvPr id="2" name="Freeform 1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2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14400" y="2885182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-2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3189983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+4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71800" y="4104382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PVI: 345+10</a:t>
            </a:r>
          </a:p>
          <a:p>
            <a:r>
              <a:rPr lang="en-US" sz="3200" dirty="0" smtClean="0"/>
              <a:t>Elevation 7250 ft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1: Find SSD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124200" y="762000"/>
          <a:ext cx="3733800" cy="1415180"/>
        </p:xfrm>
        <a:graphic>
          <a:graphicData uri="http://schemas.openxmlformats.org/presentationml/2006/ole">
            <p:oleObj spid="_x0000_s50178" name="Equation" r:id="rId3" imgW="1015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 flipV="1">
            <a:off x="990600" y="2123182"/>
            <a:ext cx="7924800" cy="2639984"/>
            <a:chOff x="990600" y="838201"/>
            <a:chExt cx="7924800" cy="4141815"/>
          </a:xfrm>
        </p:grpSpPr>
        <p:sp>
          <p:nvSpPr>
            <p:cNvPr id="2" name="Freeform 1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2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14400" y="2885182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-2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3189983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+4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71800" y="4104382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PVI: 345+10</a:t>
            </a:r>
          </a:p>
          <a:p>
            <a:r>
              <a:rPr lang="en-US" sz="3200" dirty="0" smtClean="0"/>
              <a:t>Elevation 7250 ft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2: Find curve length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447800" y="1143000"/>
          <a:ext cx="3551849" cy="1143000"/>
        </p:xfrm>
        <a:graphic>
          <a:graphicData uri="http://schemas.openxmlformats.org/presentationml/2006/ole">
            <p:oleObj spid="_x0000_s51203" name="Equation" r:id="rId3" imgW="1130040" imgH="43164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181600" y="1371600"/>
          <a:ext cx="3660775" cy="753382"/>
        </p:xfrm>
        <a:graphic>
          <a:graphicData uri="http://schemas.openxmlformats.org/presentationml/2006/ole">
            <p:oleObj spid="_x0000_s51204" name="Equation" r:id="rId4" imgW="1612800" imgH="39348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51816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&gt; L:</a:t>
            </a:r>
            <a:endParaRPr lang="en-US" sz="3200" baseline="-250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2954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&lt; L:</a:t>
            </a:r>
            <a:endParaRPr lang="en-US" sz="3200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 flipV="1">
            <a:off x="990600" y="2123182"/>
            <a:ext cx="7924800" cy="2639984"/>
            <a:chOff x="990600" y="838201"/>
            <a:chExt cx="7924800" cy="4141815"/>
          </a:xfrm>
        </p:grpSpPr>
        <p:sp>
          <p:nvSpPr>
            <p:cNvPr id="2" name="Freeform 1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2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14400" y="2885182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-2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3189983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+4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71800" y="4104382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PVI: 345+10</a:t>
            </a:r>
          </a:p>
          <a:p>
            <a:r>
              <a:rPr lang="en-US" sz="3200" dirty="0" smtClean="0"/>
              <a:t>Elevation 7250 ft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2: Find curve length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447800" y="1143000"/>
          <a:ext cx="3551849" cy="1143000"/>
        </p:xfrm>
        <a:graphic>
          <a:graphicData uri="http://schemas.openxmlformats.org/presentationml/2006/ole">
            <p:oleObj spid="_x0000_s53250" name="Equation" r:id="rId3" imgW="1130040" imgH="43164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181600" y="1371600"/>
          <a:ext cx="3660775" cy="753382"/>
        </p:xfrm>
        <a:graphic>
          <a:graphicData uri="http://schemas.openxmlformats.org/presentationml/2006/ole">
            <p:oleObj spid="_x0000_s53251" name="Equation" r:id="rId4" imgW="1612800" imgH="39348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51816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&gt; L:</a:t>
            </a:r>
            <a:endParaRPr lang="en-US" sz="3200" baseline="-250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2954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&lt; L: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295400" y="5562600"/>
            <a:ext cx="464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is 759 ft, so we</a:t>
            </a:r>
          </a:p>
          <a:p>
            <a:r>
              <a:rPr lang="en-US" sz="3200" dirty="0" smtClean="0"/>
              <a:t>need 1130 ft of curve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43000" y="152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How do we report our answer?  Give station and elevation for PVC, PVT, and every whole station in between.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24384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 is at 345 + 10; so PVC comes (1130/2) = 565 ft earlier: 339+45</a:t>
            </a:r>
          </a:p>
          <a:p>
            <a:endParaRPr lang="en-US" sz="3200" dirty="0" smtClean="0"/>
          </a:p>
          <a:p>
            <a:r>
              <a:rPr lang="en-US" sz="3200" dirty="0" smtClean="0"/>
              <a:t>PVT comes 565 ft after PVI: 350+75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elevation of PVC and PVT?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the elevation in between?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22098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x </a:t>
                      </a:r>
                      <a:r>
                        <a:rPr lang="en-US" sz="2400" i="0" dirty="0" smtClean="0"/>
                        <a:t>(ft)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Elevation (ft)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339+45 (PVC)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7261.3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340+00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7260.3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341+00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7258.8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350+00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7269.7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350+75 (PVT)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7272.6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371600" y="381000"/>
          <a:ext cx="6364288" cy="1373188"/>
        </p:xfrm>
        <a:graphic>
          <a:graphicData uri="http://schemas.openxmlformats.org/presentationml/2006/ole">
            <p:oleObj spid="_x0000_s55298" name="Equation" r:id="rId3" imgW="1536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 flipH="1">
            <a:off x="990600" y="1752601"/>
            <a:ext cx="7924800" cy="4141815"/>
            <a:chOff x="990600" y="838201"/>
            <a:chExt cx="7924800" cy="4141815"/>
          </a:xfrm>
        </p:grpSpPr>
        <p:sp>
          <p:nvSpPr>
            <p:cNvPr id="4" name="Freeform 3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 flipH="1" flipV="1">
            <a:off x="723900" y="55245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6134100" y="52959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828800" y="5943600"/>
            <a:ext cx="541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81400" y="59436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500 ft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7338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Coefficient of friction is 0.348; only one direction of travel from left to right.  What is maximum safe speed?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24600" y="3124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-3</a:t>
            </a:r>
            <a:r>
              <a:rPr lang="en-US" sz="3200" baseline="-25000" dirty="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flipH="1">
            <a:off x="990600" y="1752601"/>
            <a:ext cx="7924800" cy="4141815"/>
            <a:chOff x="990600" y="838201"/>
            <a:chExt cx="7924800" cy="4141815"/>
          </a:xfrm>
        </p:grpSpPr>
        <p:sp>
          <p:nvSpPr>
            <p:cNvPr id="4" name="Freeform 3"/>
            <p:cNvSpPr/>
            <p:nvPr/>
          </p:nvSpPr>
          <p:spPr>
            <a:xfrm>
              <a:off x="990600" y="2743201"/>
              <a:ext cx="7924800" cy="2236815"/>
            </a:xfrm>
            <a:custGeom>
              <a:avLst/>
              <a:gdLst>
                <a:gd name="connsiteX0" fmla="*/ 0 w 7805682"/>
                <a:gd name="connsiteY0" fmla="*/ 1396125 h 3960649"/>
                <a:gd name="connsiteX1" fmla="*/ 2165131 w 7805682"/>
                <a:gd name="connsiteY1" fmla="*/ 376621 h 3960649"/>
                <a:gd name="connsiteX2" fmla="*/ 4498427 w 7805682"/>
                <a:gd name="connsiteY2" fmla="*/ 3655849 h 3960649"/>
                <a:gd name="connsiteX3" fmla="*/ 7010400 w 7805682"/>
                <a:gd name="connsiteY3" fmla="*/ 2205421 h 3960649"/>
                <a:gd name="connsiteX4" fmla="*/ 7704082 w 7805682"/>
                <a:gd name="connsiteY4" fmla="*/ 2152869 h 3960649"/>
                <a:gd name="connsiteX5" fmla="*/ 7620000 w 7805682"/>
                <a:gd name="connsiteY5" fmla="*/ 2121338 h 3960649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4" fmla="*/ 7620000 w 7933559"/>
                <a:gd name="connsiteY4" fmla="*/ 1879600 h 2259724"/>
                <a:gd name="connsiteX0" fmla="*/ 0 w 7933559"/>
                <a:gd name="connsiteY0" fmla="*/ 1154387 h 2259724"/>
                <a:gd name="connsiteX1" fmla="*/ 2165131 w 7933559"/>
                <a:gd name="connsiteY1" fmla="*/ 134883 h 2259724"/>
                <a:gd name="connsiteX2" fmla="*/ 7010400 w 7933559"/>
                <a:gd name="connsiteY2" fmla="*/ 1963683 h 2259724"/>
                <a:gd name="connsiteX3" fmla="*/ 7704082 w 7933559"/>
                <a:gd name="connsiteY3" fmla="*/ 1911131 h 2259724"/>
                <a:gd name="connsiteX0" fmla="*/ 0 w 7010400"/>
                <a:gd name="connsiteY0" fmla="*/ 1154387 h 1963683"/>
                <a:gd name="connsiteX1" fmla="*/ 2165131 w 7010400"/>
                <a:gd name="connsiteY1" fmla="*/ 134883 h 1963683"/>
                <a:gd name="connsiteX2" fmla="*/ 7010400 w 7010400"/>
                <a:gd name="connsiteY2" fmla="*/ 1963683 h 1963683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1031917 h 1106396"/>
                <a:gd name="connsiteX1" fmla="*/ 2165131 w 3071355"/>
                <a:gd name="connsiteY1" fmla="*/ 12413 h 1106396"/>
                <a:gd name="connsiteX2" fmla="*/ 3071355 w 3071355"/>
                <a:gd name="connsiteY2" fmla="*/ 1106396 h 1106396"/>
                <a:gd name="connsiteX0" fmla="*/ 0 w 3071355"/>
                <a:gd name="connsiteY0" fmla="*/ 953351 h 1027830"/>
                <a:gd name="connsiteX1" fmla="*/ 1653807 w 3071355"/>
                <a:gd name="connsiteY1" fmla="*/ 12413 h 1027830"/>
                <a:gd name="connsiteX2" fmla="*/ 3071355 w 3071355"/>
                <a:gd name="connsiteY2" fmla="*/ 1027830 h 102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355" h="1027830">
                  <a:moveTo>
                    <a:pt x="0" y="953351"/>
                  </a:moveTo>
                  <a:cubicBezTo>
                    <a:pt x="707696" y="255288"/>
                    <a:pt x="1141915" y="0"/>
                    <a:pt x="1653807" y="12413"/>
                  </a:cubicBezTo>
                  <a:cubicBezTo>
                    <a:pt x="2165699" y="24826"/>
                    <a:pt x="2576415" y="189066"/>
                    <a:pt x="3071355" y="102783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0"/>
            </p:cNvCxnSpPr>
            <p:nvPr/>
          </p:nvCxnSpPr>
          <p:spPr>
            <a:xfrm flipV="1">
              <a:off x="990600" y="990601"/>
              <a:ext cx="5063590" cy="382733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V="1">
              <a:off x="5163671" y="1201271"/>
              <a:ext cx="4114800" cy="338865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 flipH="1" flipV="1">
            <a:off x="723900" y="55245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6134100" y="52959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1828800" y="5943600"/>
            <a:ext cx="541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81400" y="59436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500 ft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7338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1: Find SSD from curve length: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24600" y="3124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-3</a:t>
            </a:r>
            <a:r>
              <a:rPr lang="en-US" sz="3200" baseline="-25000" dirty="0" smtClean="0"/>
              <a:t> 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219200" y="1371600"/>
          <a:ext cx="2316162" cy="975384"/>
        </p:xfrm>
        <a:graphic>
          <a:graphicData uri="http://schemas.openxmlformats.org/presentationml/2006/ole">
            <p:oleObj spid="_x0000_s56322" name="Equation" r:id="rId3" imgW="888840" imgH="44424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181600" y="1447800"/>
          <a:ext cx="3143250" cy="1065195"/>
        </p:xfrm>
        <a:graphic>
          <a:graphicData uri="http://schemas.openxmlformats.org/presentationml/2006/ole">
            <p:oleObj spid="_x0000_s56324" name="Equation" r:id="rId4" imgW="1104840" imgH="4442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51816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&gt; L: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295400" y="762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SSD &lt; L:</a:t>
            </a:r>
            <a:endParaRPr lang="en-US" sz="3200" baseline="-25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143000" y="1524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Step 2: Find speed from SSD: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124200" y="762000"/>
          <a:ext cx="3733800" cy="1414463"/>
        </p:xfrm>
        <a:graphic>
          <a:graphicData uri="http://schemas.openxmlformats.org/presentationml/2006/ole">
            <p:oleObj spid="_x0000_s57348" name="Equation" r:id="rId3" imgW="1015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IN-CLASS</a:t>
            </a:r>
          </a:p>
          <a:p>
            <a:pPr algn="ctr"/>
            <a:r>
              <a:rPr lang="en-US" sz="4800" b="1" smtClean="0"/>
              <a:t>EVALUATIONS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smtClean="0"/>
              <a:t>Pace: Slow, OK, Fast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Most unclear topic right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What is most helpful to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How can I improve my teaching?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Any other comments.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/>
            <a:r>
              <a:rPr lang="en-US" sz="3200" smtClean="0"/>
              <a:t>(No need to provide names.  Place papers on back table on the way out.)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Group assignment due today. </a:t>
            </a:r>
          </a:p>
          <a:p>
            <a:r>
              <a:rPr lang="en-US" sz="3200" dirty="0" smtClean="0"/>
              <a:t>Homework 4 posted later today.</a:t>
            </a:r>
          </a:p>
          <a:p>
            <a:r>
              <a:rPr lang="en-US" sz="3200" dirty="0" smtClean="0"/>
              <a:t>No class Wednesday.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2743201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</p:cNvCxnSpPr>
          <p:nvPr/>
        </p:nvCxnSpPr>
        <p:spPr>
          <a:xfrm flipV="1">
            <a:off x="990600" y="990601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6200000" flipV="1">
            <a:off x="5163671" y="1201271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219200" y="4953001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6324601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5943601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667500" y="4838701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800" y="5105401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76800" y="5181601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819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2438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838201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5791200" y="1219201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48400" y="990601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= –8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shape of a vertical curve is usually </a:t>
            </a:r>
            <a:r>
              <a:rPr lang="en-US" sz="3200" b="1" dirty="0" smtClean="0"/>
              <a:t>parabolic</a:t>
            </a:r>
            <a:r>
              <a:rPr lang="en-US" sz="3200" dirty="0" smtClean="0"/>
              <a:t>.  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" y="838200"/>
            <a:ext cx="167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Elevation</a:t>
            </a:r>
          </a:p>
          <a:p>
            <a:pPr algn="ctr"/>
            <a:r>
              <a:rPr lang="en-US" sz="3200" i="1" dirty="0" smtClean="0"/>
              <a:t>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43200" y="1295400"/>
            <a:ext cx="3048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For convenience, let </a:t>
            </a:r>
            <a:r>
              <a:rPr lang="en-US" sz="2800" i="1" dirty="0" smtClean="0"/>
              <a:t>x </a:t>
            </a:r>
            <a:r>
              <a:rPr lang="en-US" sz="2800" dirty="0" smtClean="0"/>
              <a:t>= 0 at PVC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330325" y="3962400"/>
          <a:ext cx="6364288" cy="1373188"/>
        </p:xfrm>
        <a:graphic>
          <a:graphicData uri="http://schemas.openxmlformats.org/presentationml/2006/ole">
            <p:oleObj spid="_x0000_s20482" name="Equation" r:id="rId3" imgW="1536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2666901" y="591824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19400" y="228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467600" y="914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3048000" y="457200"/>
            <a:ext cx="45339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657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I: SSD is less than the curve length.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17838" y="4559300"/>
          <a:ext cx="3683000" cy="1550988"/>
        </p:xfrm>
        <a:graphic>
          <a:graphicData uri="http://schemas.openxmlformats.org/presentationml/2006/ole">
            <p:oleObj spid="_x0000_s23554" name="Equation" r:id="rId4" imgW="8888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1821555" y="1100100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74054" y="736876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9248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2209800" y="914400"/>
            <a:ext cx="58293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657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II: SSD is greater than the curve length.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71750" y="4559300"/>
          <a:ext cx="4576763" cy="1550988"/>
        </p:xfrm>
        <a:graphic>
          <a:graphicData uri="http://schemas.openxmlformats.org/presentationml/2006/ole">
            <p:oleObj spid="_x0000_s24578" name="Equation" r:id="rId4" imgW="11048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3657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I: SSD is less than the curve length.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9363" y="4581525"/>
          <a:ext cx="4681537" cy="1506538"/>
        </p:xfrm>
        <a:graphic>
          <a:graphicData uri="http://schemas.openxmlformats.org/presentationml/2006/ole">
            <p:oleObj spid="_x0000_s26626" name="Equation" r:id="rId4" imgW="1130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12811</TotalTime>
  <Words>511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Solstice</vt:lpstr>
      <vt:lpstr>Equation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584</cp:revision>
  <dcterms:created xsi:type="dcterms:W3CDTF">2006-08-16T00:00:00Z</dcterms:created>
  <dcterms:modified xsi:type="dcterms:W3CDTF">2011-03-25T15:57:12Z</dcterms:modified>
</cp:coreProperties>
</file>