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537" r:id="rId3"/>
    <p:sldId id="538" r:id="rId4"/>
    <p:sldId id="276" r:id="rId5"/>
    <p:sldId id="600" r:id="rId6"/>
    <p:sldId id="601" r:id="rId7"/>
    <p:sldId id="602" r:id="rId8"/>
    <p:sldId id="599" r:id="rId9"/>
    <p:sldId id="565" r:id="rId10"/>
    <p:sldId id="584" r:id="rId11"/>
    <p:sldId id="594" r:id="rId12"/>
    <p:sldId id="595" r:id="rId13"/>
    <p:sldId id="597" r:id="rId14"/>
    <p:sldId id="598" r:id="rId15"/>
    <p:sldId id="603" r:id="rId16"/>
    <p:sldId id="604" r:id="rId17"/>
    <p:sldId id="606" r:id="rId18"/>
    <p:sldId id="607" r:id="rId19"/>
    <p:sldId id="608" r:id="rId20"/>
    <p:sldId id="609" r:id="rId21"/>
    <p:sldId id="610" r:id="rId22"/>
    <p:sldId id="611" r:id="rId23"/>
    <p:sldId id="612" r:id="rId24"/>
    <p:sldId id="613" r:id="rId25"/>
    <p:sldId id="614" r:id="rId26"/>
    <p:sldId id="616" r:id="rId27"/>
    <p:sldId id="615" r:id="rId28"/>
    <p:sldId id="617" r:id="rId29"/>
    <p:sldId id="618" r:id="rId30"/>
    <p:sldId id="619" r:id="rId31"/>
    <p:sldId id="620" r:id="rId32"/>
    <p:sldId id="621" r:id="rId33"/>
    <p:sldId id="62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56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smtClean="0"/>
              <a:t>Horizontal curve concepts</a:t>
            </a:r>
            <a:endParaRPr lang="en-US" dirty="0" smtClean="0"/>
          </a:p>
          <a:p>
            <a:r>
              <a:rPr lang="en-US" smtClean="0"/>
              <a:t>March </a:t>
            </a:r>
            <a:r>
              <a:rPr lang="en-US" smtClean="0"/>
              <a:t>28,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 flipV="1">
            <a:off x="990600" y="2123182"/>
            <a:ext cx="7924800" cy="2639984"/>
            <a:chOff x="990600" y="838201"/>
            <a:chExt cx="7924800" cy="4141815"/>
          </a:xfrm>
        </p:grpSpPr>
        <p:sp>
          <p:nvSpPr>
            <p:cNvPr id="2" name="Freeform 1"/>
            <p:cNvSpPr/>
            <p:nvPr/>
          </p:nvSpPr>
          <p:spPr>
            <a:xfrm>
              <a:off x="990600" y="2743201"/>
              <a:ext cx="7924800" cy="2236815"/>
            </a:xfrm>
            <a:custGeom>
              <a:avLst/>
              <a:gdLst>
                <a:gd name="connsiteX0" fmla="*/ 0 w 7805682"/>
                <a:gd name="connsiteY0" fmla="*/ 1396125 h 3960649"/>
                <a:gd name="connsiteX1" fmla="*/ 2165131 w 7805682"/>
                <a:gd name="connsiteY1" fmla="*/ 376621 h 3960649"/>
                <a:gd name="connsiteX2" fmla="*/ 4498427 w 7805682"/>
                <a:gd name="connsiteY2" fmla="*/ 3655849 h 3960649"/>
                <a:gd name="connsiteX3" fmla="*/ 7010400 w 7805682"/>
                <a:gd name="connsiteY3" fmla="*/ 2205421 h 3960649"/>
                <a:gd name="connsiteX4" fmla="*/ 7704082 w 7805682"/>
                <a:gd name="connsiteY4" fmla="*/ 2152869 h 3960649"/>
                <a:gd name="connsiteX5" fmla="*/ 7620000 w 7805682"/>
                <a:gd name="connsiteY5" fmla="*/ 2121338 h 3960649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4" fmla="*/ 7620000 w 7933559"/>
                <a:gd name="connsiteY4" fmla="*/ 1879600 h 2259724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0" fmla="*/ 0 w 7010400"/>
                <a:gd name="connsiteY0" fmla="*/ 1154387 h 1963683"/>
                <a:gd name="connsiteX1" fmla="*/ 2165131 w 7010400"/>
                <a:gd name="connsiteY1" fmla="*/ 134883 h 1963683"/>
                <a:gd name="connsiteX2" fmla="*/ 7010400 w 7010400"/>
                <a:gd name="connsiteY2" fmla="*/ 1963683 h 1963683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953351 h 1027830"/>
                <a:gd name="connsiteX1" fmla="*/ 1653807 w 3071355"/>
                <a:gd name="connsiteY1" fmla="*/ 12413 h 1027830"/>
                <a:gd name="connsiteX2" fmla="*/ 3071355 w 3071355"/>
                <a:gd name="connsiteY2" fmla="*/ 1027830 h 1027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1355" h="1027830">
                  <a:moveTo>
                    <a:pt x="0" y="953351"/>
                  </a:moveTo>
                  <a:cubicBezTo>
                    <a:pt x="707696" y="255288"/>
                    <a:pt x="1141915" y="0"/>
                    <a:pt x="1653807" y="12413"/>
                  </a:cubicBezTo>
                  <a:cubicBezTo>
                    <a:pt x="2165699" y="24826"/>
                    <a:pt x="2576415" y="189066"/>
                    <a:pt x="3071355" y="102783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" name="Straight Connector 2"/>
            <p:cNvCxnSpPr>
              <a:stCxn id="2" idx="0"/>
            </p:cNvCxnSpPr>
            <p:nvPr/>
          </p:nvCxnSpPr>
          <p:spPr>
            <a:xfrm flipV="1">
              <a:off x="990600" y="990601"/>
              <a:ext cx="5063590" cy="3827330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V="1">
              <a:off x="5163671" y="1201271"/>
              <a:ext cx="4114800" cy="3388659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914400" y="2885182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-2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67600" y="3189983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+4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71800" y="4104382"/>
            <a:ext cx="3124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PVI: 345+10</a:t>
            </a:r>
          </a:p>
          <a:p>
            <a:r>
              <a:rPr lang="en-US" sz="3200" dirty="0" smtClean="0"/>
              <a:t>Elevation 7250 ft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90600" y="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Design a vertical curve that can be safely traversed at 70 mi/hr, assuming 2.5 s reaction time and coefficient of braking friction 0.348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 flipH="1">
            <a:off x="990600" y="1752601"/>
            <a:ext cx="7924800" cy="4141815"/>
            <a:chOff x="990600" y="838201"/>
            <a:chExt cx="7924800" cy="4141815"/>
          </a:xfrm>
        </p:grpSpPr>
        <p:sp>
          <p:nvSpPr>
            <p:cNvPr id="4" name="Freeform 3"/>
            <p:cNvSpPr/>
            <p:nvPr/>
          </p:nvSpPr>
          <p:spPr>
            <a:xfrm>
              <a:off x="990600" y="2743201"/>
              <a:ext cx="7924800" cy="2236815"/>
            </a:xfrm>
            <a:custGeom>
              <a:avLst/>
              <a:gdLst>
                <a:gd name="connsiteX0" fmla="*/ 0 w 7805682"/>
                <a:gd name="connsiteY0" fmla="*/ 1396125 h 3960649"/>
                <a:gd name="connsiteX1" fmla="*/ 2165131 w 7805682"/>
                <a:gd name="connsiteY1" fmla="*/ 376621 h 3960649"/>
                <a:gd name="connsiteX2" fmla="*/ 4498427 w 7805682"/>
                <a:gd name="connsiteY2" fmla="*/ 3655849 h 3960649"/>
                <a:gd name="connsiteX3" fmla="*/ 7010400 w 7805682"/>
                <a:gd name="connsiteY3" fmla="*/ 2205421 h 3960649"/>
                <a:gd name="connsiteX4" fmla="*/ 7704082 w 7805682"/>
                <a:gd name="connsiteY4" fmla="*/ 2152869 h 3960649"/>
                <a:gd name="connsiteX5" fmla="*/ 7620000 w 7805682"/>
                <a:gd name="connsiteY5" fmla="*/ 2121338 h 3960649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4" fmla="*/ 7620000 w 7933559"/>
                <a:gd name="connsiteY4" fmla="*/ 1879600 h 2259724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0" fmla="*/ 0 w 7010400"/>
                <a:gd name="connsiteY0" fmla="*/ 1154387 h 1963683"/>
                <a:gd name="connsiteX1" fmla="*/ 2165131 w 7010400"/>
                <a:gd name="connsiteY1" fmla="*/ 134883 h 1963683"/>
                <a:gd name="connsiteX2" fmla="*/ 7010400 w 7010400"/>
                <a:gd name="connsiteY2" fmla="*/ 1963683 h 1963683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953351 h 1027830"/>
                <a:gd name="connsiteX1" fmla="*/ 1653807 w 3071355"/>
                <a:gd name="connsiteY1" fmla="*/ 12413 h 1027830"/>
                <a:gd name="connsiteX2" fmla="*/ 3071355 w 3071355"/>
                <a:gd name="connsiteY2" fmla="*/ 1027830 h 1027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1355" h="1027830">
                  <a:moveTo>
                    <a:pt x="0" y="953351"/>
                  </a:moveTo>
                  <a:cubicBezTo>
                    <a:pt x="707696" y="255288"/>
                    <a:pt x="1141915" y="0"/>
                    <a:pt x="1653807" y="12413"/>
                  </a:cubicBezTo>
                  <a:cubicBezTo>
                    <a:pt x="2165699" y="24826"/>
                    <a:pt x="2576415" y="189066"/>
                    <a:pt x="3071355" y="102783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4" idx="0"/>
            </p:cNvCxnSpPr>
            <p:nvPr/>
          </p:nvCxnSpPr>
          <p:spPr>
            <a:xfrm flipV="1">
              <a:off x="990600" y="990601"/>
              <a:ext cx="5063590" cy="3827330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V="1">
              <a:off x="5163671" y="1201271"/>
              <a:ext cx="4114800" cy="3388659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rot="5400000" flipH="1" flipV="1">
            <a:off x="723900" y="5524500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6134100" y="5295900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1828800" y="5943600"/>
            <a:ext cx="5410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81400" y="5943600"/>
            <a:ext cx="182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500 ft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3733801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+5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3000" y="1524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Coefficient of friction is 0.348; only one direction of travel from left to right.  What is maximum safe speed?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24600" y="31242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-3</a:t>
            </a:r>
            <a:r>
              <a:rPr lang="en-US" sz="3200" baseline="-25000" dirty="0" smtClean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 flipH="1">
            <a:off x="990600" y="1752601"/>
            <a:ext cx="7924800" cy="4141815"/>
            <a:chOff x="990600" y="838201"/>
            <a:chExt cx="7924800" cy="4141815"/>
          </a:xfrm>
        </p:grpSpPr>
        <p:sp>
          <p:nvSpPr>
            <p:cNvPr id="4" name="Freeform 3"/>
            <p:cNvSpPr/>
            <p:nvPr/>
          </p:nvSpPr>
          <p:spPr>
            <a:xfrm>
              <a:off x="990600" y="2743201"/>
              <a:ext cx="7924800" cy="2236815"/>
            </a:xfrm>
            <a:custGeom>
              <a:avLst/>
              <a:gdLst>
                <a:gd name="connsiteX0" fmla="*/ 0 w 7805682"/>
                <a:gd name="connsiteY0" fmla="*/ 1396125 h 3960649"/>
                <a:gd name="connsiteX1" fmla="*/ 2165131 w 7805682"/>
                <a:gd name="connsiteY1" fmla="*/ 376621 h 3960649"/>
                <a:gd name="connsiteX2" fmla="*/ 4498427 w 7805682"/>
                <a:gd name="connsiteY2" fmla="*/ 3655849 h 3960649"/>
                <a:gd name="connsiteX3" fmla="*/ 7010400 w 7805682"/>
                <a:gd name="connsiteY3" fmla="*/ 2205421 h 3960649"/>
                <a:gd name="connsiteX4" fmla="*/ 7704082 w 7805682"/>
                <a:gd name="connsiteY4" fmla="*/ 2152869 h 3960649"/>
                <a:gd name="connsiteX5" fmla="*/ 7620000 w 7805682"/>
                <a:gd name="connsiteY5" fmla="*/ 2121338 h 3960649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4" fmla="*/ 7620000 w 7933559"/>
                <a:gd name="connsiteY4" fmla="*/ 1879600 h 2259724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0" fmla="*/ 0 w 7010400"/>
                <a:gd name="connsiteY0" fmla="*/ 1154387 h 1963683"/>
                <a:gd name="connsiteX1" fmla="*/ 2165131 w 7010400"/>
                <a:gd name="connsiteY1" fmla="*/ 134883 h 1963683"/>
                <a:gd name="connsiteX2" fmla="*/ 7010400 w 7010400"/>
                <a:gd name="connsiteY2" fmla="*/ 1963683 h 1963683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953351 h 1027830"/>
                <a:gd name="connsiteX1" fmla="*/ 1653807 w 3071355"/>
                <a:gd name="connsiteY1" fmla="*/ 12413 h 1027830"/>
                <a:gd name="connsiteX2" fmla="*/ 3071355 w 3071355"/>
                <a:gd name="connsiteY2" fmla="*/ 1027830 h 1027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1355" h="1027830">
                  <a:moveTo>
                    <a:pt x="0" y="953351"/>
                  </a:moveTo>
                  <a:cubicBezTo>
                    <a:pt x="707696" y="255288"/>
                    <a:pt x="1141915" y="0"/>
                    <a:pt x="1653807" y="12413"/>
                  </a:cubicBezTo>
                  <a:cubicBezTo>
                    <a:pt x="2165699" y="24826"/>
                    <a:pt x="2576415" y="189066"/>
                    <a:pt x="3071355" y="102783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4" idx="0"/>
            </p:cNvCxnSpPr>
            <p:nvPr/>
          </p:nvCxnSpPr>
          <p:spPr>
            <a:xfrm flipV="1">
              <a:off x="990600" y="990601"/>
              <a:ext cx="5063590" cy="3827330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V="1">
              <a:off x="5163671" y="1201271"/>
              <a:ext cx="4114800" cy="3388659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rot="5400000" flipH="1" flipV="1">
            <a:off x="723900" y="5524500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6134100" y="5295900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1828800" y="5943600"/>
            <a:ext cx="5410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81400" y="5943600"/>
            <a:ext cx="182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500 ft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3733801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+5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3000" y="1524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Step 1: Find SSD from curve length: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24600" y="31242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-3</a:t>
            </a:r>
            <a:r>
              <a:rPr lang="en-US" sz="3200" baseline="-25000" dirty="0" smtClean="0"/>
              <a:t> 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1219200" y="1371600"/>
          <a:ext cx="2316162" cy="975384"/>
        </p:xfrm>
        <a:graphic>
          <a:graphicData uri="http://schemas.openxmlformats.org/presentationml/2006/ole">
            <p:oleObj spid="_x0000_s56322" name="Equation" r:id="rId3" imgW="888840" imgH="444240" progId="Equation.3">
              <p:embed/>
            </p:oleObj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5181600" y="1447800"/>
          <a:ext cx="3143250" cy="1065195"/>
        </p:xfrm>
        <a:graphic>
          <a:graphicData uri="http://schemas.openxmlformats.org/presentationml/2006/ole">
            <p:oleObj spid="_x0000_s56324" name="Equation" r:id="rId4" imgW="1104840" imgH="44424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5181600" y="762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SSD &gt; L:</a:t>
            </a:r>
            <a:endParaRPr lang="en-US" sz="3200" baseline="-250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1295400" y="762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SSD &lt; L:</a:t>
            </a:r>
            <a:endParaRPr lang="en-US" sz="3200" baseline="-25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HORIZONTAL CURVE</a:t>
            </a:r>
          </a:p>
          <a:p>
            <a:pPr algn="ctr"/>
            <a:r>
              <a:rPr lang="en-US" sz="4800" b="1" smtClean="0"/>
              <a:t>CONCEPTS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Now switching to an overhead view... what shape should a horizontal curve have?</a:t>
            </a:r>
            <a:endParaRPr lang="en-US" sz="3200" dirty="0" smtClean="0"/>
          </a:p>
        </p:txBody>
      </p:sp>
      <p:sp>
        <p:nvSpPr>
          <p:cNvPr id="4" name="Freeform 3"/>
          <p:cNvSpPr/>
          <p:nvPr/>
        </p:nvSpPr>
        <p:spPr>
          <a:xfrm rot="19856979">
            <a:off x="858365" y="2961514"/>
            <a:ext cx="710153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1769444" y="1066800"/>
            <a:ext cx="2116756" cy="557330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</p:cNvCxnSpPr>
          <p:nvPr/>
        </p:nvCxnSpPr>
        <p:spPr>
          <a:xfrm flipH="1" flipV="1">
            <a:off x="3124200" y="1066800"/>
            <a:ext cx="4932059" cy="226665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Now switching to an overhead view... what shape should a horizontal curve have?</a:t>
            </a:r>
            <a:endParaRPr lang="en-US" sz="3200" dirty="0" smtClean="0"/>
          </a:p>
        </p:txBody>
      </p:sp>
      <p:sp>
        <p:nvSpPr>
          <p:cNvPr id="4" name="Freeform 3"/>
          <p:cNvSpPr/>
          <p:nvPr/>
        </p:nvSpPr>
        <p:spPr>
          <a:xfrm rot="19856979">
            <a:off x="858365" y="2961514"/>
            <a:ext cx="710153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1769444" y="1066800"/>
            <a:ext cx="2116756" cy="557330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</p:cNvCxnSpPr>
          <p:nvPr/>
        </p:nvCxnSpPr>
        <p:spPr>
          <a:xfrm flipH="1" flipV="1">
            <a:off x="3124200" y="1066800"/>
            <a:ext cx="4932059" cy="226665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 rot="19595530">
            <a:off x="3752668" y="2947358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3924300" y="3162300"/>
            <a:ext cx="609600" cy="381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47244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Point of curvature</a:t>
            </a:r>
            <a:endParaRPr lang="en-US" sz="3200" dirty="0" smtClean="0"/>
          </a:p>
        </p:txBody>
      </p:sp>
      <p:sp>
        <p:nvSpPr>
          <p:cNvPr id="4" name="Freeform 3"/>
          <p:cNvSpPr/>
          <p:nvPr/>
        </p:nvSpPr>
        <p:spPr>
          <a:xfrm rot="19856979">
            <a:off x="858365" y="2961514"/>
            <a:ext cx="710153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1769444" y="1066800"/>
            <a:ext cx="2116756" cy="557330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</p:cNvCxnSpPr>
          <p:nvPr/>
        </p:nvCxnSpPr>
        <p:spPr>
          <a:xfrm flipH="1" flipV="1">
            <a:off x="3124200" y="1066800"/>
            <a:ext cx="4932059" cy="226665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172200" y="19812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Point of tangency</a:t>
            </a:r>
            <a:endParaRPr lang="en-US" sz="32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429000" y="4572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Point of intersection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44958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PC</a:t>
            </a:r>
            <a:endParaRPr lang="en-US" sz="3200" dirty="0" smtClean="0"/>
          </a:p>
        </p:txBody>
      </p:sp>
      <p:sp>
        <p:nvSpPr>
          <p:cNvPr id="4" name="Freeform 3"/>
          <p:cNvSpPr/>
          <p:nvPr/>
        </p:nvSpPr>
        <p:spPr>
          <a:xfrm rot="19856979">
            <a:off x="858365" y="2961514"/>
            <a:ext cx="710153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1769444" y="1066800"/>
            <a:ext cx="2116756" cy="557330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</p:cNvCxnSpPr>
          <p:nvPr/>
        </p:nvCxnSpPr>
        <p:spPr>
          <a:xfrm flipH="1" flipV="1">
            <a:off x="3124200" y="1066800"/>
            <a:ext cx="4932059" cy="226665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553200" y="22098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PT</a:t>
            </a:r>
            <a:endParaRPr lang="en-US" sz="3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276600" y="6858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PI</a:t>
            </a:r>
            <a:endParaRPr lang="en-US" sz="3200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438400" y="4800600"/>
            <a:ext cx="2743200" cy="1066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381500" y="3543300"/>
            <a:ext cx="3124200" cy="15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96000" y="381000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Radius of</a:t>
            </a:r>
          </a:p>
          <a:p>
            <a:r>
              <a:rPr lang="en-US" sz="3200" smtClean="0"/>
              <a:t>curvature</a:t>
            </a:r>
            <a:endParaRPr lang="en-US" sz="32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3429000" y="4419600"/>
            <a:ext cx="2209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Intersection</a:t>
            </a:r>
          </a:p>
          <a:p>
            <a:pPr algn="ctr"/>
            <a:r>
              <a:rPr lang="en-US" sz="3200" smtClean="0"/>
              <a:t>angle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4343400"/>
            <a:ext cx="76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PC</a:t>
            </a:r>
            <a:endParaRPr lang="en-US" sz="3200" dirty="0" smtClean="0"/>
          </a:p>
        </p:txBody>
      </p:sp>
      <p:sp>
        <p:nvSpPr>
          <p:cNvPr id="4" name="Freeform 3"/>
          <p:cNvSpPr/>
          <p:nvPr/>
        </p:nvSpPr>
        <p:spPr>
          <a:xfrm rot="19856979">
            <a:off x="858365" y="2961514"/>
            <a:ext cx="710153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1769444" y="1066800"/>
            <a:ext cx="2116756" cy="557330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</p:cNvCxnSpPr>
          <p:nvPr/>
        </p:nvCxnSpPr>
        <p:spPr>
          <a:xfrm flipH="1" flipV="1">
            <a:off x="3124200" y="1066800"/>
            <a:ext cx="4932059" cy="226665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553200" y="22098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PT</a:t>
            </a:r>
            <a:endParaRPr lang="en-US" sz="3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276600" y="6858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PI</a:t>
            </a:r>
            <a:endParaRPr lang="en-US" sz="3200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438400" y="4800600"/>
            <a:ext cx="2743200" cy="1066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381500" y="3543300"/>
            <a:ext cx="3124200" cy="15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96000" y="38100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</a:t>
            </a:r>
            <a:endParaRPr lang="en-US" sz="32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4648200" y="5181600"/>
            <a:ext cx="60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43200" y="3886200"/>
            <a:ext cx="83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D/2</a:t>
            </a:r>
            <a:endParaRPr lang="en-US" sz="3200" dirty="0" smtClean="0">
              <a:latin typeface="Symbol" pitchFamily="18" charset="2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14600" y="2743200"/>
            <a:ext cx="4191000" cy="2057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 rot="20051751">
            <a:off x="3366567" y="2384346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Chord length</a:t>
            </a:r>
            <a:endParaRPr lang="en-US" sz="3200" dirty="0" smtClean="0"/>
          </a:p>
        </p:txBody>
      </p:sp>
      <p:sp>
        <p:nvSpPr>
          <p:cNvPr id="21" name="Rectangle 20"/>
          <p:cNvSpPr/>
          <p:nvPr/>
        </p:nvSpPr>
        <p:spPr>
          <a:xfrm rot="17427518">
            <a:off x="-178203" y="74753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Tangent length</a:t>
            </a:r>
            <a:endParaRPr lang="en-US" sz="32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3810000" y="914400"/>
            <a:ext cx="60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4343400"/>
            <a:ext cx="76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PC</a:t>
            </a:r>
            <a:endParaRPr lang="en-US" sz="3200" dirty="0" smtClean="0"/>
          </a:p>
        </p:txBody>
      </p:sp>
      <p:sp>
        <p:nvSpPr>
          <p:cNvPr id="4" name="Freeform 3"/>
          <p:cNvSpPr/>
          <p:nvPr/>
        </p:nvSpPr>
        <p:spPr>
          <a:xfrm rot="19856979">
            <a:off x="858365" y="2961514"/>
            <a:ext cx="710153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1769444" y="1066800"/>
            <a:ext cx="2116756" cy="557330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</p:cNvCxnSpPr>
          <p:nvPr/>
        </p:nvCxnSpPr>
        <p:spPr>
          <a:xfrm flipH="1" flipV="1">
            <a:off x="3124200" y="1066800"/>
            <a:ext cx="4932059" cy="226665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553200" y="22098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PT</a:t>
            </a:r>
            <a:endParaRPr lang="en-US" sz="3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276600" y="6858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PI</a:t>
            </a:r>
            <a:endParaRPr lang="en-US" sz="3200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438400" y="4800600"/>
            <a:ext cx="2743200" cy="1066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381500" y="3543300"/>
            <a:ext cx="3124200" cy="15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96000" y="38100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</a:t>
            </a:r>
            <a:endParaRPr lang="en-US" sz="32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4648200" y="5181600"/>
            <a:ext cx="60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43200" y="3886200"/>
            <a:ext cx="83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D/2</a:t>
            </a:r>
            <a:endParaRPr lang="en-US" sz="3200" dirty="0" smtClean="0">
              <a:latin typeface="Symbol" pitchFamily="18" charset="2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14600" y="2743200"/>
            <a:ext cx="4191000" cy="2057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953000" y="3429000"/>
            <a:ext cx="5407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</a:t>
            </a:r>
            <a:endParaRPr lang="en-US" sz="32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2743200" y="2590800"/>
            <a:ext cx="5100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</a:t>
            </a:r>
            <a:endParaRPr lang="en-US" sz="3200" dirty="0" smtClean="0"/>
          </a:p>
        </p:txBody>
      </p:sp>
      <p:cxnSp>
        <p:nvCxnSpPr>
          <p:cNvPr id="18" name="Straight Connector 17"/>
          <p:cNvCxnSpPr/>
          <p:nvPr/>
        </p:nvCxnSpPr>
        <p:spPr>
          <a:xfrm rot="16200000" flipV="1">
            <a:off x="2933700" y="2171700"/>
            <a:ext cx="2438400" cy="838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495800" y="304800"/>
            <a:ext cx="403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External distance</a:t>
            </a:r>
            <a:endParaRPr lang="en-US" sz="320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5105400" y="1219200"/>
            <a:ext cx="403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Middle ordinate</a:t>
            </a:r>
            <a:endParaRPr lang="en-US" sz="3200" dirty="0" smtClean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3695700" y="1104900"/>
            <a:ext cx="1676400" cy="838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4152900" y="2019300"/>
            <a:ext cx="1905000" cy="1066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810000" y="914400"/>
            <a:ext cx="60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ANNOUNCEMENTS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4343400"/>
            <a:ext cx="76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PC</a:t>
            </a:r>
            <a:endParaRPr lang="en-US" sz="3200" dirty="0" smtClean="0"/>
          </a:p>
        </p:txBody>
      </p:sp>
      <p:sp>
        <p:nvSpPr>
          <p:cNvPr id="4" name="Freeform 3"/>
          <p:cNvSpPr/>
          <p:nvPr/>
        </p:nvSpPr>
        <p:spPr>
          <a:xfrm rot="19856979">
            <a:off x="858365" y="2961514"/>
            <a:ext cx="710153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1769444" y="1066800"/>
            <a:ext cx="2116756" cy="557330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</p:cNvCxnSpPr>
          <p:nvPr/>
        </p:nvCxnSpPr>
        <p:spPr>
          <a:xfrm flipH="1" flipV="1">
            <a:off x="3124200" y="1066800"/>
            <a:ext cx="4932059" cy="226665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553200" y="22098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PT</a:t>
            </a:r>
            <a:endParaRPr lang="en-US" sz="3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276600" y="6858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PI</a:t>
            </a:r>
            <a:endParaRPr lang="en-US" sz="3200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438400" y="4800600"/>
            <a:ext cx="2743200" cy="1066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381500" y="3543300"/>
            <a:ext cx="3124200" cy="15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96000" y="38100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</a:t>
            </a:r>
            <a:endParaRPr lang="en-US" sz="32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4648200" y="5181600"/>
            <a:ext cx="60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43200" y="3886200"/>
            <a:ext cx="83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D/2</a:t>
            </a:r>
            <a:endParaRPr lang="en-US" sz="3200" dirty="0" smtClean="0">
              <a:latin typeface="Symbol" pitchFamily="18" charset="2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14600" y="2743200"/>
            <a:ext cx="4191000" cy="2057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953000" y="3429000"/>
            <a:ext cx="5407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</a:t>
            </a:r>
            <a:endParaRPr lang="en-US" sz="32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2743200" y="2590800"/>
            <a:ext cx="5100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</a:t>
            </a:r>
            <a:endParaRPr lang="en-US" sz="3200" dirty="0" smtClean="0"/>
          </a:p>
        </p:txBody>
      </p:sp>
      <p:cxnSp>
        <p:nvCxnSpPr>
          <p:cNvPr id="18" name="Straight Connector 17"/>
          <p:cNvCxnSpPr/>
          <p:nvPr/>
        </p:nvCxnSpPr>
        <p:spPr>
          <a:xfrm rot="16200000" flipV="1">
            <a:off x="2933700" y="2171700"/>
            <a:ext cx="2438400" cy="838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962400" y="1828800"/>
            <a:ext cx="53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E</a:t>
            </a:r>
            <a:endParaRPr lang="en-US" sz="320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4419600" y="28956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M</a:t>
            </a:r>
            <a:endParaRPr lang="en-US" sz="32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3810000" y="914400"/>
            <a:ext cx="60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rot="19856979">
            <a:off x="858365" y="2961514"/>
            <a:ext cx="710153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438400" y="4800600"/>
            <a:ext cx="2743200" cy="1066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381500" y="3543300"/>
            <a:ext cx="3124200" cy="15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96000" y="38100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</a:t>
            </a:r>
            <a:endParaRPr lang="en-US" sz="32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4953000" y="5791200"/>
            <a:ext cx="60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16200000" flipV="1">
            <a:off x="3162300" y="3848100"/>
            <a:ext cx="2743200" cy="1295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V="1">
            <a:off x="3314700" y="4000500"/>
            <a:ext cx="304800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352800" y="2286000"/>
            <a:ext cx="129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100 ft</a:t>
            </a:r>
            <a:endParaRPr lang="en-US" sz="3200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219200" y="228600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Another question: what angle is swept out by 100 ft of roadway?</a:t>
            </a:r>
          </a:p>
          <a:p>
            <a:r>
              <a:rPr lang="en-US" sz="3200" smtClean="0"/>
              <a:t>This is the </a:t>
            </a:r>
            <a:r>
              <a:rPr lang="en-US" sz="3200" b="1" smtClean="0"/>
              <a:t>degree of curve</a:t>
            </a:r>
            <a:r>
              <a:rPr lang="en-US" sz="3200" smtClean="0"/>
              <a:t> D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rot="19856979">
            <a:off x="858365" y="2961514"/>
            <a:ext cx="710153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438400" y="4800600"/>
            <a:ext cx="2743200" cy="1066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381500" y="3543300"/>
            <a:ext cx="3124200" cy="15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96000" y="38100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</a:t>
            </a:r>
            <a:endParaRPr lang="en-US" sz="32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4953000" y="5791200"/>
            <a:ext cx="60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16200000" flipV="1">
            <a:off x="3162300" y="3848100"/>
            <a:ext cx="2743200" cy="1295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V="1">
            <a:off x="3314700" y="4000500"/>
            <a:ext cx="304800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352800" y="2286000"/>
            <a:ext cx="129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100 ft</a:t>
            </a:r>
            <a:endParaRPr lang="en-US" sz="3200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219200" y="228600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In radians</a:t>
            </a:r>
            <a:endParaRPr lang="en-US" sz="3200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447800" y="838200"/>
          <a:ext cx="1533832" cy="990600"/>
        </p:xfrm>
        <a:graphic>
          <a:graphicData uri="http://schemas.openxmlformats.org/presentationml/2006/ole">
            <p:oleObj spid="_x0000_s64515" name="Equation" r:id="rId3" imgW="609480" imgH="393480" progId="Equation.3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4495800" y="228600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In degrees</a:t>
            </a:r>
            <a:endParaRPr lang="en-US" sz="3200" dirty="0" smtClean="0"/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4495800" y="838200"/>
          <a:ext cx="2395537" cy="1085850"/>
        </p:xfrm>
        <a:graphic>
          <a:graphicData uri="http://schemas.openxmlformats.org/presentationml/2006/ole">
            <p:oleObj spid="_x0000_s64516" name="Equation" r:id="rId4" imgW="952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14800" y="36576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PT</a:t>
            </a:r>
            <a:endParaRPr lang="en-US" sz="3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2209800" y="26670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PI</a:t>
            </a:r>
            <a:endParaRPr lang="en-US" sz="32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886200" y="51816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</a:t>
            </a:r>
            <a:endParaRPr lang="en-US" sz="3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066800" y="5199234"/>
            <a:ext cx="7405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PC</a:t>
            </a:r>
            <a:endParaRPr lang="en-US" sz="3200" dirty="0" smtClean="0"/>
          </a:p>
        </p:txBody>
      </p:sp>
      <p:sp>
        <p:nvSpPr>
          <p:cNvPr id="4" name="Freeform 3"/>
          <p:cNvSpPr/>
          <p:nvPr/>
        </p:nvSpPr>
        <p:spPr>
          <a:xfrm rot="19856979">
            <a:off x="858365" y="4332287"/>
            <a:ext cx="4265356" cy="140329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1405582" y="3143610"/>
            <a:ext cx="1271377" cy="349649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</p:cNvCxnSpPr>
          <p:nvPr/>
        </p:nvCxnSpPr>
        <p:spPr>
          <a:xfrm flipH="1" flipV="1">
            <a:off x="2219282" y="3143610"/>
            <a:ext cx="2962318" cy="1422018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7374" y="5486065"/>
            <a:ext cx="1647634" cy="6692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932678" y="4717655"/>
            <a:ext cx="1960013" cy="915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24200" y="5562600"/>
            <a:ext cx="366141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90444" y="4673025"/>
            <a:ext cx="752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D/2</a:t>
            </a:r>
            <a:endParaRPr lang="en-US" sz="3200" dirty="0" smtClean="0">
              <a:latin typeface="Symbol" pitchFamily="18" charset="2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853141" y="4195325"/>
            <a:ext cx="2517219" cy="12907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317705" y="4625571"/>
            <a:ext cx="324766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</a:t>
            </a:r>
            <a:endParaRPr lang="en-US" sz="32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1828800" y="3962400"/>
            <a:ext cx="306364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</a:t>
            </a:r>
            <a:endParaRPr lang="en-US" sz="3200" dirty="0" smtClean="0"/>
          </a:p>
        </p:txBody>
      </p:sp>
      <p:cxnSp>
        <p:nvCxnSpPr>
          <p:cNvPr id="18" name="Straight Connector 17"/>
          <p:cNvCxnSpPr/>
          <p:nvPr/>
        </p:nvCxnSpPr>
        <p:spPr>
          <a:xfrm rot="16200000" flipV="1">
            <a:off x="2072262" y="3847992"/>
            <a:ext cx="1529766" cy="5034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803827" y="3581400"/>
            <a:ext cx="320373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E</a:t>
            </a:r>
            <a:endParaRPr lang="en-US" sz="320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3073532" y="4191000"/>
            <a:ext cx="279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M</a:t>
            </a:r>
            <a:endParaRPr lang="en-US" sz="32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2667000" y="2895600"/>
            <a:ext cx="366141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19200" y="228600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Assorted formulae</a:t>
            </a:r>
            <a:endParaRPr lang="en-US" sz="3200" dirty="0" smtClean="0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1295400" y="838200"/>
          <a:ext cx="2395538" cy="1085850"/>
        </p:xfrm>
        <a:graphic>
          <a:graphicData uri="http://schemas.openxmlformats.org/presentationml/2006/ole">
            <p:oleObj spid="_x0000_s65538" name="Equation" r:id="rId3" imgW="952200" imgH="431640" progId="Equation.3">
              <p:embed/>
            </p:oleObj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191000" y="885825"/>
          <a:ext cx="1884362" cy="990600"/>
        </p:xfrm>
        <a:graphic>
          <a:graphicData uri="http://schemas.openxmlformats.org/presentationml/2006/ole">
            <p:oleObj spid="_x0000_s65539" name="Equation" r:id="rId4" imgW="749160" imgH="393480" progId="Equation.3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6400800" y="914400"/>
          <a:ext cx="2076450" cy="990600"/>
        </p:xfrm>
        <a:graphic>
          <a:graphicData uri="http://schemas.openxmlformats.org/presentationml/2006/ole">
            <p:oleObj spid="_x0000_s65540" name="Equation" r:id="rId5" imgW="825480" imgH="393480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5318125" y="2133600"/>
          <a:ext cx="2682875" cy="1085850"/>
        </p:xfrm>
        <a:graphic>
          <a:graphicData uri="http://schemas.openxmlformats.org/presentationml/2006/ole">
            <p:oleObj spid="_x0000_s65541" name="Equation" r:id="rId6" imgW="1066680" imgH="431640" progId="Equation.3">
              <p:embed/>
            </p:oleObj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5330825" y="3429000"/>
          <a:ext cx="2841625" cy="1085850"/>
        </p:xfrm>
        <a:graphic>
          <a:graphicData uri="http://schemas.openxmlformats.org/presentationml/2006/ole">
            <p:oleObj spid="_x0000_s65542" name="Equation" r:id="rId7" imgW="1130040" imgH="431640" progId="Equation.3">
              <p:embed/>
            </p:oleObj>
          </a:graphicData>
        </a:graphic>
      </p:graphicFrame>
      <p:sp>
        <p:nvSpPr>
          <p:cNvPr id="27" name="Rectangle 26"/>
          <p:cNvSpPr/>
          <p:nvPr/>
        </p:nvSpPr>
        <p:spPr>
          <a:xfrm>
            <a:off x="5715000" y="5181600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Curve length</a:t>
            </a:r>
            <a:endParaRPr lang="en-US" sz="3200" dirty="0" smtClean="0"/>
          </a:p>
        </p:txBody>
      </p:sp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5791200" y="5638800"/>
          <a:ext cx="2203450" cy="1085850"/>
        </p:xfrm>
        <a:graphic>
          <a:graphicData uri="http://schemas.openxmlformats.org/presentationml/2006/ole">
            <p:oleObj spid="_x0000_s65543" name="Equation" r:id="rId8" imgW="876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14800" y="36576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PT</a:t>
            </a:r>
            <a:endParaRPr lang="en-US" sz="3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066800" y="5199234"/>
            <a:ext cx="7405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PC</a:t>
            </a:r>
            <a:endParaRPr lang="en-US" sz="3200" dirty="0" smtClean="0"/>
          </a:p>
        </p:txBody>
      </p:sp>
      <p:sp>
        <p:nvSpPr>
          <p:cNvPr id="4" name="Freeform 3"/>
          <p:cNvSpPr/>
          <p:nvPr/>
        </p:nvSpPr>
        <p:spPr>
          <a:xfrm rot="19856979">
            <a:off x="858365" y="4332287"/>
            <a:ext cx="4265356" cy="140329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1405582" y="3143610"/>
            <a:ext cx="1271377" cy="349649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219200" y="228600"/>
            <a:ext cx="7239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How do we describe a horizontal curve?</a:t>
            </a:r>
          </a:p>
          <a:p>
            <a:endParaRPr lang="en-US" sz="3200" smtClean="0"/>
          </a:p>
          <a:p>
            <a:r>
              <a:rPr lang="en-US" sz="3200" b="1" smtClean="0"/>
              <a:t>At PC, PT, and every whole station in between</a:t>
            </a:r>
            <a:r>
              <a:rPr lang="en-US" sz="3200" smtClean="0"/>
              <a:t>: provide deflection angle and chord length</a:t>
            </a:r>
            <a:endParaRPr lang="en-US" sz="3200" b="1" dirty="0" smtClean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905000" y="4191000"/>
            <a:ext cx="12192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>
            <a:off x="1143000" y="4114800"/>
            <a:ext cx="1752600" cy="1447800"/>
          </a:xfrm>
          <a:prstGeom prst="arc">
            <a:avLst>
              <a:gd name="adj1" fmla="val 17614487"/>
              <a:gd name="adj2" fmla="val 2021489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667000" y="4953000"/>
            <a:ext cx="51054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Deflection angle is measured from the initial tangent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14800" y="36576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PT</a:t>
            </a:r>
            <a:endParaRPr lang="en-US" sz="3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066800" y="5199234"/>
            <a:ext cx="7405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PC</a:t>
            </a:r>
            <a:endParaRPr lang="en-US" sz="3200" dirty="0" smtClean="0"/>
          </a:p>
        </p:txBody>
      </p:sp>
      <p:sp>
        <p:nvSpPr>
          <p:cNvPr id="4" name="Freeform 3"/>
          <p:cNvSpPr/>
          <p:nvPr/>
        </p:nvSpPr>
        <p:spPr>
          <a:xfrm rot="19856979">
            <a:off x="858365" y="4332287"/>
            <a:ext cx="4265356" cy="140329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1405582" y="3143610"/>
            <a:ext cx="1271377" cy="349649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219200" y="228600"/>
            <a:ext cx="7239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How do we describe a horizontal curve?</a:t>
            </a:r>
          </a:p>
          <a:p>
            <a:endParaRPr lang="en-US" sz="3200" smtClean="0"/>
          </a:p>
          <a:p>
            <a:r>
              <a:rPr lang="en-US" sz="3200" b="1" smtClean="0"/>
              <a:t>At PC, PT, and every whole station in between</a:t>
            </a:r>
            <a:r>
              <a:rPr lang="en-US" sz="3200" smtClean="0"/>
              <a:t>: provide deflection angle and chord length</a:t>
            </a:r>
            <a:endParaRPr lang="en-US" sz="3200" b="1" dirty="0" smtClean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209800" y="4191000"/>
            <a:ext cx="91440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667000" y="4953000"/>
            <a:ext cx="51054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The chord is measured </a:t>
            </a:r>
            <a:r>
              <a:rPr lang="en-US" sz="3200" b="1" smtClean="0"/>
              <a:t>from the last whole station</a:t>
            </a:r>
            <a:r>
              <a:rPr lang="en-US" sz="3200" smtClean="0"/>
              <a:t> (or PC for the first point)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EXAMPLE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219200" y="228600"/>
            <a:ext cx="7239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Given a 4-degree curve with an intersection angle 55°25' with PC at station 238+44.75...</a:t>
            </a:r>
          </a:p>
          <a:p>
            <a:endParaRPr lang="en-US" sz="3200" b="1" smtClean="0"/>
          </a:p>
          <a:p>
            <a:r>
              <a:rPr lang="en-US" sz="3200" smtClean="0"/>
              <a:t>what is the length of curve, the station of PT, and the deflection and chord lengths?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14800" y="36576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PT</a:t>
            </a:r>
            <a:endParaRPr lang="en-US" sz="3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2209800" y="26670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PI</a:t>
            </a:r>
            <a:endParaRPr lang="en-US" sz="32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886200" y="51816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</a:t>
            </a:r>
            <a:endParaRPr lang="en-US" sz="3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066800" y="5199234"/>
            <a:ext cx="7405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PC</a:t>
            </a:r>
            <a:endParaRPr lang="en-US" sz="3200" dirty="0" smtClean="0"/>
          </a:p>
        </p:txBody>
      </p:sp>
      <p:sp>
        <p:nvSpPr>
          <p:cNvPr id="4" name="Freeform 3"/>
          <p:cNvSpPr/>
          <p:nvPr/>
        </p:nvSpPr>
        <p:spPr>
          <a:xfrm rot="19856979">
            <a:off x="858365" y="4332287"/>
            <a:ext cx="4265356" cy="140329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1405582" y="3143610"/>
            <a:ext cx="1271377" cy="349649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</p:cNvCxnSpPr>
          <p:nvPr/>
        </p:nvCxnSpPr>
        <p:spPr>
          <a:xfrm flipH="1" flipV="1">
            <a:off x="2219282" y="3143610"/>
            <a:ext cx="2962318" cy="1422018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7374" y="5486065"/>
            <a:ext cx="1647634" cy="6692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932678" y="4717655"/>
            <a:ext cx="1960013" cy="915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24200" y="5562600"/>
            <a:ext cx="366141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90444" y="4673025"/>
            <a:ext cx="752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D/2</a:t>
            </a:r>
            <a:endParaRPr lang="en-US" sz="3200" dirty="0" smtClean="0">
              <a:latin typeface="Symbol" pitchFamily="18" charset="2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853141" y="4195325"/>
            <a:ext cx="2517219" cy="12907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317705" y="4625571"/>
            <a:ext cx="324766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</a:t>
            </a:r>
            <a:endParaRPr lang="en-US" sz="32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1828800" y="3962400"/>
            <a:ext cx="306364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</a:t>
            </a:r>
            <a:endParaRPr lang="en-US" sz="3200" dirty="0" smtClean="0"/>
          </a:p>
        </p:txBody>
      </p:sp>
      <p:cxnSp>
        <p:nvCxnSpPr>
          <p:cNvPr id="18" name="Straight Connector 17"/>
          <p:cNvCxnSpPr/>
          <p:nvPr/>
        </p:nvCxnSpPr>
        <p:spPr>
          <a:xfrm rot="16200000" flipV="1">
            <a:off x="2072262" y="3847992"/>
            <a:ext cx="1529766" cy="5034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803827" y="3581400"/>
            <a:ext cx="320373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E</a:t>
            </a:r>
            <a:endParaRPr lang="en-US" sz="320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3073532" y="4191000"/>
            <a:ext cx="279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M</a:t>
            </a:r>
            <a:endParaRPr lang="en-US" sz="32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2667000" y="2895600"/>
            <a:ext cx="366141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19200" y="228600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Assorted formulae</a:t>
            </a:r>
            <a:endParaRPr lang="en-US" sz="3200" dirty="0" smtClean="0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1295400" y="838200"/>
          <a:ext cx="2395538" cy="1085850"/>
        </p:xfrm>
        <a:graphic>
          <a:graphicData uri="http://schemas.openxmlformats.org/presentationml/2006/ole">
            <p:oleObj spid="_x0000_s67586" name="Equation" r:id="rId3" imgW="952200" imgH="431640" progId="Equation.3">
              <p:embed/>
            </p:oleObj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191000" y="885825"/>
          <a:ext cx="1884362" cy="990600"/>
        </p:xfrm>
        <a:graphic>
          <a:graphicData uri="http://schemas.openxmlformats.org/presentationml/2006/ole">
            <p:oleObj spid="_x0000_s67587" name="Equation" r:id="rId4" imgW="749160" imgH="393480" progId="Equation.3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6400800" y="914400"/>
          <a:ext cx="2076450" cy="990600"/>
        </p:xfrm>
        <a:graphic>
          <a:graphicData uri="http://schemas.openxmlformats.org/presentationml/2006/ole">
            <p:oleObj spid="_x0000_s67588" name="Equation" r:id="rId5" imgW="825480" imgH="393480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5318125" y="2133600"/>
          <a:ext cx="2682875" cy="1085850"/>
        </p:xfrm>
        <a:graphic>
          <a:graphicData uri="http://schemas.openxmlformats.org/presentationml/2006/ole">
            <p:oleObj spid="_x0000_s67589" name="Equation" r:id="rId6" imgW="1066680" imgH="431640" progId="Equation.3">
              <p:embed/>
            </p:oleObj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5330825" y="3429000"/>
          <a:ext cx="2841625" cy="1085850"/>
        </p:xfrm>
        <a:graphic>
          <a:graphicData uri="http://schemas.openxmlformats.org/presentationml/2006/ole">
            <p:oleObj spid="_x0000_s67590" name="Equation" r:id="rId7" imgW="1130040" imgH="431640" progId="Equation.3">
              <p:embed/>
            </p:oleObj>
          </a:graphicData>
        </a:graphic>
      </p:graphicFrame>
      <p:sp>
        <p:nvSpPr>
          <p:cNvPr id="27" name="Rectangle 26"/>
          <p:cNvSpPr/>
          <p:nvPr/>
        </p:nvSpPr>
        <p:spPr>
          <a:xfrm>
            <a:off x="5715000" y="5181600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Curve length</a:t>
            </a:r>
            <a:endParaRPr lang="en-US" sz="3200" dirty="0" smtClean="0"/>
          </a:p>
        </p:txBody>
      </p:sp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5791200" y="5638800"/>
          <a:ext cx="2203450" cy="1085850"/>
        </p:xfrm>
        <a:graphic>
          <a:graphicData uri="http://schemas.openxmlformats.org/presentationml/2006/ole">
            <p:oleObj spid="_x0000_s67591" name="Equation" r:id="rId8" imgW="876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14800" y="36576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PT</a:t>
            </a:r>
            <a:endParaRPr lang="en-US" sz="3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2209800" y="26670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PI</a:t>
            </a:r>
            <a:endParaRPr lang="en-US" sz="32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886200" y="51816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</a:t>
            </a:r>
            <a:endParaRPr lang="en-US" sz="3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066800" y="5199234"/>
            <a:ext cx="7405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PC</a:t>
            </a:r>
            <a:endParaRPr lang="en-US" sz="3200" dirty="0" smtClean="0"/>
          </a:p>
        </p:txBody>
      </p:sp>
      <p:sp>
        <p:nvSpPr>
          <p:cNvPr id="4" name="Freeform 3"/>
          <p:cNvSpPr/>
          <p:nvPr/>
        </p:nvSpPr>
        <p:spPr>
          <a:xfrm rot="19856979">
            <a:off x="858365" y="4332287"/>
            <a:ext cx="4265356" cy="140329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1405582" y="3143610"/>
            <a:ext cx="1271377" cy="349649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</p:cNvCxnSpPr>
          <p:nvPr/>
        </p:nvCxnSpPr>
        <p:spPr>
          <a:xfrm flipH="1" flipV="1">
            <a:off x="2219282" y="3143610"/>
            <a:ext cx="2962318" cy="1422018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7374" y="5486065"/>
            <a:ext cx="1647634" cy="6692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932678" y="4717655"/>
            <a:ext cx="1960013" cy="915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24200" y="5562600"/>
            <a:ext cx="366141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90444" y="4673025"/>
            <a:ext cx="752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D/2</a:t>
            </a:r>
            <a:endParaRPr lang="en-US" sz="3200" dirty="0" smtClean="0">
              <a:latin typeface="Symbol" pitchFamily="18" charset="2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853141" y="4195325"/>
            <a:ext cx="2517219" cy="12907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317705" y="4625571"/>
            <a:ext cx="324766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</a:t>
            </a:r>
            <a:endParaRPr lang="en-US" sz="32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1828800" y="3962400"/>
            <a:ext cx="306364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</a:t>
            </a:r>
            <a:endParaRPr lang="en-US" sz="3200" dirty="0" smtClean="0"/>
          </a:p>
        </p:txBody>
      </p:sp>
      <p:cxnSp>
        <p:nvCxnSpPr>
          <p:cNvPr id="18" name="Straight Connector 17"/>
          <p:cNvCxnSpPr/>
          <p:nvPr/>
        </p:nvCxnSpPr>
        <p:spPr>
          <a:xfrm rot="16200000" flipV="1">
            <a:off x="2072262" y="3847992"/>
            <a:ext cx="1529766" cy="5034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803827" y="3581400"/>
            <a:ext cx="320373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E</a:t>
            </a:r>
            <a:endParaRPr lang="en-US" sz="320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3073532" y="4191000"/>
            <a:ext cx="279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M</a:t>
            </a:r>
            <a:endParaRPr lang="en-US" sz="32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2667000" y="2895600"/>
            <a:ext cx="366141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19200" y="228600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Curve length:</a:t>
            </a:r>
          </a:p>
          <a:p>
            <a:endParaRPr lang="en-US" sz="3200" smtClean="0"/>
          </a:p>
          <a:p>
            <a:r>
              <a:rPr lang="en-US" sz="3200" smtClean="0"/>
              <a:t>use                       and</a:t>
            </a:r>
            <a:endParaRPr lang="en-US" sz="3200" dirty="0" smtClean="0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1981200" y="990600"/>
          <a:ext cx="2395538" cy="1085850"/>
        </p:xfrm>
        <a:graphic>
          <a:graphicData uri="http://schemas.openxmlformats.org/presentationml/2006/ole">
            <p:oleObj spid="_x0000_s68610" name="Equation" r:id="rId3" imgW="952200" imgH="431640" progId="Equation.3">
              <p:embed/>
            </p:oleObj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5105400" y="990600"/>
          <a:ext cx="2203450" cy="1085850"/>
        </p:xfrm>
        <a:graphic>
          <a:graphicData uri="http://schemas.openxmlformats.org/presentationml/2006/ole">
            <p:oleObj spid="_x0000_s68615" name="Equation" r:id="rId4" imgW="876240" imgH="431640" progId="Equation.3">
              <p:embed/>
            </p:oleObj>
          </a:graphicData>
        </a:graphic>
      </p:graphicFrame>
      <p:sp>
        <p:nvSpPr>
          <p:cNvPr id="28" name="Rectangle 27"/>
          <p:cNvSpPr/>
          <p:nvPr/>
        </p:nvSpPr>
        <p:spPr>
          <a:xfrm>
            <a:off x="3200400" y="2209800"/>
            <a:ext cx="525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/>
              <a:t>R = 1432 ft and L = 1385 ft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848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Homework </a:t>
            </a:r>
            <a:r>
              <a:rPr lang="en-US" sz="3200" smtClean="0"/>
              <a:t>4 </a:t>
            </a:r>
            <a:r>
              <a:rPr lang="en-US" sz="3200" smtClean="0"/>
              <a:t>due next Wednesday</a:t>
            </a:r>
          </a:p>
          <a:p>
            <a:r>
              <a:rPr lang="en-US" sz="3200" smtClean="0"/>
              <a:t>WyoSUITE forms</a:t>
            </a:r>
            <a:endParaRPr lang="en-US" sz="3200" dirty="0" smtClean="0"/>
          </a:p>
          <a:p>
            <a:r>
              <a:rPr lang="en-US" sz="3200" dirty="0" smtClean="0"/>
              <a:t>No class Wednesday.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14800" y="36576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PT</a:t>
            </a:r>
            <a:endParaRPr lang="en-US" sz="32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1219200" y="228600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To find deflection angles and chord lengths, apply the formulas to a segment of the curve: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66800" y="5199234"/>
            <a:ext cx="7405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PC</a:t>
            </a:r>
            <a:endParaRPr lang="en-US" sz="3200" dirty="0" smtClean="0"/>
          </a:p>
        </p:txBody>
      </p:sp>
      <p:sp>
        <p:nvSpPr>
          <p:cNvPr id="27" name="Freeform 26"/>
          <p:cNvSpPr/>
          <p:nvPr/>
        </p:nvSpPr>
        <p:spPr>
          <a:xfrm rot="19856979">
            <a:off x="858365" y="4332287"/>
            <a:ext cx="4265356" cy="140329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7" idx="0"/>
          </p:cNvCxnSpPr>
          <p:nvPr/>
        </p:nvCxnSpPr>
        <p:spPr>
          <a:xfrm flipV="1">
            <a:off x="1405582" y="3143610"/>
            <a:ext cx="1271377" cy="349649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905000" y="4191000"/>
            <a:ext cx="12192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>
            <a:off x="1143000" y="4114800"/>
            <a:ext cx="1752600" cy="1447800"/>
          </a:xfrm>
          <a:prstGeom prst="arc">
            <a:avLst>
              <a:gd name="adj1" fmla="val 17614487"/>
              <a:gd name="adj2" fmla="val 2021489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rot="16200000" flipV="1">
            <a:off x="2552700" y="4762500"/>
            <a:ext cx="1981200" cy="838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1905000" y="5334000"/>
            <a:ext cx="2057400" cy="838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352800" y="5410200"/>
            <a:ext cx="366141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05200" y="48006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</a:t>
            </a:r>
            <a:endParaRPr lang="en-US" sz="3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2200" y="3733800"/>
            <a:ext cx="752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D/2</a:t>
            </a:r>
            <a:endParaRPr lang="en-US" sz="3200" dirty="0" smtClean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14800" y="36576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PT</a:t>
            </a:r>
            <a:endParaRPr lang="en-US" sz="32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1219200" y="228600"/>
            <a:ext cx="64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In this example, PC is at 238+44.75, so the distance to the next whole station is 55.25 ft.  Using L = 55.25 </a:t>
            </a:r>
          </a:p>
          <a:p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and                     gives </a:t>
            </a:r>
            <a:r>
              <a:rPr lang="en-US" sz="3200" smtClean="0">
                <a:latin typeface="Symbol" pitchFamily="18" charset="2"/>
              </a:rPr>
              <a:t>D</a:t>
            </a:r>
            <a:r>
              <a:rPr lang="en-US" sz="3200" smtClean="0"/>
              <a:t> = 2.21°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66800" y="5199234"/>
            <a:ext cx="7405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PC</a:t>
            </a:r>
            <a:endParaRPr lang="en-US" sz="3200" dirty="0" smtClean="0"/>
          </a:p>
        </p:txBody>
      </p:sp>
      <p:sp>
        <p:nvSpPr>
          <p:cNvPr id="27" name="Freeform 26"/>
          <p:cNvSpPr/>
          <p:nvPr/>
        </p:nvSpPr>
        <p:spPr>
          <a:xfrm rot="19856979">
            <a:off x="858365" y="4332287"/>
            <a:ext cx="4265356" cy="140329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7" idx="0"/>
          </p:cNvCxnSpPr>
          <p:nvPr/>
        </p:nvCxnSpPr>
        <p:spPr>
          <a:xfrm flipV="1">
            <a:off x="1405582" y="3143610"/>
            <a:ext cx="1271377" cy="349649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905000" y="4191000"/>
            <a:ext cx="12192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>
            <a:off x="1143000" y="4114800"/>
            <a:ext cx="1752600" cy="1447800"/>
          </a:xfrm>
          <a:prstGeom prst="arc">
            <a:avLst>
              <a:gd name="adj1" fmla="val 17614487"/>
              <a:gd name="adj2" fmla="val 2021489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rot="16200000" flipV="1">
            <a:off x="2552700" y="4762500"/>
            <a:ext cx="1981200" cy="838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1905000" y="5334000"/>
            <a:ext cx="2057400" cy="838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352800" y="5410200"/>
            <a:ext cx="366141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05200" y="48006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</a:t>
            </a:r>
            <a:endParaRPr lang="en-US" sz="3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2200" y="3733800"/>
            <a:ext cx="752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D/2</a:t>
            </a:r>
            <a:endParaRPr lang="en-US" sz="3200" dirty="0" smtClean="0">
              <a:latin typeface="Symbol" pitchFamily="18" charset="2"/>
            </a:endParaRPr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1981200" y="1981200"/>
          <a:ext cx="2203450" cy="1085850"/>
        </p:xfrm>
        <a:graphic>
          <a:graphicData uri="http://schemas.openxmlformats.org/presentationml/2006/ole">
            <p:oleObj spid="_x0000_s70658" name="Equation" r:id="rId3" imgW="876240" imgH="43164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5334000" y="3352800"/>
            <a:ext cx="2971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The deflection is half of this, or 1°6'18"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14800" y="36576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PT</a:t>
            </a:r>
            <a:endParaRPr lang="en-US" sz="32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1219200" y="228600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Using the chord formula: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66800" y="5199234"/>
            <a:ext cx="7405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PC</a:t>
            </a:r>
            <a:endParaRPr lang="en-US" sz="3200" dirty="0" smtClean="0"/>
          </a:p>
        </p:txBody>
      </p:sp>
      <p:sp>
        <p:nvSpPr>
          <p:cNvPr id="27" name="Freeform 26"/>
          <p:cNvSpPr/>
          <p:nvPr/>
        </p:nvSpPr>
        <p:spPr>
          <a:xfrm rot="19856979">
            <a:off x="858365" y="4332287"/>
            <a:ext cx="4265356" cy="140329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7" idx="0"/>
          </p:cNvCxnSpPr>
          <p:nvPr/>
        </p:nvCxnSpPr>
        <p:spPr>
          <a:xfrm flipV="1">
            <a:off x="1405582" y="3143610"/>
            <a:ext cx="1271377" cy="349649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905000" y="4191000"/>
            <a:ext cx="12192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>
            <a:off x="1143000" y="4114800"/>
            <a:ext cx="1752600" cy="1447800"/>
          </a:xfrm>
          <a:prstGeom prst="arc">
            <a:avLst>
              <a:gd name="adj1" fmla="val 17614487"/>
              <a:gd name="adj2" fmla="val 2021489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rot="16200000" flipV="1">
            <a:off x="2552700" y="4762500"/>
            <a:ext cx="1981200" cy="838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1905000" y="5334000"/>
            <a:ext cx="2057400" cy="838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352800" y="5410200"/>
            <a:ext cx="366141" cy="36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</a:t>
            </a:r>
            <a:endParaRPr lang="en-US" sz="3200" dirty="0" smtClean="0">
              <a:latin typeface="Symbol" pitchFamily="18" charset="2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05200" y="48006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</a:t>
            </a:r>
            <a:endParaRPr lang="en-US" sz="3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2200" y="3733800"/>
            <a:ext cx="752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latin typeface="Symbol" pitchFamily="18" charset="2"/>
              </a:rPr>
              <a:t>D/2</a:t>
            </a:r>
            <a:endParaRPr lang="en-US" sz="3200" dirty="0" smtClean="0">
              <a:latin typeface="Symbol" pitchFamily="18" charset="2"/>
            </a:endParaRPr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2057400" y="914400"/>
          <a:ext cx="3578225" cy="990600"/>
        </p:xfrm>
        <a:graphic>
          <a:graphicData uri="http://schemas.openxmlformats.org/presentationml/2006/ole">
            <p:oleObj spid="_x0000_s71683" name="Equation" r:id="rId3" imgW="14223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905000"/>
          <a:ext cx="6096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smtClean="0"/>
                        <a:t>Deflection</a:t>
                      </a:r>
                    </a:p>
                    <a:p>
                      <a:pPr algn="ctr"/>
                      <a:r>
                        <a:rPr lang="en-US" sz="2400" b="1" i="0" smtClean="0"/>
                        <a:t>angle</a:t>
                      </a:r>
                      <a:endParaRPr lang="en-US" sz="2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Chord</a:t>
                      </a:r>
                      <a:r>
                        <a:rPr lang="en-US" sz="2400" baseline="0" smtClean="0"/>
                        <a:t> length (ft)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/>
                        <a:t>238+44.75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/>
                        <a:t>239+00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1°6'18"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55.25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/>
                        <a:t>240+00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3°6'18"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99.98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/>
                        <a:t>252+00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27°6'18"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99.98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/>
                        <a:t>252+30.17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27°42'30"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30.17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19200" y="228600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Final answer: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EVALUATION RESULTS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848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Pace: </a:t>
            </a:r>
          </a:p>
          <a:p>
            <a:endParaRPr lang="en-US" sz="3200" smtClean="0"/>
          </a:p>
          <a:p>
            <a:r>
              <a:rPr lang="en-US" sz="3200" smtClean="0"/>
              <a:t>Slow: 1</a:t>
            </a:r>
          </a:p>
          <a:p>
            <a:r>
              <a:rPr lang="en-US" sz="3200" smtClean="0"/>
              <a:t>OK: 23</a:t>
            </a:r>
          </a:p>
          <a:p>
            <a:r>
              <a:rPr lang="en-US" sz="3200" smtClean="0"/>
              <a:t>Fast: 2</a:t>
            </a:r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848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Most unclear concept:</a:t>
            </a:r>
          </a:p>
          <a:p>
            <a:endParaRPr lang="en-US" sz="3200" smtClean="0"/>
          </a:p>
          <a:p>
            <a:r>
              <a:rPr lang="en-US" sz="3200" smtClean="0"/>
              <a:t>Signal design was the clear winner here.  </a:t>
            </a:r>
          </a:p>
          <a:p>
            <a:endParaRPr lang="en-US" sz="3200" smtClean="0"/>
          </a:p>
          <a:p>
            <a:r>
              <a:rPr lang="en-US" sz="3200" smtClean="0"/>
              <a:t>Recommendation: take a close look at the solutions to Homework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Most helpful things:</a:t>
            </a:r>
          </a:p>
          <a:p>
            <a:endParaRPr lang="en-US" sz="3200" smtClean="0"/>
          </a:p>
          <a:p>
            <a:r>
              <a:rPr lang="en-US" sz="3200" smtClean="0"/>
              <a:t>Examples in class</a:t>
            </a:r>
          </a:p>
          <a:p>
            <a:endParaRPr lang="en-US" sz="3200" smtClean="0"/>
          </a:p>
          <a:p>
            <a:r>
              <a:rPr lang="en-US" sz="3200" smtClean="0"/>
              <a:t>Things I can do better/other comments:</a:t>
            </a:r>
          </a:p>
          <a:p>
            <a:endParaRPr lang="en-US" sz="3200" smtClean="0"/>
          </a:p>
          <a:p>
            <a:r>
              <a:rPr lang="en-US" sz="3200" smtClean="0"/>
              <a:t>Even more examples</a:t>
            </a:r>
          </a:p>
          <a:p>
            <a:r>
              <a:rPr lang="en-US" sz="3200" smtClean="0"/>
              <a:t>Even more homework</a:t>
            </a:r>
          </a:p>
          <a:p>
            <a:r>
              <a:rPr lang="en-US" sz="3200" smtClean="0"/>
              <a:t>Powerpoints can be ambiguous</a:t>
            </a:r>
          </a:p>
          <a:p>
            <a:r>
              <a:rPr lang="en-US" sz="3200" smtClean="0"/>
              <a:t>Notation for grade: %G vs G</a:t>
            </a:r>
          </a:p>
          <a:p>
            <a:r>
              <a:rPr lang="en-US" sz="3200" smtClean="0"/>
              <a:t>Funnier examples in class</a:t>
            </a:r>
          </a:p>
          <a:p>
            <a:r>
              <a:rPr lang="en-US" sz="3200" smtClean="0"/>
              <a:t>Review before next exam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90600" y="2743201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2" idx="0"/>
          </p:cNvCxnSpPr>
          <p:nvPr/>
        </p:nvCxnSpPr>
        <p:spPr>
          <a:xfrm flipV="1">
            <a:off x="990600" y="990601"/>
            <a:ext cx="5063590" cy="382733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16200000" flipV="1">
            <a:off x="5163671" y="1201271"/>
            <a:ext cx="4114800" cy="3388659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 flipH="1" flipV="1">
            <a:off x="1219200" y="4953001"/>
            <a:ext cx="274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33600" y="6324601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7" name="Rectangle 6"/>
          <p:cNvSpPr/>
          <p:nvPr/>
        </p:nvSpPr>
        <p:spPr>
          <a:xfrm>
            <a:off x="7315200" y="5943601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667500" y="4838701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90800" y="5105401"/>
            <a:ext cx="5181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876800" y="5181601"/>
            <a:ext cx="38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6800" y="2819401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+3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67600" y="2438401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-5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4400" y="838201"/>
            <a:ext cx="83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PVI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5791200" y="1219201"/>
            <a:ext cx="609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248400" y="990601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 = –8</a:t>
            </a:r>
            <a:endParaRPr lang="en-US" sz="3200" baseline="-250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shape of a vertical curve is usually </a:t>
            </a:r>
            <a:r>
              <a:rPr lang="en-US" sz="3200" b="1" dirty="0" smtClean="0"/>
              <a:t>parabolic</a:t>
            </a:r>
            <a:r>
              <a:rPr lang="en-US" sz="3200" dirty="0" smtClean="0"/>
              <a:t>.  Why?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12885</TotalTime>
  <Words>622</Words>
  <Application>Microsoft Office PowerPoint</Application>
  <PresentationFormat>On-screen Show (4:3)</PresentationFormat>
  <Paragraphs>211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Solstice</vt:lpstr>
      <vt:lpstr>Equation</vt:lpstr>
      <vt:lpstr>Microsoft Equation 3.0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Steve Boyles</cp:lastModifiedBy>
  <cp:revision>592</cp:revision>
  <dcterms:created xsi:type="dcterms:W3CDTF">2006-08-16T00:00:00Z</dcterms:created>
  <dcterms:modified xsi:type="dcterms:W3CDTF">2011-03-28T15:25:42Z</dcterms:modified>
</cp:coreProperties>
</file>