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537" r:id="rId3"/>
    <p:sldId id="538" r:id="rId4"/>
    <p:sldId id="599" r:id="rId5"/>
    <p:sldId id="612" r:id="rId6"/>
    <p:sldId id="622" r:id="rId7"/>
    <p:sldId id="623" r:id="rId8"/>
    <p:sldId id="624" r:id="rId9"/>
    <p:sldId id="625" r:id="rId10"/>
    <p:sldId id="626" r:id="rId11"/>
    <p:sldId id="627" r:id="rId12"/>
    <p:sldId id="629" r:id="rId13"/>
    <p:sldId id="630" r:id="rId14"/>
    <p:sldId id="631" r:id="rId15"/>
    <p:sldId id="632" r:id="rId16"/>
    <p:sldId id="628" r:id="rId17"/>
    <p:sldId id="633" r:id="rId18"/>
    <p:sldId id="634" r:id="rId19"/>
    <p:sldId id="63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Horizontal curve </a:t>
            </a:r>
            <a:r>
              <a:rPr lang="en-US" smtClean="0"/>
              <a:t>examples</a:t>
            </a:r>
            <a:endParaRPr lang="en-US" dirty="0" smtClean="0"/>
          </a:p>
          <a:p>
            <a:r>
              <a:rPr lang="en-US" smtClean="0"/>
              <a:t>April 1,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Where does sight distance come into play for a curve?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676400" y="4343400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27" name="Freeform 26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7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76600" y="68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48200" y="518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38862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514600" y="2743200"/>
            <a:ext cx="41910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953000" y="3429000"/>
            <a:ext cx="540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2743200" y="2590800"/>
            <a:ext cx="510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38" name="Straight Connector 37"/>
          <p:cNvCxnSpPr/>
          <p:nvPr/>
        </p:nvCxnSpPr>
        <p:spPr>
          <a:xfrm rot="16200000" flipV="1">
            <a:off x="2933700" y="2171700"/>
            <a:ext cx="2438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62400" y="18288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4419600" y="2895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3810000" y="9144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Idea</a:t>
            </a:r>
            <a:r>
              <a:rPr lang="en-US" sz="3200" smtClean="0"/>
              <a:t>: consider a segment of the curve as long as the necessary sight distance; find the corresponding </a:t>
            </a:r>
            <a:r>
              <a:rPr lang="en-US" sz="3200" smtClean="0"/>
              <a:t>middle ordinate length.</a:t>
            </a:r>
            <a:endParaRPr lang="en-US" sz="3200" dirty="0" smtClean="0"/>
          </a:p>
        </p:txBody>
      </p:sp>
      <p:sp>
        <p:nvSpPr>
          <p:cNvPr id="27" name="Freeform 26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48200" y="518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514600" y="2743200"/>
            <a:ext cx="41910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3976255" y="3214255"/>
            <a:ext cx="886691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19600" y="2895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048000" y="1905000"/>
            <a:ext cx="91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SSD</a:t>
            </a:r>
            <a:endParaRPr lang="en-US" sz="3200" dirty="0" smtClean="0"/>
          </a:p>
        </p:txBody>
      </p:sp>
      <p:sp>
        <p:nvSpPr>
          <p:cNvPr id="21" name="Arc 20"/>
          <p:cNvSpPr/>
          <p:nvPr/>
        </p:nvSpPr>
        <p:spPr>
          <a:xfrm flipH="1">
            <a:off x="2057400" y="2057400"/>
            <a:ext cx="7239000" cy="7162800"/>
          </a:xfrm>
          <a:prstGeom prst="arc">
            <a:avLst>
              <a:gd name="adj1" fmla="val 15068998"/>
              <a:gd name="adj2" fmla="val 20661888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1676400" y="4495800"/>
            <a:ext cx="762000" cy="277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477001" y="2133599"/>
            <a:ext cx="761999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Idea</a:t>
            </a:r>
            <a:r>
              <a:rPr lang="en-US" sz="3200" smtClean="0"/>
              <a:t>: consider a segment of the curve as long as the necessary sight distance; find the corresponding </a:t>
            </a:r>
            <a:r>
              <a:rPr lang="en-US" sz="3200" smtClean="0"/>
              <a:t>middle ordinate length.</a:t>
            </a:r>
            <a:endParaRPr lang="en-US" sz="32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4419600" y="2590800"/>
            <a:ext cx="5943600" cy="5181600"/>
            <a:chOff x="1925165" y="1904999"/>
            <a:chExt cx="8438035" cy="7315201"/>
          </a:xfrm>
        </p:grpSpPr>
        <p:sp>
          <p:nvSpPr>
            <p:cNvPr id="27" name="Freeform 26"/>
            <p:cNvSpPr/>
            <p:nvPr/>
          </p:nvSpPr>
          <p:spPr>
            <a:xfrm rot="19856979">
              <a:off x="1925165" y="2961514"/>
              <a:ext cx="710153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505200" y="4800600"/>
              <a:ext cx="2743200" cy="1066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448300" y="3543300"/>
              <a:ext cx="3124200" cy="152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819643" y="5024717"/>
              <a:ext cx="6096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>
                  <a:latin typeface="Symbol" pitchFamily="18" charset="2"/>
                </a:rPr>
                <a:t>D</a:t>
              </a:r>
              <a:endParaRPr lang="en-US" sz="3200" dirty="0" smtClean="0">
                <a:latin typeface="Symbol" pitchFamily="18" charset="2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581400" y="2743200"/>
              <a:ext cx="4191000" cy="2057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V="1">
              <a:off x="5043055" y="3214255"/>
              <a:ext cx="886691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603283" y="2873187"/>
              <a:ext cx="45719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/>
                <a:t>M</a:t>
              </a:r>
              <a:endParaRPr lang="en-US" sz="3200" dirty="0" smtClean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47865" y="1905000"/>
              <a:ext cx="1481335" cy="825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/>
                <a:t>SSD</a:t>
              </a:r>
              <a:endParaRPr lang="en-US" sz="3200" dirty="0" smtClean="0"/>
            </a:p>
          </p:txBody>
        </p:sp>
        <p:sp>
          <p:nvSpPr>
            <p:cNvPr id="21" name="Arc 20"/>
            <p:cNvSpPr/>
            <p:nvPr/>
          </p:nvSpPr>
          <p:spPr>
            <a:xfrm flipH="1">
              <a:off x="3124200" y="2057400"/>
              <a:ext cx="7239000" cy="7162800"/>
            </a:xfrm>
            <a:prstGeom prst="arc">
              <a:avLst>
                <a:gd name="adj1" fmla="val 15068998"/>
                <a:gd name="adj2" fmla="val 20661888"/>
              </a:avLst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10800000">
              <a:off x="2743200" y="4495800"/>
              <a:ext cx="762000" cy="2770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543801" y="2133599"/>
              <a:ext cx="761999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371600" y="1828800"/>
          <a:ext cx="2841625" cy="1085850"/>
        </p:xfrm>
        <a:graphic>
          <a:graphicData uri="http://schemas.openxmlformats.org/presentationml/2006/ole">
            <p:oleObj spid="_x0000_s105474" name="Equation" r:id="rId3" imgW="1130040" imgH="431640" progId="Equation.3">
              <p:embed/>
            </p:oleObj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295400" y="2895600"/>
          <a:ext cx="2203450" cy="1085850"/>
        </p:xfrm>
        <a:graphic>
          <a:graphicData uri="http://schemas.openxmlformats.org/presentationml/2006/ole">
            <p:oleObj spid="_x0000_s105475" name="Equation" r:id="rId4" imgW="876240" imgH="431640" progId="Equation.3">
              <p:embed/>
            </p:oleObj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1143000" y="5105400"/>
          <a:ext cx="3641725" cy="1085850"/>
        </p:xfrm>
        <a:graphic>
          <a:graphicData uri="http://schemas.openxmlformats.org/presentationml/2006/ole">
            <p:oleObj spid="_x0000_s105476" name="Equation" r:id="rId5" imgW="1447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 horizontal curve on a level two-lane highway with 12-ft. lanes has a 2000 ft. radius, and a 60 mph design speed.  Coefficient of braking friction is 0.28.  What distance must be cleared from the inside edge of the inside lane?</a:t>
            </a:r>
            <a:endParaRPr lang="en-US" sz="3200" dirty="0" smtClean="0"/>
          </a:p>
        </p:txBody>
      </p:sp>
      <p:grpSp>
        <p:nvGrpSpPr>
          <p:cNvPr id="3" name="Group 13"/>
          <p:cNvGrpSpPr/>
          <p:nvPr/>
        </p:nvGrpSpPr>
        <p:grpSpPr>
          <a:xfrm>
            <a:off x="4419600" y="2590800"/>
            <a:ext cx="5943600" cy="5181600"/>
            <a:chOff x="1925165" y="1904999"/>
            <a:chExt cx="8438035" cy="7315201"/>
          </a:xfrm>
        </p:grpSpPr>
        <p:sp>
          <p:nvSpPr>
            <p:cNvPr id="27" name="Freeform 26"/>
            <p:cNvSpPr/>
            <p:nvPr/>
          </p:nvSpPr>
          <p:spPr>
            <a:xfrm rot="19856979">
              <a:off x="1925165" y="2961514"/>
              <a:ext cx="710153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505200" y="4800600"/>
              <a:ext cx="2743200" cy="1066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448300" y="3543300"/>
              <a:ext cx="3124200" cy="152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819643" y="5024717"/>
              <a:ext cx="6096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>
                  <a:latin typeface="Symbol" pitchFamily="18" charset="2"/>
                </a:rPr>
                <a:t>D</a:t>
              </a:r>
              <a:endParaRPr lang="en-US" sz="3200" dirty="0" smtClean="0">
                <a:latin typeface="Symbol" pitchFamily="18" charset="2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581400" y="2743200"/>
              <a:ext cx="4191000" cy="2057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V="1">
              <a:off x="5043055" y="3214255"/>
              <a:ext cx="886691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603283" y="2873187"/>
              <a:ext cx="45719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/>
                <a:t>M</a:t>
              </a:r>
              <a:endParaRPr lang="en-US" sz="3200" dirty="0" smtClean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47865" y="1905000"/>
              <a:ext cx="1481335" cy="825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smtClean="0"/>
                <a:t>SSD</a:t>
              </a:r>
              <a:endParaRPr lang="en-US" sz="3200" dirty="0" smtClean="0"/>
            </a:p>
          </p:txBody>
        </p:sp>
        <p:sp>
          <p:nvSpPr>
            <p:cNvPr id="21" name="Arc 20"/>
            <p:cNvSpPr/>
            <p:nvPr/>
          </p:nvSpPr>
          <p:spPr>
            <a:xfrm flipH="1">
              <a:off x="3124200" y="2057400"/>
              <a:ext cx="7239000" cy="7162800"/>
            </a:xfrm>
            <a:prstGeom prst="arc">
              <a:avLst>
                <a:gd name="adj1" fmla="val 15068998"/>
                <a:gd name="adj2" fmla="val 20661888"/>
              </a:avLst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10800000">
              <a:off x="2743200" y="4495800"/>
              <a:ext cx="762000" cy="2770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543801" y="2133599"/>
              <a:ext cx="761999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1066800" y="4343400"/>
            <a:ext cx="38100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Why did I give you the number of lanes and lane width?</a:t>
            </a:r>
            <a:endParaRPr lang="en-US" sz="3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FANCY CURVES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Compound curves: two or more horizontal curves in the same direction</a:t>
            </a:r>
            <a:endParaRPr lang="en-US" sz="3200" dirty="0" smtClean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781800" cy="536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Reverse curves: two or more horizontal curves in opposite direction (often equal radii).</a:t>
            </a:r>
            <a:endParaRPr lang="en-US" sz="3200" dirty="0" smtClean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 b="7239"/>
          <a:stretch>
            <a:fillRect/>
          </a:stretch>
        </p:blipFill>
        <p:spPr bwMode="auto">
          <a:xfrm>
            <a:off x="2209800" y="1219200"/>
            <a:ext cx="6248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Spiral curves: radius changes during the curve.  Often used as a transition between curves and straight segments.</a:t>
            </a:r>
            <a:endParaRPr lang="en-US" sz="3200" dirty="0" smtClean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 cstate="print"/>
          <a:srcRect b="6334"/>
          <a:stretch>
            <a:fillRect/>
          </a:stretch>
        </p:blipFill>
        <p:spPr bwMode="auto">
          <a:xfrm>
            <a:off x="2133600" y="1676400"/>
            <a:ext cx="52387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 cstate="print"/>
          <a:srcRect b="5007"/>
          <a:stretch>
            <a:fillRect/>
          </a:stretch>
        </p:blipFill>
        <p:spPr bwMode="auto">
          <a:xfrm>
            <a:off x="1219200" y="228600"/>
            <a:ext cx="6934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Homework 4 </a:t>
            </a:r>
            <a:r>
              <a:rPr lang="en-US" sz="3200" smtClean="0"/>
              <a:t>due Wednesday</a:t>
            </a:r>
          </a:p>
          <a:p>
            <a:r>
              <a:rPr lang="en-US" sz="3200" smtClean="0"/>
              <a:t>No lab next week either; Dr. Jim Kladianos will be speaking in lab April 14.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886200" y="5181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2219282" y="3143610"/>
            <a:ext cx="2962318" cy="142201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7374" y="5486065"/>
            <a:ext cx="1647634" cy="6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2678" y="4717655"/>
            <a:ext cx="1960013" cy="91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5562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0444" y="4673025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853141" y="4195325"/>
            <a:ext cx="2517219" cy="1290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7705" y="4625571"/>
            <a:ext cx="324766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828800" y="3962400"/>
            <a:ext cx="306364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072262" y="3847992"/>
            <a:ext cx="1529766" cy="50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3827" y="3581400"/>
            <a:ext cx="320373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073532" y="4191000"/>
            <a:ext cx="279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667000" y="2895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Assorted formulae</a:t>
            </a:r>
            <a:endParaRPr lang="en-US" sz="3200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295400" y="838200"/>
          <a:ext cx="2395538" cy="1085850"/>
        </p:xfrm>
        <a:graphic>
          <a:graphicData uri="http://schemas.openxmlformats.org/presentationml/2006/ole">
            <p:oleObj spid="_x0000_s65538" name="Equation" r:id="rId3" imgW="952200" imgH="43164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191000" y="885825"/>
          <a:ext cx="1884362" cy="990600"/>
        </p:xfrm>
        <a:graphic>
          <a:graphicData uri="http://schemas.openxmlformats.org/presentationml/2006/ole">
            <p:oleObj spid="_x0000_s65539" name="Equation" r:id="rId4" imgW="749160" imgH="393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400800" y="914400"/>
          <a:ext cx="2076450" cy="990600"/>
        </p:xfrm>
        <a:graphic>
          <a:graphicData uri="http://schemas.openxmlformats.org/presentationml/2006/ole">
            <p:oleObj spid="_x0000_s65540" name="Equation" r:id="rId5" imgW="825480" imgH="39348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318125" y="2133600"/>
          <a:ext cx="2682875" cy="1085850"/>
        </p:xfrm>
        <a:graphic>
          <a:graphicData uri="http://schemas.openxmlformats.org/presentationml/2006/ole">
            <p:oleObj spid="_x0000_s65541" name="Equation" r:id="rId6" imgW="1066680" imgH="43164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330825" y="3429000"/>
          <a:ext cx="2841625" cy="1085850"/>
        </p:xfrm>
        <a:graphic>
          <a:graphicData uri="http://schemas.openxmlformats.org/presentationml/2006/ole">
            <p:oleObj spid="_x0000_s65542" name="Equation" r:id="rId7" imgW="1130040" imgH="431640" progId="Equation.3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5715000" y="5181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Curve length</a:t>
            </a:r>
            <a:endParaRPr lang="en-US" sz="3200" dirty="0" smtClean="0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791200" y="5638800"/>
          <a:ext cx="2203450" cy="1085850"/>
        </p:xfrm>
        <a:graphic>
          <a:graphicData uri="http://schemas.openxmlformats.org/presentationml/2006/ole">
            <p:oleObj spid="_x0000_s65543" name="Equation" r:id="rId8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050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smtClean="0"/>
                        <a:t>Deflection</a:t>
                      </a:r>
                    </a:p>
                    <a:p>
                      <a:pPr algn="ctr"/>
                      <a:r>
                        <a:rPr lang="en-US" sz="2400" b="1" i="0" smtClean="0"/>
                        <a:t>angle</a:t>
                      </a:r>
                      <a:endParaRPr lang="en-US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Chord</a:t>
                      </a:r>
                      <a:r>
                        <a:rPr lang="en-US" sz="2400" baseline="0" smtClean="0"/>
                        <a:t> length (ft)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238+44.75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239+00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55.25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240+00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3°6'18"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99.98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252+00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27°6'18"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99.98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252+30.17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27°42'30"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30.17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Final answer: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You are designing a curve with a 2000-ft radius.  If the tangent length is 400 ft, and PI is at station 103+00, what is the station of PT?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86200" y="5181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5" name="Freeform 4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2"/>
          </p:cNvCxnSpPr>
          <p:nvPr/>
        </p:nvCxnSpPr>
        <p:spPr>
          <a:xfrm flipH="1" flipV="1">
            <a:off x="2219282" y="3143610"/>
            <a:ext cx="2962318" cy="142201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07374" y="5486065"/>
            <a:ext cx="1647634" cy="6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2678" y="4717655"/>
            <a:ext cx="1960013" cy="91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24200" y="5562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444" y="4673025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53141" y="4195325"/>
            <a:ext cx="2517219" cy="1290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17705" y="4625571"/>
            <a:ext cx="324766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828800" y="3962400"/>
            <a:ext cx="306364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5" name="Straight Connector 14"/>
          <p:cNvCxnSpPr/>
          <p:nvPr/>
        </p:nvCxnSpPr>
        <p:spPr>
          <a:xfrm rot="16200000" flipV="1">
            <a:off x="2072262" y="3847992"/>
            <a:ext cx="1529766" cy="50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03827" y="3581400"/>
            <a:ext cx="320373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073532" y="4191000"/>
            <a:ext cx="279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667000" y="2895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1219200" y="1676400"/>
          <a:ext cx="2395538" cy="1085850"/>
        </p:xfrm>
        <a:graphic>
          <a:graphicData uri="http://schemas.openxmlformats.org/presentationml/2006/ole">
            <p:oleObj spid="_x0000_s102402" name="Equation" r:id="rId3" imgW="952200" imgH="431640" progId="Equation.3">
              <p:embed/>
            </p:oleObj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3962400" y="1752600"/>
          <a:ext cx="1884363" cy="990600"/>
        </p:xfrm>
        <a:graphic>
          <a:graphicData uri="http://schemas.openxmlformats.org/presentationml/2006/ole">
            <p:oleObj spid="_x0000_s102403" name="Equation" r:id="rId4" imgW="749160" imgH="393480" progId="Equation.3">
              <p:embed/>
            </p:oleObj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6096000" y="1828800"/>
          <a:ext cx="2076450" cy="990600"/>
        </p:xfrm>
        <a:graphic>
          <a:graphicData uri="http://schemas.openxmlformats.org/presentationml/2006/ole">
            <p:oleObj spid="_x0000_s102404" name="Equation" r:id="rId5" imgW="825480" imgH="393480" progId="Equation.3">
              <p:embed/>
            </p:oleObj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5334000" y="3276600"/>
          <a:ext cx="2682875" cy="1085850"/>
        </p:xfrm>
        <a:graphic>
          <a:graphicData uri="http://schemas.openxmlformats.org/presentationml/2006/ole">
            <p:oleObj spid="_x0000_s102405" name="Equation" r:id="rId6" imgW="1066680" imgH="431640" progId="Equation.3">
              <p:embed/>
            </p:oleObj>
          </a:graphicData>
        </a:graphic>
      </p:graphicFrame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5257800" y="4419600"/>
          <a:ext cx="2841625" cy="1085850"/>
        </p:xfrm>
        <a:graphic>
          <a:graphicData uri="http://schemas.openxmlformats.org/presentationml/2006/ole">
            <p:oleObj spid="_x0000_s102406" name="Equation" r:id="rId7" imgW="1130040" imgH="431640" progId="Equation.3">
              <p:embed/>
            </p:oleObj>
          </a:graphicData>
        </a:graphic>
      </p:graphicFrame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5181600" y="5486400"/>
          <a:ext cx="2203450" cy="1085850"/>
        </p:xfrm>
        <a:graphic>
          <a:graphicData uri="http://schemas.openxmlformats.org/presentationml/2006/ole">
            <p:oleObj spid="_x0000_s102407" name="Equation" r:id="rId8" imgW="876240" imgH="43164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2057400" y="3200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SIGHT DISTANCE</a:t>
            </a:r>
          </a:p>
          <a:p>
            <a:pPr algn="ctr"/>
            <a:r>
              <a:rPr lang="en-US" sz="4800" b="1" smtClean="0"/>
              <a:t>CONSIDERATIONS</a:t>
            </a:r>
            <a:endParaRPr lang="en-US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12931</TotalTime>
  <Words>315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598</cp:revision>
  <dcterms:created xsi:type="dcterms:W3CDTF">2006-08-16T00:00:00Z</dcterms:created>
  <dcterms:modified xsi:type="dcterms:W3CDTF">2011-03-31T16:04:08Z</dcterms:modified>
</cp:coreProperties>
</file>