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537" r:id="rId3"/>
    <p:sldId id="538" r:id="rId4"/>
    <p:sldId id="599" r:id="rId5"/>
    <p:sldId id="632" r:id="rId6"/>
    <p:sldId id="628" r:id="rId7"/>
    <p:sldId id="636" r:id="rId8"/>
    <p:sldId id="637" r:id="rId9"/>
    <p:sldId id="638" r:id="rId10"/>
    <p:sldId id="639" r:id="rId11"/>
    <p:sldId id="640" r:id="rId12"/>
    <p:sldId id="641" r:id="rId13"/>
    <p:sldId id="644" r:id="rId14"/>
    <p:sldId id="642" r:id="rId15"/>
    <p:sldId id="643" r:id="rId16"/>
    <p:sldId id="646" r:id="rId17"/>
    <p:sldId id="645" r:id="rId18"/>
    <p:sldId id="647" r:id="rId19"/>
    <p:sldId id="648" r:id="rId20"/>
    <p:sldId id="649" r:id="rId21"/>
    <p:sldId id="65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6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Introduction to Pavement Materials</a:t>
            </a:r>
            <a:endParaRPr lang="en-US" dirty="0" smtClean="0"/>
          </a:p>
          <a:p>
            <a:r>
              <a:rPr lang="en-US" smtClean="0"/>
              <a:t>April 1,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formula for ESALs for a particular vehicle type </a:t>
            </a:r>
            <a:r>
              <a:rPr lang="en-US" sz="3200" i="1" smtClean="0"/>
              <a:t>i </a:t>
            </a:r>
            <a:r>
              <a:rPr lang="en-US" sz="3200" smtClean="0"/>
              <a:t>is: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295400"/>
          <a:ext cx="7069667" cy="762000"/>
        </p:xfrm>
        <a:graphic>
          <a:graphicData uri="http://schemas.openxmlformats.org/presentationml/2006/ole">
            <p:oleObj spid="_x0000_s110594" name="Equation" r:id="rId3" imgW="2120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formula for ESALs for a particular vehicle type </a:t>
            </a:r>
            <a:r>
              <a:rPr lang="en-US" sz="3200" i="1" smtClean="0"/>
              <a:t>i </a:t>
            </a:r>
            <a:r>
              <a:rPr lang="en-US" sz="3200" smtClean="0"/>
              <a:t>is: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295400"/>
          <a:ext cx="7069667" cy="762000"/>
        </p:xfrm>
        <a:graphic>
          <a:graphicData uri="http://schemas.openxmlformats.org/presentationml/2006/ole">
            <p:oleObj spid="_x0000_s111618" name="Equation" r:id="rId3" imgW="21207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743200"/>
            <a:ext cx="601980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Design lane factor:</a:t>
            </a:r>
          </a:p>
          <a:p>
            <a:r>
              <a:rPr lang="en-US" sz="2800" smtClean="0"/>
              <a:t>What percentage of total vehicle load is in the "design lane"?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124200" y="5257800"/>
            <a:ext cx="601980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Growth factor: if the traffic load increases by </a:t>
            </a:r>
            <a:r>
              <a:rPr lang="en-US" sz="2800" i="1" smtClean="0"/>
              <a:t>r</a:t>
            </a:r>
            <a:r>
              <a:rPr lang="en-US" sz="2800" smtClean="0"/>
              <a:t> each year for </a:t>
            </a:r>
            <a:r>
              <a:rPr lang="en-US" sz="2800" i="1" smtClean="0"/>
              <a:t>n</a:t>
            </a:r>
            <a:r>
              <a:rPr lang="en-US" sz="2800" smtClean="0"/>
              <a:t> years, </a:t>
            </a:r>
          </a:p>
          <a:p>
            <a:r>
              <a:rPr lang="en-US" sz="2800" i="1" smtClean="0"/>
              <a:t>G</a:t>
            </a:r>
            <a:r>
              <a:rPr lang="en-US" sz="2800" i="1" baseline="-25000" smtClean="0"/>
              <a:t>rn</a:t>
            </a:r>
            <a:r>
              <a:rPr lang="en-US" sz="2800" smtClean="0"/>
              <a:t> = [(1+</a:t>
            </a:r>
            <a:r>
              <a:rPr lang="en-US" sz="2800" i="1" smtClean="0"/>
              <a:t>r</a:t>
            </a:r>
            <a:r>
              <a:rPr lang="en-US" sz="2800" smtClean="0"/>
              <a:t>)</a:t>
            </a:r>
            <a:r>
              <a:rPr lang="en-US" sz="2800" i="1" baseline="30000" smtClean="0"/>
              <a:t>n</a:t>
            </a:r>
            <a:r>
              <a:rPr lang="en-US" sz="2800" smtClean="0"/>
              <a:t>-1]/</a:t>
            </a:r>
            <a:r>
              <a:rPr lang="en-US" sz="2800" i="1" smtClean="0"/>
              <a:t>r</a:t>
            </a:r>
            <a:endParaRPr lang="en-US" sz="2800" i="1"/>
          </a:p>
        </p:txBody>
      </p:sp>
      <p:cxnSp>
        <p:nvCxnSpPr>
          <p:cNvPr id="8" name="Elbow Connector 7"/>
          <p:cNvCxnSpPr>
            <a:stCxn id="5" idx="0"/>
          </p:cNvCxnSpPr>
          <p:nvPr/>
        </p:nvCxnSpPr>
        <p:spPr>
          <a:xfrm rot="16200000" flipV="1">
            <a:off x="3562350" y="2152650"/>
            <a:ext cx="685800" cy="495300"/>
          </a:xfrm>
          <a:prstGeom prst="bentConnector3">
            <a:avLst>
              <a:gd name="adj1" fmla="val 50000"/>
            </a:avLst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934200" y="3733800"/>
            <a:ext cx="304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4267200" y="2209800"/>
            <a:ext cx="419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152900" y="2095500"/>
            <a:ext cx="2286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formula for ESALs for a particular vehicle type </a:t>
            </a:r>
            <a:r>
              <a:rPr lang="en-US" sz="3200" i="1" smtClean="0"/>
              <a:t>i </a:t>
            </a:r>
            <a:r>
              <a:rPr lang="en-US" sz="3200" smtClean="0"/>
              <a:t>is: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295400"/>
          <a:ext cx="7069667" cy="762000"/>
        </p:xfrm>
        <a:graphic>
          <a:graphicData uri="http://schemas.openxmlformats.org/presentationml/2006/ole">
            <p:oleObj spid="_x0000_s112642" name="Equation" r:id="rId3" imgW="21207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2743200"/>
            <a:ext cx="6019800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Average annual daily traffic volume for vehicle class </a:t>
            </a:r>
            <a:r>
              <a:rPr lang="en-US" sz="2800" i="1" smtClean="0"/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4114800"/>
            <a:ext cx="60198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Number of axles in vehicle class </a:t>
            </a:r>
            <a:r>
              <a:rPr lang="en-US" sz="2800" i="1" smtClean="0"/>
              <a:t>i</a:t>
            </a:r>
            <a:endParaRPr lang="en-US" sz="2800" i="1"/>
          </a:p>
        </p:txBody>
      </p:sp>
      <p:cxnSp>
        <p:nvCxnSpPr>
          <p:cNvPr id="24" name="Straight Connector 23"/>
          <p:cNvCxnSpPr>
            <a:endCxn id="11" idx="3"/>
          </p:cNvCxnSpPr>
          <p:nvPr/>
        </p:nvCxnSpPr>
        <p:spPr>
          <a:xfrm rot="10800000" flipV="1">
            <a:off x="7162800" y="5410200"/>
            <a:ext cx="1143000" cy="3301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439694" y="3085306"/>
            <a:ext cx="25146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5181600"/>
            <a:ext cx="60198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ESAL equivalency factor (from table)</a:t>
            </a:r>
            <a:endParaRPr lang="en-US" sz="2800" i="1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6210300" y="2324100"/>
            <a:ext cx="838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3"/>
          </p:cNvCxnSpPr>
          <p:nvPr/>
        </p:nvCxnSpPr>
        <p:spPr>
          <a:xfrm rot="10800000" flipV="1">
            <a:off x="7162800" y="4343400"/>
            <a:ext cx="533400" cy="3301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6592094" y="3694906"/>
            <a:ext cx="34290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Find ESAL for each class </a:t>
            </a:r>
            <a:r>
              <a:rPr lang="en-US" sz="3200" i="1" smtClean="0"/>
              <a:t>i</a:t>
            </a:r>
            <a:r>
              <a:rPr lang="en-US" sz="3200" smtClean="0"/>
              <a:t>, then add together to get total ESAL.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295400"/>
          <a:ext cx="7069667" cy="762000"/>
        </p:xfrm>
        <a:graphic>
          <a:graphicData uri="http://schemas.openxmlformats.org/presentationml/2006/ole">
            <p:oleObj spid="_x0000_s114690" name="Equation" r:id="rId3" imgW="2120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We are building an 8-lane highway.  Estimate AADT is 12,000 with the following distribution:</a:t>
            </a:r>
          </a:p>
          <a:p>
            <a:r>
              <a:rPr lang="en-US" sz="3200" smtClean="0"/>
              <a:t>50% passenger dcars (1000 lb/axle)</a:t>
            </a:r>
          </a:p>
          <a:p>
            <a:r>
              <a:rPr lang="en-US" sz="3200" smtClean="0"/>
              <a:t>33% 2-axle single unit trucks (6000 lb/axle)</a:t>
            </a:r>
          </a:p>
          <a:p>
            <a:r>
              <a:rPr lang="en-US" sz="3200" smtClean="0"/>
              <a:t>17% 3-axle single unit trucks (10,000 lb/axle)</a:t>
            </a:r>
          </a:p>
          <a:p>
            <a:endParaRPr lang="en-US" sz="2000" smtClean="0"/>
          </a:p>
          <a:p>
            <a:r>
              <a:rPr lang="en-US" sz="3200" smtClean="0"/>
              <a:t>With a growth rate of 4%, design period of 20 years, and predicting 45% of traffic to be on the design lane, what is the total ESAL loading?</a:t>
            </a:r>
          </a:p>
          <a:p>
            <a:endParaRPr lang="en-US" sz="2000" smtClean="0"/>
          </a:p>
          <a:p>
            <a:r>
              <a:rPr lang="en-US" sz="3200" smtClean="0"/>
              <a:t>(Equivalency factors for the 3 vehicle types are 0.00002, 0.010, and 0.088)</a:t>
            </a:r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1219200" y="5791200"/>
          <a:ext cx="7069138" cy="762000"/>
        </p:xfrm>
        <a:graphic>
          <a:graphicData uri="http://schemas.openxmlformats.org/presentationml/2006/ole">
            <p:oleObj spid="_x0000_s113667" name="Equation" r:id="rId3" imgW="2120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FLEXIBLE PAVEMENT CONCEPTS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676400"/>
            <a:ext cx="49530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Asphalt concrete</a:t>
            </a:r>
            <a:endParaRPr lang="en-US" sz="3200"/>
          </a:p>
        </p:txBody>
      </p:sp>
      <p:sp>
        <p:nvSpPr>
          <p:cNvPr id="5" name="Rectangle 4"/>
          <p:cNvSpPr/>
          <p:nvPr/>
        </p:nvSpPr>
        <p:spPr>
          <a:xfrm>
            <a:off x="1219200" y="2286000"/>
            <a:ext cx="4953000" cy="6096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Base</a:t>
            </a:r>
            <a:endParaRPr lang="en-US" sz="3200"/>
          </a:p>
        </p:txBody>
      </p:sp>
      <p:sp>
        <p:nvSpPr>
          <p:cNvPr id="6" name="Rectangle 5"/>
          <p:cNvSpPr/>
          <p:nvPr/>
        </p:nvSpPr>
        <p:spPr>
          <a:xfrm>
            <a:off x="1219200" y="2895600"/>
            <a:ext cx="4953000" cy="609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Sub-base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505200"/>
            <a:ext cx="49530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/>
                </a:solidFill>
              </a:rPr>
              <a:t>Subgrade</a:t>
            </a:r>
            <a:endParaRPr lang="en-US" sz="320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274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990600" y="44958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When designing a flexible pavement, we have to decide the thickness of the top three layers.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Factors which must be taken into account:</a:t>
            </a:r>
          </a:p>
          <a:p>
            <a:pPr>
              <a:buFont typeface="Arial" pitchFamily="34" charset="0"/>
              <a:buChar char="•"/>
            </a:pPr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What level of reliability do we want?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How accurate is our volume forecast?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What is the ESAL loading?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How good are the materials being used (resilient modulus, elastic modulus, etc.)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How good is the subbase material?  Drainage?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How much damage are we designing for over the life of the pavement?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Factors which must be taken into account:</a:t>
            </a:r>
          </a:p>
          <a:p>
            <a:pPr>
              <a:buFont typeface="Arial" pitchFamily="34" charset="0"/>
              <a:buChar char="•"/>
            </a:pPr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What level of reliability do we want?</a:t>
            </a:r>
          </a:p>
          <a:p>
            <a:pPr lvl="1"/>
            <a:r>
              <a:rPr lang="en-US" sz="3200" smtClean="0"/>
              <a:t>(typically 90%, 95%, 99%)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Factors which must be taken into account:</a:t>
            </a:r>
          </a:p>
          <a:p>
            <a:pPr>
              <a:buFont typeface="Arial" pitchFamily="34" charset="0"/>
              <a:buChar char="•"/>
            </a:pPr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How accurate is our volume forecast?</a:t>
            </a:r>
          </a:p>
          <a:p>
            <a:pPr lvl="1"/>
            <a:r>
              <a:rPr lang="en-US" sz="3200" smtClean="0"/>
              <a:t>Measured by the overall standard deviation (0.2-0.6)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Factors which must be taken into account:</a:t>
            </a:r>
          </a:p>
          <a:p>
            <a:pPr>
              <a:buFont typeface="Arial" pitchFamily="34" charset="0"/>
              <a:buChar char="•"/>
            </a:pPr>
            <a:endParaRPr lang="en-US" sz="3200" smtClean="0"/>
          </a:p>
          <a:p>
            <a:r>
              <a:rPr lang="en-US" sz="3200" smtClean="0"/>
              <a:t>How much damage are we designing for over the life of the pavement?</a:t>
            </a:r>
          </a:p>
          <a:p>
            <a:r>
              <a:rPr lang="en-US" sz="3200" smtClean="0"/>
              <a:t>	</a:t>
            </a:r>
            <a:r>
              <a:rPr lang="en-US" sz="3200" smtClean="0"/>
              <a:t>Initial and final </a:t>
            </a:r>
            <a:r>
              <a:rPr lang="en-US" sz="3200" b="1" smtClean="0"/>
              <a:t>serviceability index</a:t>
            </a:r>
            <a:endParaRPr lang="en-US" sz="3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Homework 4 due Wednesday</a:t>
            </a:r>
          </a:p>
          <a:p>
            <a:r>
              <a:rPr lang="en-US" sz="3200" smtClean="0"/>
              <a:t>No lab </a:t>
            </a:r>
            <a:r>
              <a:rPr lang="en-US" sz="3200" smtClean="0"/>
              <a:t>Thursday</a:t>
            </a:r>
            <a:r>
              <a:rPr lang="en-US" sz="3200" smtClean="0"/>
              <a:t>; </a:t>
            </a:r>
            <a:r>
              <a:rPr lang="en-US" sz="3200" smtClean="0"/>
              <a:t>Dr. Jim Kladianos will be speaking in lab April 14</a:t>
            </a:r>
            <a:r>
              <a:rPr lang="en-US" sz="3200" smtClean="0"/>
              <a:t>.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PAVEMENT BASICS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two main types of pavement:</a:t>
            </a:r>
          </a:p>
          <a:p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Asphalt</a:t>
            </a:r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Concrete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two main types of pavement:</a:t>
            </a:r>
          </a:p>
          <a:p>
            <a:endParaRPr lang="en-US" sz="320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</a:t>
            </a:r>
            <a:r>
              <a:rPr lang="en-US" sz="3200" smtClean="0"/>
              <a:t>Asphalt</a:t>
            </a:r>
          </a:p>
          <a:p>
            <a:pPr lvl="1">
              <a:buFont typeface="Arial" pitchFamily="34" charset="0"/>
              <a:buChar char="•"/>
            </a:pPr>
            <a:r>
              <a:rPr lang="en-US" sz="3200" smtClean="0"/>
              <a:t>"Asphalt concrete"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smtClean="0"/>
              <a:t>Flexible pavement</a:t>
            </a:r>
            <a:r>
              <a:rPr lang="en-US" sz="3200" smtClean="0"/>
              <a:t> is the more technical term</a:t>
            </a:r>
            <a:endParaRPr lang="en-US" sz="3200" b="1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 Concrete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smtClean="0"/>
              <a:t>"Portland cement concrete"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smtClean="0"/>
              <a:t>Rigid pavement</a:t>
            </a:r>
            <a:r>
              <a:rPr lang="en-US" sz="3200" smtClean="0"/>
              <a:t> is the better term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676400" y="5334000"/>
            <a:ext cx="60198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What's the difference?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How much damage is caused by different vehicle types?</a:t>
            </a:r>
            <a:endParaRPr lang="en-US" sz="3200" smtClean="0"/>
          </a:p>
        </p:txBody>
      </p:sp>
      <p:sp>
        <p:nvSpPr>
          <p:cNvPr id="3" name="TextBox 2"/>
          <p:cNvSpPr txBox="1"/>
          <p:nvPr/>
        </p:nvSpPr>
        <p:spPr>
          <a:xfrm>
            <a:off x="6172200" y="1143000"/>
            <a:ext cx="14478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4000 lb</a:t>
            </a:r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6096000" y="3352800"/>
            <a:ext cx="19812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10,000 lb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6019800" y="5334000"/>
            <a:ext cx="23622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90,000 lb</a:t>
            </a:r>
            <a:endParaRPr lang="en-US" sz="280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360325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800600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Equivalent single-axle load (ESAL): Converting all vehicle loads to a standard unit (18 kips/axle).</a:t>
            </a:r>
          </a:p>
          <a:p>
            <a:endParaRPr lang="en-US" sz="3200" smtClean="0"/>
          </a:p>
          <a:p>
            <a:r>
              <a:rPr lang="en-US" sz="3200" smtClean="0"/>
              <a:t>For instance, typical values are:</a:t>
            </a:r>
          </a:p>
          <a:p>
            <a:endParaRPr lang="en-US" sz="3200" smtClean="0"/>
          </a:p>
          <a:p>
            <a:r>
              <a:rPr lang="en-US" sz="3200" smtClean="0"/>
              <a:t>2,000 kips/axle: 0.0003</a:t>
            </a:r>
          </a:p>
          <a:p>
            <a:r>
              <a:rPr lang="en-US" sz="3200" smtClean="0"/>
              <a:t>10,000 kips/axle: 0.102</a:t>
            </a:r>
          </a:p>
          <a:p>
            <a:r>
              <a:rPr lang="en-US" sz="3200" smtClean="0"/>
              <a:t>20,000 kips/axle: 1.47</a:t>
            </a:r>
          </a:p>
          <a:p>
            <a:r>
              <a:rPr lang="en-US" sz="3200" smtClean="0"/>
              <a:t>30,000 kips/axle: 6.8</a:t>
            </a:r>
          </a:p>
          <a:p>
            <a:r>
              <a:rPr lang="en-US" sz="3200" smtClean="0"/>
              <a:t>50,000 kips/axle: 60.00</a:t>
            </a:r>
          </a:p>
          <a:p>
            <a:endParaRPr lang="en-US" sz="3200" smtClean="0"/>
          </a:p>
          <a:p>
            <a:r>
              <a:rPr lang="en-US" sz="3200" smtClean="0"/>
              <a:t>(Differs for rigid/flexible pavement and based on pavement condition.  I will post tables.)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12961</TotalTime>
  <Words>540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Solstice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602</cp:revision>
  <dcterms:created xsi:type="dcterms:W3CDTF">2006-08-16T00:00:00Z</dcterms:created>
  <dcterms:modified xsi:type="dcterms:W3CDTF">2011-04-04T15:57:10Z</dcterms:modified>
</cp:coreProperties>
</file>