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98" r:id="rId3"/>
    <p:sldId id="299" r:id="rId4"/>
    <p:sldId id="276" r:id="rId5"/>
    <p:sldId id="282" r:id="rId6"/>
    <p:sldId id="284" r:id="rId7"/>
    <p:sldId id="290" r:id="rId8"/>
    <p:sldId id="295" r:id="rId9"/>
    <p:sldId id="296" r:id="rId10"/>
    <p:sldId id="297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Trip Generation</a:t>
            </a:r>
            <a:endParaRPr lang="en-US" dirty="0" smtClean="0"/>
          </a:p>
          <a:p>
            <a:r>
              <a:rPr lang="en-US" dirty="0" smtClean="0"/>
              <a:t>January </a:t>
            </a:r>
            <a:r>
              <a:rPr lang="en-US" dirty="0" smtClean="0"/>
              <a:t>14,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0" y="12954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generation</a:t>
            </a:r>
            <a:r>
              <a:rPr lang="en-US" sz="2400" dirty="0" smtClean="0"/>
              <a:t>:  How many people arrive at UW every morning?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7432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distribution</a:t>
            </a:r>
            <a:r>
              <a:rPr lang="en-US" sz="2400" dirty="0" smtClean="0"/>
              <a:t>:  How many people are coming to UW </a:t>
            </a:r>
            <a:r>
              <a:rPr lang="en-US" sz="2400" b="1" dirty="0" smtClean="0"/>
              <a:t>from each zone?</a:t>
            </a:r>
            <a:endParaRPr lang="en-US" sz="2400" b="1" dirty="0"/>
          </a:p>
        </p:txBody>
      </p:sp>
      <p:sp>
        <p:nvSpPr>
          <p:cNvPr id="24" name="Down Arrow 23"/>
          <p:cNvSpPr/>
          <p:nvPr/>
        </p:nvSpPr>
        <p:spPr>
          <a:xfrm>
            <a:off x="4038600" y="21336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0" y="41910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Mode choice: </a:t>
            </a:r>
            <a:r>
              <a:rPr lang="en-US" sz="2400" dirty="0" smtClean="0"/>
              <a:t>How many people will drive, walk, use the shuttle, or ride bicycles?</a:t>
            </a:r>
            <a:endParaRPr lang="en-US" sz="2400" b="1" dirty="0"/>
          </a:p>
        </p:txBody>
      </p:sp>
      <p:sp>
        <p:nvSpPr>
          <p:cNvPr id="27" name="Down Arrow 26"/>
          <p:cNvSpPr/>
          <p:nvPr/>
        </p:nvSpPr>
        <p:spPr>
          <a:xfrm>
            <a:off x="4038600" y="35814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0" y="56388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Route choice</a:t>
            </a:r>
            <a:r>
              <a:rPr lang="en-US" sz="2400" dirty="0" smtClean="0"/>
              <a:t>: What roads will people choose? (This gives information on congestion!)</a:t>
            </a:r>
            <a:endParaRPr lang="en-US" sz="2400" b="1" dirty="0"/>
          </a:p>
        </p:txBody>
      </p:sp>
      <p:sp>
        <p:nvSpPr>
          <p:cNvPr id="29" name="Down Arrow 28"/>
          <p:cNvSpPr/>
          <p:nvPr/>
        </p:nvSpPr>
        <p:spPr>
          <a:xfrm>
            <a:off x="4038600" y="50292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2286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TRIP GENERATION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7315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 #1: How many trips are made by people living in each zone?</a:t>
            </a: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209800" y="3276600"/>
            <a:ext cx="3124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Zone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876800" y="3886200"/>
            <a:ext cx="1981200" cy="838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34290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?</a:t>
            </a:r>
            <a:endParaRPr lang="en-US" sz="9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 #2: How many trips are coming to each zone? </a:t>
            </a: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209800" y="3276600"/>
            <a:ext cx="3124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Zone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4876800" y="3886200"/>
            <a:ext cx="1981200" cy="838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34290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?</a:t>
            </a:r>
            <a:endParaRPr lang="en-US" sz="9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Usually, we divide trips by purpose (work, shopping, recreation, etc.)</a:t>
            </a: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429000" y="2438400"/>
            <a:ext cx="3124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Zone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5410200" y="2971800"/>
            <a:ext cx="1981200" cy="838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5703838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Why?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2438400" y="2971800"/>
            <a:ext cx="1981200" cy="838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67600" y="2667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Work?</a:t>
            </a:r>
          </a:p>
          <a:p>
            <a:r>
              <a:rPr lang="en-US" sz="4000" dirty="0" smtClean="0"/>
              <a:t>Shop?</a:t>
            </a:r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25908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Work?</a:t>
            </a:r>
          </a:p>
          <a:p>
            <a:r>
              <a:rPr lang="en-US" sz="4000" dirty="0" smtClean="0"/>
              <a:t>Shop?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8001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Using travel surveys, we can estimate how many trips a household will make.</a:t>
            </a: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905000" y="35052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1524000" y="2895600"/>
            <a:ext cx="19812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43000" y="4800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 household members</a:t>
            </a:r>
          </a:p>
          <a:p>
            <a:r>
              <a:rPr lang="en-US" sz="3200" dirty="0" smtClean="0"/>
              <a:t>1 child</a:t>
            </a:r>
          </a:p>
          <a:p>
            <a:r>
              <a:rPr lang="en-US" sz="3200" dirty="0" smtClean="0"/>
              <a:t>2 vehicles owned</a:t>
            </a:r>
          </a:p>
          <a:p>
            <a:r>
              <a:rPr lang="en-US" sz="3200" dirty="0" smtClean="0"/>
              <a:t>Annual income $45,000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5" name="Right Arrow 14"/>
          <p:cNvSpPr/>
          <p:nvPr/>
        </p:nvSpPr>
        <p:spPr>
          <a:xfrm>
            <a:off x="4038600" y="3429000"/>
            <a:ext cx="1981200" cy="838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72200" y="2971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1.5 work trips</a:t>
            </a:r>
          </a:p>
          <a:p>
            <a:r>
              <a:rPr lang="en-US" sz="3200" dirty="0" smtClean="0"/>
              <a:t>0.8</a:t>
            </a:r>
            <a:r>
              <a:rPr lang="en-US" sz="3200" dirty="0" smtClean="0"/>
              <a:t> shopping trips</a:t>
            </a:r>
          </a:p>
          <a:p>
            <a:r>
              <a:rPr lang="en-US" sz="3200" dirty="0" smtClean="0"/>
              <a:t>(per day)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2438400"/>
            <a:ext cx="198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Trip</a:t>
            </a:r>
          </a:p>
          <a:p>
            <a:pPr algn="ctr"/>
            <a:r>
              <a:rPr lang="en-US" sz="3200" dirty="0" smtClean="0"/>
              <a:t>generation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8001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can then scale this up to the entire zone (since we assume a homogeneous population)</a:t>
            </a: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9" name="Group 8"/>
          <p:cNvGrpSpPr/>
          <p:nvPr/>
        </p:nvGrpSpPr>
        <p:grpSpPr>
          <a:xfrm>
            <a:off x="1219200" y="3048000"/>
            <a:ext cx="533400" cy="533400"/>
            <a:chOff x="1524000" y="2895600"/>
            <a:chExt cx="1981200" cy="1752600"/>
          </a:xfrm>
        </p:grpSpPr>
        <p:sp>
          <p:nvSpPr>
            <p:cNvPr id="12" name="Rectangle 11"/>
            <p:cNvSpPr/>
            <p:nvPr/>
          </p:nvSpPr>
          <p:spPr>
            <a:xfrm>
              <a:off x="1905000" y="3505200"/>
              <a:ext cx="11430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1524000" y="2895600"/>
              <a:ext cx="19812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143000" y="42672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/>
              <a:t>6 households with an average of:</a:t>
            </a:r>
          </a:p>
          <a:p>
            <a:r>
              <a:rPr lang="en-US" sz="3200" dirty="0" smtClean="0"/>
              <a:t>3 household members</a:t>
            </a:r>
          </a:p>
          <a:p>
            <a:r>
              <a:rPr lang="en-US" sz="3200" dirty="0" smtClean="0"/>
              <a:t>1 child</a:t>
            </a:r>
          </a:p>
          <a:p>
            <a:r>
              <a:rPr lang="en-US" sz="3200" dirty="0" smtClean="0"/>
              <a:t>2 vehicles owned</a:t>
            </a:r>
          </a:p>
          <a:p>
            <a:r>
              <a:rPr lang="en-US" sz="3200" dirty="0" smtClean="0"/>
              <a:t>Annual income $45,000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5" name="Right Arrow 14"/>
          <p:cNvSpPr/>
          <p:nvPr/>
        </p:nvSpPr>
        <p:spPr>
          <a:xfrm>
            <a:off x="3124200" y="3200400"/>
            <a:ext cx="1981200" cy="838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43500" y="28194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 x 1.5 = 9 work trips</a:t>
            </a:r>
          </a:p>
          <a:p>
            <a:r>
              <a:rPr lang="en-US" sz="3200" dirty="0" smtClean="0"/>
              <a:t>6 x 0.8 = 4.8 shop trips</a:t>
            </a:r>
          </a:p>
          <a:p>
            <a:r>
              <a:rPr lang="en-US" sz="3200" dirty="0" smtClean="0"/>
              <a:t>(per day)</a:t>
            </a: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3048000"/>
            <a:ext cx="533400" cy="533400"/>
            <a:chOff x="1524000" y="2895600"/>
            <a:chExt cx="1981200" cy="1752600"/>
          </a:xfrm>
        </p:grpSpPr>
        <p:sp>
          <p:nvSpPr>
            <p:cNvPr id="11" name="Rectangle 10"/>
            <p:cNvSpPr/>
            <p:nvPr/>
          </p:nvSpPr>
          <p:spPr>
            <a:xfrm>
              <a:off x="1905000" y="3505200"/>
              <a:ext cx="11430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524000" y="2895600"/>
              <a:ext cx="19812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438400" y="3048000"/>
            <a:ext cx="533400" cy="533400"/>
            <a:chOff x="1524000" y="2895600"/>
            <a:chExt cx="1981200" cy="1752600"/>
          </a:xfrm>
        </p:grpSpPr>
        <p:sp>
          <p:nvSpPr>
            <p:cNvPr id="20" name="Rectangle 19"/>
            <p:cNvSpPr/>
            <p:nvPr/>
          </p:nvSpPr>
          <p:spPr>
            <a:xfrm>
              <a:off x="1905000" y="3505200"/>
              <a:ext cx="11430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1524000" y="2895600"/>
              <a:ext cx="19812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19200" y="3657600"/>
            <a:ext cx="533400" cy="533400"/>
            <a:chOff x="1524000" y="2895600"/>
            <a:chExt cx="1981200" cy="1752600"/>
          </a:xfrm>
        </p:grpSpPr>
        <p:sp>
          <p:nvSpPr>
            <p:cNvPr id="23" name="Rectangle 22"/>
            <p:cNvSpPr/>
            <p:nvPr/>
          </p:nvSpPr>
          <p:spPr>
            <a:xfrm>
              <a:off x="1905000" y="3505200"/>
              <a:ext cx="11430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1524000" y="2895600"/>
              <a:ext cx="19812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28800" y="3657600"/>
            <a:ext cx="533400" cy="533400"/>
            <a:chOff x="1524000" y="2895600"/>
            <a:chExt cx="1981200" cy="1752600"/>
          </a:xfrm>
        </p:grpSpPr>
        <p:sp>
          <p:nvSpPr>
            <p:cNvPr id="26" name="Rectangle 25"/>
            <p:cNvSpPr/>
            <p:nvPr/>
          </p:nvSpPr>
          <p:spPr>
            <a:xfrm>
              <a:off x="1905000" y="3505200"/>
              <a:ext cx="11430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1524000" y="2895600"/>
              <a:ext cx="19812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38400" y="3657600"/>
            <a:ext cx="533400" cy="533400"/>
            <a:chOff x="1524000" y="2895600"/>
            <a:chExt cx="1981200" cy="1752600"/>
          </a:xfrm>
        </p:grpSpPr>
        <p:sp>
          <p:nvSpPr>
            <p:cNvPr id="29" name="Rectangle 28"/>
            <p:cNvSpPr/>
            <p:nvPr/>
          </p:nvSpPr>
          <p:spPr>
            <a:xfrm>
              <a:off x="1905000" y="3505200"/>
              <a:ext cx="11430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1524000" y="2895600"/>
              <a:ext cx="19812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8001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Linear regression is used to relate number of trips made to household characteristics</a:t>
            </a: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400"/>
            <a:ext cx="3886200" cy="37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8001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Linear regression is used to relate number of trips made to household characteristics</a:t>
            </a: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400"/>
            <a:ext cx="3886200" cy="37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3124200"/>
            <a:ext cx="21336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Independent variable: </a:t>
            </a:r>
            <a:r>
              <a:rPr lang="en-US" sz="2400" dirty="0" smtClean="0"/>
              <a:t>Number of trips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5867400"/>
            <a:ext cx="45720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Dependent variable(s): </a:t>
            </a:r>
            <a:r>
              <a:rPr lang="en-US" sz="2400" dirty="0" smtClean="0"/>
              <a:t>Household characteristics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line is not exact: no household behaves exactly like the model predicts.  But </a:t>
            </a:r>
            <a:r>
              <a:rPr lang="en-US" sz="3600" i="1" dirty="0" smtClean="0"/>
              <a:t>on average</a:t>
            </a:r>
            <a:r>
              <a:rPr lang="en-US" sz="3600" dirty="0" smtClean="0"/>
              <a:t> it is reasonable.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400"/>
            <a:ext cx="3886200" cy="37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3124200"/>
            <a:ext cx="21336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Independent variable: </a:t>
            </a:r>
            <a:r>
              <a:rPr lang="en-US" sz="2400" dirty="0" smtClean="0"/>
              <a:t>Number of trips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5867400"/>
            <a:ext cx="45720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Dependent variable(s): </a:t>
            </a:r>
            <a:r>
              <a:rPr lang="en-US" sz="2400" dirty="0" smtClean="0"/>
              <a:t>Household characteristics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linear regression equation.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886200"/>
            <a:ext cx="21336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Work productions </a:t>
            </a:r>
            <a:r>
              <a:rPr lang="en-US" sz="2400" dirty="0" smtClean="0"/>
              <a:t>(# of work trips)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4648200"/>
            <a:ext cx="45720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Dependent variable(s): </a:t>
            </a:r>
            <a:r>
              <a:rPr lang="en-US" sz="2400" dirty="0" smtClean="0"/>
              <a:t>Household characteristics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710119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0" y="1447800"/>
            <a:ext cx="4572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Regression coefficients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752600" y="3429000"/>
            <a:ext cx="381000" cy="228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4229100" y="3848100"/>
            <a:ext cx="1219200" cy="228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334000" y="3962400"/>
            <a:ext cx="1219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6362700" y="3848100"/>
            <a:ext cx="1219200" cy="228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7505700" y="3771900"/>
            <a:ext cx="1143000" cy="457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971800" y="2286000"/>
            <a:ext cx="762000" cy="152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038600" y="2286000"/>
            <a:ext cx="762000" cy="152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4876800" y="2362200"/>
            <a:ext cx="838200" cy="76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5943600" y="2286000"/>
            <a:ext cx="914400" cy="3048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010400" y="2057400"/>
            <a:ext cx="914400" cy="762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linear regression equation.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19200"/>
            <a:ext cx="85540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048000" y="2209800"/>
            <a:ext cx="1295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Income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343400" y="1828800"/>
            <a:ext cx="381000" cy="228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2590800"/>
            <a:ext cx="2057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Vehicles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3276600"/>
            <a:ext cx="1981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Household members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2590800"/>
            <a:ext cx="18288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Workers</a:t>
            </a:r>
            <a:endParaRPr lang="en-US" sz="2400" b="1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5448300" y="1790700"/>
            <a:ext cx="685800" cy="609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591300" y="2095500"/>
            <a:ext cx="1447800" cy="609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8267700" y="1943100"/>
            <a:ext cx="762000" cy="381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linear regression equation.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19200"/>
            <a:ext cx="85540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048000" y="2209800"/>
            <a:ext cx="1295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Income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343400" y="1828800"/>
            <a:ext cx="381000" cy="228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2590800"/>
            <a:ext cx="2057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Vehicles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3276600"/>
            <a:ext cx="1981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Household members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2590800"/>
            <a:ext cx="18288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Workers</a:t>
            </a:r>
            <a:endParaRPr lang="en-US" sz="2400" b="1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5448300" y="1790700"/>
            <a:ext cx="685800" cy="609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591300" y="2095500"/>
            <a:ext cx="1447800" cy="609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8267700" y="1943100"/>
            <a:ext cx="762000" cy="381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5400" y="4118789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Say income is $50,000, household owns 3 vehicles, contains 5 members (2 are employed)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linear regression equation.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19200"/>
            <a:ext cx="85540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048000" y="2209800"/>
            <a:ext cx="1295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Income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343400" y="1828800"/>
            <a:ext cx="381000" cy="228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2590800"/>
            <a:ext cx="2057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Vehicles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3276600"/>
            <a:ext cx="1981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Household members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2590800"/>
            <a:ext cx="18288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# Workers</a:t>
            </a:r>
            <a:endParaRPr lang="en-US" sz="2400" b="1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5448300" y="1790700"/>
            <a:ext cx="685800" cy="609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591300" y="2095500"/>
            <a:ext cx="1447800" cy="609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8267700" y="1943100"/>
            <a:ext cx="762000" cy="381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5400" y="4118789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Substituting these values in the equation gives 1.6 work trips per day.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Here’s another equation: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1219200"/>
            <a:ext cx="838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P</a:t>
            </a:r>
            <a:r>
              <a:rPr lang="en-US" sz="3600" i="1" baseline="-25000" dirty="0" smtClean="0"/>
              <a:t>s</a:t>
            </a:r>
            <a:r>
              <a:rPr lang="en-US" sz="3600" i="1" dirty="0" smtClean="0"/>
              <a:t> = </a:t>
            </a:r>
            <a:r>
              <a:rPr lang="en-US" sz="3600" dirty="0" smtClean="0"/>
              <a:t>0.3 + 0.5(# members) + 0.2(# children) 	+ 0.1 (# cars)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28194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trips would a household make with 3 cars, 4 members, and 2 children?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Here’s another equation: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1219200"/>
            <a:ext cx="838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P</a:t>
            </a:r>
            <a:r>
              <a:rPr lang="en-US" sz="3600" i="1" baseline="-25000" dirty="0" smtClean="0"/>
              <a:t>s</a:t>
            </a:r>
            <a:r>
              <a:rPr lang="en-US" sz="3600" i="1" dirty="0" smtClean="0"/>
              <a:t> = </a:t>
            </a:r>
            <a:r>
              <a:rPr lang="en-US" sz="3600" dirty="0" smtClean="0"/>
              <a:t>0.3 + 0.5(# members) + 0.2(# children) 	+ 0.1 (# cars)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819400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0.3 + 0.5 x 4 + 0.2 x 2 + 0.1 x 3 = 3.0</a:t>
            </a:r>
          </a:p>
          <a:p>
            <a:endParaRPr lang="en-US" sz="3600" dirty="0" smtClean="0"/>
          </a:p>
          <a:p>
            <a:r>
              <a:rPr lang="en-US" sz="3600" dirty="0" smtClean="0"/>
              <a:t>How would this number change if they buy one more car?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Here’s another equation: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1219200"/>
            <a:ext cx="838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P</a:t>
            </a:r>
            <a:r>
              <a:rPr lang="en-US" sz="3600" i="1" baseline="-25000" dirty="0" smtClean="0"/>
              <a:t>s</a:t>
            </a:r>
            <a:r>
              <a:rPr lang="en-US" sz="3600" i="1" dirty="0" smtClean="0"/>
              <a:t> = </a:t>
            </a:r>
            <a:r>
              <a:rPr lang="en-US" sz="3600" dirty="0" smtClean="0"/>
              <a:t>0.3 + 0.5(# members) + 0.2(# children) 	+ 0.1 (# cars)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8194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0.3 + 0.5 x 4 + 0.2 x 2 + 0.1 x 4 = 3.1</a:t>
            </a:r>
          </a:p>
          <a:p>
            <a:endParaRPr lang="en-US" sz="3200" dirty="0" smtClean="0"/>
          </a:p>
          <a:p>
            <a:r>
              <a:rPr lang="en-US" sz="3200" dirty="0" smtClean="0"/>
              <a:t>What if they have another child?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Here’s another equation: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1219200"/>
            <a:ext cx="838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P</a:t>
            </a:r>
            <a:r>
              <a:rPr lang="en-US" sz="3600" i="1" baseline="-25000" dirty="0" smtClean="0"/>
              <a:t>s</a:t>
            </a:r>
            <a:r>
              <a:rPr lang="en-US" sz="3600" i="1" dirty="0" smtClean="0"/>
              <a:t> = </a:t>
            </a:r>
            <a:r>
              <a:rPr lang="en-US" sz="3600" dirty="0" smtClean="0"/>
              <a:t>0.3 + 0.5(# members) + 0.2(# children) 	+ 0.1 (# cars)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8194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0.3 + 0.5 x </a:t>
            </a:r>
            <a:r>
              <a:rPr lang="en-US" sz="3600" b="1" dirty="0" smtClean="0"/>
              <a:t>5</a:t>
            </a:r>
            <a:r>
              <a:rPr lang="en-US" sz="3600" dirty="0" smtClean="0"/>
              <a:t> + 0.2 x </a:t>
            </a:r>
            <a:r>
              <a:rPr lang="en-US" sz="3600" b="1" dirty="0" smtClean="0"/>
              <a:t>3</a:t>
            </a:r>
            <a:r>
              <a:rPr lang="en-US" sz="3600" dirty="0" smtClean="0"/>
              <a:t> + 0.1 x 4 = 3.8</a:t>
            </a:r>
          </a:p>
          <a:p>
            <a:endParaRPr lang="en-US" sz="3200" dirty="0" smtClean="0"/>
          </a:p>
          <a:p>
            <a:r>
              <a:rPr lang="en-US" sz="3200" dirty="0" smtClean="0"/>
              <a:t>(Adding a child increases </a:t>
            </a:r>
            <a:r>
              <a:rPr lang="en-US" sz="3200" b="1" dirty="0" smtClean="0"/>
              <a:t>both</a:t>
            </a:r>
            <a:r>
              <a:rPr lang="en-US" sz="3200" dirty="0" smtClean="0"/>
              <a:t> # members and </a:t>
            </a:r>
          </a:p>
          <a:p>
            <a:r>
              <a:rPr lang="en-US" sz="3200" dirty="0" smtClean="0"/>
              <a:t># children.  Be careful!  A change in a household may affect more than one characteristic.)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the approach used for </a:t>
            </a:r>
            <a:r>
              <a:rPr lang="en-US" sz="3600" b="1" dirty="0" smtClean="0"/>
              <a:t>productions</a:t>
            </a:r>
            <a:r>
              <a:rPr lang="en-US" sz="3600" dirty="0" smtClean="0"/>
              <a:t>  (how many trips do households make?)</a:t>
            </a:r>
          </a:p>
          <a:p>
            <a:endParaRPr lang="en-US" sz="3600" dirty="0" smtClean="0"/>
          </a:p>
          <a:p>
            <a:r>
              <a:rPr lang="en-US" sz="3600" dirty="0" smtClean="0"/>
              <a:t>A similar approach is used for </a:t>
            </a:r>
            <a:r>
              <a:rPr lang="en-US" sz="3600" b="1" dirty="0" smtClean="0"/>
              <a:t>attractions</a:t>
            </a:r>
            <a:r>
              <a:rPr lang="en-US" sz="3600" dirty="0" smtClean="0"/>
              <a:t> (how many trips will be coming to a particular place?)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828800" y="48006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447800" y="4191000"/>
            <a:ext cx="19812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86200"/>
            <a:ext cx="317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3581400" y="4876800"/>
            <a:ext cx="1981200" cy="838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096000"/>
            <a:ext cx="1905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Production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6248400"/>
            <a:ext cx="17526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Attraction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Different factors are used, for instance: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6248400" cy="76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600200" y="2590800"/>
            <a:ext cx="2133600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Work attractions </a:t>
            </a:r>
          </a:p>
          <a:p>
            <a:pPr algn="ctr"/>
            <a:r>
              <a:rPr lang="en-US" sz="2400" dirty="0" smtClean="0"/>
              <a:t>(# of people coming to work here)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209800" y="2133600"/>
            <a:ext cx="381000" cy="228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2971800"/>
            <a:ext cx="21336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Household income</a:t>
            </a:r>
            <a:r>
              <a:rPr lang="en-US" sz="2400" dirty="0" smtClean="0"/>
              <a:t> in this zone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4648200" y="2362200"/>
            <a:ext cx="838200" cy="76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0" y="2971800"/>
            <a:ext cx="2133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Office space </a:t>
            </a:r>
            <a:r>
              <a:rPr lang="en-US" sz="2400" dirty="0" smtClean="0"/>
              <a:t>in this zone</a:t>
            </a:r>
            <a:endParaRPr lang="en-US" sz="2400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6629400" y="2362200"/>
            <a:ext cx="838200" cy="76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2954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No class Monday – disregard syllabus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Notes have been posted to website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Would there be interest in moving classroom to engineering building?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from notes: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59436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24000" y="57150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1. Perform linear regression with survey results </a:t>
            </a:r>
            <a:r>
              <a:rPr lang="en-US" sz="2400" dirty="0" smtClean="0"/>
              <a:t>(lab next Thursday)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from notes: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5715000"/>
            <a:ext cx="63246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2. Substitute zone data (from census)</a:t>
            </a:r>
            <a:endParaRPr lang="en-US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7800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29000"/>
            <a:ext cx="605629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us 7"/>
          <p:cNvSpPr/>
          <p:nvPr/>
        </p:nvSpPr>
        <p:spPr>
          <a:xfrm>
            <a:off x="4267200" y="2286000"/>
            <a:ext cx="990600" cy="990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from notes: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5715000"/>
            <a:ext cx="63246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4. Do same with attractions</a:t>
            </a:r>
            <a:endParaRPr lang="en-US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0"/>
            <a:ext cx="796547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 b="24681"/>
          <a:stretch>
            <a:fillRect/>
          </a:stretch>
        </p:blipFill>
        <p:spPr bwMode="auto">
          <a:xfrm>
            <a:off x="3657600" y="3200400"/>
            <a:ext cx="396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66800" y="2895600"/>
            <a:ext cx="1905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Production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4191000"/>
            <a:ext cx="17526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Attraction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from notes: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4495800"/>
            <a:ext cx="63246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5. Scale them so they match</a:t>
            </a:r>
            <a:endParaRPr lang="en-US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10520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19200" y="5226784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(Each trip consists of one production and one attraction: they have to add up to the same)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from notes: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4495800"/>
            <a:ext cx="63246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5. Scale them so they match</a:t>
            </a:r>
            <a:endParaRPr lang="en-US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10520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66800" y="52578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Adjust </a:t>
            </a:r>
            <a:r>
              <a:rPr lang="en-US" sz="3600" b="1" dirty="0" smtClean="0"/>
              <a:t>attractions</a:t>
            </a:r>
            <a:r>
              <a:rPr lang="en-US" sz="3600" dirty="0" smtClean="0"/>
              <a:t> by multiplying them by the right factor so they match productions.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r="8008"/>
          <a:stretch>
            <a:fillRect/>
          </a:stretch>
        </p:blipFill>
        <p:spPr bwMode="auto">
          <a:xfrm>
            <a:off x="2324100" y="1689100"/>
            <a:ext cx="3581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731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do we need to do planning?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2954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Zone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Network representation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Data source(s)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Example: Chicago regional network (1790 zones)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4481512" cy="490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81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Chicago regional network has ~12,000 nodes and ~39,000 links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4333875" cy="511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0" y="5334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generation</a:t>
            </a:r>
            <a:r>
              <a:rPr lang="en-US" sz="2400" dirty="0" smtClean="0"/>
              <a:t>: What are the total number of trips people make to and from each zone?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19812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distribution</a:t>
            </a:r>
            <a:r>
              <a:rPr lang="en-US" sz="2400" dirty="0" smtClean="0"/>
              <a:t>: What are the specific origins and destinations for this total number of trips?</a:t>
            </a:r>
            <a:endParaRPr lang="en-US" sz="2400" b="1" dirty="0"/>
          </a:p>
        </p:txBody>
      </p:sp>
      <p:sp>
        <p:nvSpPr>
          <p:cNvPr id="24" name="Down Arrow 23"/>
          <p:cNvSpPr/>
          <p:nvPr/>
        </p:nvSpPr>
        <p:spPr>
          <a:xfrm>
            <a:off x="4038600" y="13716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0" y="34290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Mode choice: </a:t>
            </a:r>
            <a:r>
              <a:rPr lang="en-US" sz="2400" dirty="0" smtClean="0"/>
              <a:t>How many people will choose to drive, walk, ride bicycles, use transit, etc.?</a:t>
            </a:r>
            <a:endParaRPr lang="en-US" sz="2400" b="1" dirty="0"/>
          </a:p>
        </p:txBody>
      </p:sp>
      <p:sp>
        <p:nvSpPr>
          <p:cNvPr id="27" name="Down Arrow 26"/>
          <p:cNvSpPr/>
          <p:nvPr/>
        </p:nvSpPr>
        <p:spPr>
          <a:xfrm>
            <a:off x="4038600" y="28194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0" y="48768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Route choice</a:t>
            </a:r>
            <a:r>
              <a:rPr lang="en-US" sz="2400" dirty="0" smtClean="0"/>
              <a:t>: What are the specific routes people will use for their trips?</a:t>
            </a:r>
            <a:endParaRPr lang="en-US" sz="2400" b="1" dirty="0"/>
          </a:p>
        </p:txBody>
      </p:sp>
      <p:sp>
        <p:nvSpPr>
          <p:cNvPr id="29" name="Down Arrow 28"/>
          <p:cNvSpPr/>
          <p:nvPr/>
        </p:nvSpPr>
        <p:spPr>
          <a:xfrm>
            <a:off x="4038600" y="42672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0" y="12954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generation</a:t>
            </a:r>
            <a:r>
              <a:rPr lang="en-US" sz="2400" dirty="0" smtClean="0"/>
              <a:t>:  How many people arrive at UW every morning?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7432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distribution</a:t>
            </a:r>
            <a:r>
              <a:rPr lang="en-US" sz="2400" dirty="0" smtClean="0"/>
              <a:t>:  How many people are coming to UW </a:t>
            </a:r>
            <a:r>
              <a:rPr lang="en-US" sz="2400" b="1" dirty="0" smtClean="0"/>
              <a:t>from each zone?</a:t>
            </a:r>
            <a:endParaRPr lang="en-US" sz="2400" b="1" dirty="0"/>
          </a:p>
        </p:txBody>
      </p:sp>
      <p:sp>
        <p:nvSpPr>
          <p:cNvPr id="24" name="Down Arrow 23"/>
          <p:cNvSpPr/>
          <p:nvPr/>
        </p:nvSpPr>
        <p:spPr>
          <a:xfrm>
            <a:off x="4038600" y="21336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0" y="41910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Mode choice: </a:t>
            </a:r>
            <a:r>
              <a:rPr lang="en-US" sz="2400" dirty="0" smtClean="0"/>
              <a:t>How many people will drive, walk, use the shuttle, or ride bicycles?</a:t>
            </a:r>
            <a:endParaRPr lang="en-US" sz="2400" b="1" dirty="0"/>
          </a:p>
        </p:txBody>
      </p:sp>
      <p:sp>
        <p:nvSpPr>
          <p:cNvPr id="27" name="Down Arrow 26"/>
          <p:cNvSpPr/>
          <p:nvPr/>
        </p:nvSpPr>
        <p:spPr>
          <a:xfrm>
            <a:off x="4038600" y="35814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0" y="56388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Route choice</a:t>
            </a:r>
            <a:r>
              <a:rPr lang="en-US" sz="2400" dirty="0" smtClean="0"/>
              <a:t>: What roads will people choose? (This gives information on congestion!)</a:t>
            </a:r>
            <a:endParaRPr lang="en-US" sz="2400" b="1" dirty="0"/>
          </a:p>
        </p:txBody>
      </p:sp>
      <p:sp>
        <p:nvSpPr>
          <p:cNvPr id="29" name="Down Arrow 28"/>
          <p:cNvSpPr/>
          <p:nvPr/>
        </p:nvSpPr>
        <p:spPr>
          <a:xfrm>
            <a:off x="4038600" y="50292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228600"/>
            <a:ext cx="731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Example:</a:t>
            </a:r>
            <a:endParaRPr lang="en-US" sz="4000" b="1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397</TotalTime>
  <Words>920</Words>
  <Application>Microsoft Office PowerPoint</Application>
  <PresentationFormat>On-screen Show (4:3)</PresentationFormat>
  <Paragraphs>133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62</cp:revision>
  <dcterms:created xsi:type="dcterms:W3CDTF">2006-08-16T00:00:00Z</dcterms:created>
  <dcterms:modified xsi:type="dcterms:W3CDTF">2011-01-14T16:50:54Z</dcterms:modified>
</cp:coreProperties>
</file>