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700" r:id="rId3"/>
    <p:sldId id="701" r:id="rId4"/>
    <p:sldId id="599" r:id="rId5"/>
    <p:sldId id="651" r:id="rId6"/>
    <p:sldId id="696" r:id="rId7"/>
    <p:sldId id="695" r:id="rId8"/>
    <p:sldId id="697" r:id="rId9"/>
    <p:sldId id="637" r:id="rId10"/>
    <p:sldId id="699" r:id="rId11"/>
    <p:sldId id="698" r:id="rId12"/>
    <p:sldId id="703" r:id="rId13"/>
    <p:sldId id="702" r:id="rId14"/>
    <p:sldId id="704" r:id="rId15"/>
    <p:sldId id="705" r:id="rId16"/>
    <p:sldId id="706" r:id="rId17"/>
    <p:sldId id="707" r:id="rId18"/>
    <p:sldId id="708" r:id="rId19"/>
    <p:sldId id="709" r:id="rId20"/>
    <p:sldId id="717" r:id="rId21"/>
    <p:sldId id="711" r:id="rId22"/>
    <p:sldId id="712" r:id="rId23"/>
    <p:sldId id="713" r:id="rId24"/>
    <p:sldId id="714" r:id="rId25"/>
    <p:sldId id="715" r:id="rId26"/>
    <p:sldId id="716" r:id="rId27"/>
    <p:sldId id="718" r:id="rId28"/>
    <p:sldId id="719"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768" y="-3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2D6B6D-81BA-4495-AE48-45754D94CA94}" type="datetimeFigureOut">
              <a:rPr lang="en-US" smtClean="0"/>
              <a:pPr/>
              <a:t>4/8/2011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554202-0B94-44A9-BD51-1750509AF68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4/8/2011</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4/8/2011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4/8/2011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4/8/2011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4/8/2011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4/8/2011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4/8/2011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4/8/2011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4/8/2011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4/8/2011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4/8/2011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4/8/2011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5.bin"/></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CE 3500</a:t>
            </a:r>
            <a:endParaRPr lang="en-US" dirty="0"/>
          </a:p>
        </p:txBody>
      </p:sp>
      <p:sp>
        <p:nvSpPr>
          <p:cNvPr id="3" name="Subtitle 2"/>
          <p:cNvSpPr>
            <a:spLocks noGrp="1"/>
          </p:cNvSpPr>
          <p:nvPr>
            <p:ph type="subTitle" idx="1"/>
          </p:nvPr>
        </p:nvSpPr>
        <p:spPr/>
        <p:txBody>
          <a:bodyPr>
            <a:normAutofit lnSpcReduction="10000"/>
          </a:bodyPr>
          <a:lstStyle/>
          <a:p>
            <a:r>
              <a:rPr lang="en-US" dirty="0" smtClean="0"/>
              <a:t>Transportation Engineering</a:t>
            </a:r>
          </a:p>
          <a:p>
            <a:endParaRPr lang="en-US" dirty="0" smtClean="0"/>
          </a:p>
          <a:p>
            <a:r>
              <a:rPr lang="en-US" smtClean="0"/>
              <a:t>Basic safety methods</a:t>
            </a:r>
            <a:endParaRPr lang="en-US" dirty="0" smtClean="0"/>
          </a:p>
          <a:p>
            <a:r>
              <a:rPr lang="en-US" smtClean="0"/>
              <a:t>April </a:t>
            </a:r>
            <a:r>
              <a:rPr lang="en-US" smtClean="0"/>
              <a:t>8, </a:t>
            </a:r>
            <a:r>
              <a:rPr lang="en-US" dirty="0" smtClean="0"/>
              <a:t>2011</a:t>
            </a:r>
            <a:endParaRPr lang="en-US" dirty="0"/>
          </a:p>
        </p:txBody>
      </p:sp>
      <p:pic>
        <p:nvPicPr>
          <p:cNvPr id="5" name="Picture 8"/>
          <p:cNvPicPr>
            <a:picLocks noChangeAspect="1" noChangeArrowheads="1"/>
          </p:cNvPicPr>
          <p:nvPr/>
        </p:nvPicPr>
        <p:blipFill>
          <a:blip r:embed="rId2" cstate="print"/>
          <a:srcRect/>
          <a:stretch>
            <a:fillRect/>
          </a:stretch>
        </p:blipFill>
        <p:spPr bwMode="auto">
          <a:xfrm>
            <a:off x="1143000" y="5257800"/>
            <a:ext cx="1447800" cy="140208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cstate="print"/>
          <a:srcRect/>
          <a:stretch>
            <a:fillRect/>
          </a:stretch>
        </p:blipFill>
        <p:spPr bwMode="auto">
          <a:xfrm>
            <a:off x="4500563" y="5410200"/>
            <a:ext cx="4643437" cy="12017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0"/>
            <a:ext cx="8153400" cy="584775"/>
          </a:xfrm>
          <a:prstGeom prst="rect">
            <a:avLst/>
          </a:prstGeom>
        </p:spPr>
        <p:txBody>
          <a:bodyPr wrap="square">
            <a:spAutoFit/>
          </a:bodyPr>
          <a:lstStyle/>
          <a:p>
            <a:r>
              <a:rPr lang="en-US" sz="3200" smtClean="0"/>
              <a:t>Scale of crash severity</a:t>
            </a:r>
            <a:endParaRPr lang="en-US" sz="3200" smtClean="0"/>
          </a:p>
        </p:txBody>
      </p:sp>
      <p:sp>
        <p:nvSpPr>
          <p:cNvPr id="9" name="Rectangle 8"/>
          <p:cNvSpPr/>
          <p:nvPr/>
        </p:nvSpPr>
        <p:spPr>
          <a:xfrm>
            <a:off x="1143000" y="1371600"/>
            <a:ext cx="7696200" cy="3046988"/>
          </a:xfrm>
          <a:prstGeom prst="rect">
            <a:avLst/>
          </a:prstGeom>
        </p:spPr>
        <p:txBody>
          <a:bodyPr wrap="square">
            <a:spAutoFit/>
          </a:bodyPr>
          <a:lstStyle/>
          <a:p>
            <a:r>
              <a:rPr lang="en-US" sz="3200" smtClean="0"/>
              <a:t>K: One or more fatal injury</a:t>
            </a:r>
          </a:p>
          <a:p>
            <a:r>
              <a:rPr lang="en-US" sz="3200" smtClean="0"/>
              <a:t>A: Incapacitating injury</a:t>
            </a:r>
          </a:p>
          <a:p>
            <a:r>
              <a:rPr lang="en-US" sz="3200" smtClean="0"/>
              <a:t>B: Non-incapacitating injury</a:t>
            </a:r>
          </a:p>
          <a:p>
            <a:r>
              <a:rPr lang="en-US" sz="3200" smtClean="0"/>
              <a:t>C: Possible injury </a:t>
            </a:r>
          </a:p>
          <a:p>
            <a:r>
              <a:rPr lang="en-US" sz="3200" smtClean="0"/>
              <a:t>	</a:t>
            </a:r>
            <a:r>
              <a:rPr lang="en-US" sz="3200" smtClean="0"/>
              <a:t>	(not obvious at time of crash)</a:t>
            </a:r>
          </a:p>
          <a:p>
            <a:r>
              <a:rPr lang="en-US" sz="3200" smtClean="0"/>
              <a:t>O: Property damage only</a:t>
            </a:r>
            <a:endParaRPr lang="en-US" sz="3200" smtClean="0"/>
          </a:p>
        </p:txBody>
      </p:sp>
      <p:sp>
        <p:nvSpPr>
          <p:cNvPr id="6" name="TextBox 5"/>
          <p:cNvSpPr txBox="1"/>
          <p:nvPr/>
        </p:nvSpPr>
        <p:spPr>
          <a:xfrm>
            <a:off x="1676400" y="5562600"/>
            <a:ext cx="6248400" cy="523220"/>
          </a:xfrm>
          <a:prstGeom prst="rect">
            <a:avLst/>
          </a:prstGeom>
          <a:solidFill>
            <a:schemeClr val="bg2"/>
          </a:solidFill>
          <a:ln>
            <a:solidFill>
              <a:schemeClr val="tx2"/>
            </a:solidFill>
          </a:ln>
        </p:spPr>
        <p:txBody>
          <a:bodyPr wrap="square" rtlCol="0">
            <a:spAutoFit/>
          </a:bodyPr>
          <a:lstStyle/>
          <a:p>
            <a:pPr algn="ctr"/>
            <a:r>
              <a:rPr lang="en-US" sz="2800" smtClean="0"/>
              <a:t>Often called the KABCO scale</a:t>
            </a:r>
            <a:endParaRPr lang="en-US" sz="28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0"/>
            <a:ext cx="8153400" cy="584775"/>
          </a:xfrm>
          <a:prstGeom prst="rect">
            <a:avLst/>
          </a:prstGeom>
        </p:spPr>
        <p:txBody>
          <a:bodyPr wrap="square">
            <a:spAutoFit/>
          </a:bodyPr>
          <a:lstStyle/>
          <a:p>
            <a:r>
              <a:rPr lang="en-US" sz="3200" smtClean="0"/>
              <a:t>Definition of crash frequency:</a:t>
            </a:r>
            <a:endParaRPr lang="en-US" sz="3200" smtClean="0"/>
          </a:p>
        </p:txBody>
      </p:sp>
      <p:sp>
        <p:nvSpPr>
          <p:cNvPr id="5" name="TextBox 4"/>
          <p:cNvSpPr txBox="1"/>
          <p:nvPr/>
        </p:nvSpPr>
        <p:spPr>
          <a:xfrm>
            <a:off x="1828800" y="1371600"/>
            <a:ext cx="6248400" cy="954107"/>
          </a:xfrm>
          <a:prstGeom prst="rect">
            <a:avLst/>
          </a:prstGeom>
          <a:solidFill>
            <a:schemeClr val="bg2"/>
          </a:solidFill>
          <a:ln>
            <a:solidFill>
              <a:schemeClr val="tx2"/>
            </a:solidFill>
          </a:ln>
        </p:spPr>
        <p:txBody>
          <a:bodyPr wrap="square" rtlCol="0">
            <a:spAutoFit/>
          </a:bodyPr>
          <a:lstStyle/>
          <a:p>
            <a:pPr algn="ctr"/>
            <a:r>
              <a:rPr lang="en-US" sz="2800" smtClean="0"/>
              <a:t>Crash frequency =</a:t>
            </a:r>
          </a:p>
          <a:p>
            <a:pPr algn="ctr"/>
            <a:r>
              <a:rPr lang="en-US" sz="2800" smtClean="0"/>
              <a:t>(Number of crashes)/(Period of years)</a:t>
            </a:r>
            <a:endParaRPr lang="en-US" sz="2800"/>
          </a:p>
        </p:txBody>
      </p:sp>
      <p:sp>
        <p:nvSpPr>
          <p:cNvPr id="9" name="Rectangle 8"/>
          <p:cNvSpPr/>
          <p:nvPr/>
        </p:nvSpPr>
        <p:spPr>
          <a:xfrm>
            <a:off x="1676400" y="3581400"/>
            <a:ext cx="6629400" cy="1077218"/>
          </a:xfrm>
          <a:prstGeom prst="rect">
            <a:avLst/>
          </a:prstGeom>
        </p:spPr>
        <p:txBody>
          <a:bodyPr wrap="square">
            <a:spAutoFit/>
          </a:bodyPr>
          <a:lstStyle/>
          <a:p>
            <a:r>
              <a:rPr lang="en-US" sz="3200" smtClean="0"/>
              <a:t>Can be measured at a particular site, a facility, or over a network.</a:t>
            </a:r>
            <a:endParaRPr lang="en-US" sz="32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0"/>
            <a:ext cx="8153400" cy="584775"/>
          </a:xfrm>
          <a:prstGeom prst="rect">
            <a:avLst/>
          </a:prstGeom>
        </p:spPr>
        <p:txBody>
          <a:bodyPr wrap="square">
            <a:spAutoFit/>
          </a:bodyPr>
          <a:lstStyle/>
          <a:p>
            <a:r>
              <a:rPr lang="en-US" sz="3200" smtClean="0"/>
              <a:t>Expected average crash frequency</a:t>
            </a:r>
            <a:endParaRPr lang="en-US" sz="3200" smtClean="0"/>
          </a:p>
        </p:txBody>
      </p:sp>
      <p:sp>
        <p:nvSpPr>
          <p:cNvPr id="5" name="TextBox 4"/>
          <p:cNvSpPr txBox="1"/>
          <p:nvPr/>
        </p:nvSpPr>
        <p:spPr>
          <a:xfrm>
            <a:off x="1828800" y="1371600"/>
            <a:ext cx="6248400" cy="954107"/>
          </a:xfrm>
          <a:prstGeom prst="rect">
            <a:avLst/>
          </a:prstGeom>
          <a:solidFill>
            <a:schemeClr val="bg2"/>
          </a:solidFill>
          <a:ln>
            <a:solidFill>
              <a:schemeClr val="tx2"/>
            </a:solidFill>
          </a:ln>
        </p:spPr>
        <p:txBody>
          <a:bodyPr wrap="square" rtlCol="0">
            <a:spAutoFit/>
          </a:bodyPr>
          <a:lstStyle/>
          <a:p>
            <a:pPr algn="ctr"/>
            <a:r>
              <a:rPr lang="en-US" sz="2800" smtClean="0"/>
              <a:t>Predicted long-run average crash frequency if nothing were to change</a:t>
            </a:r>
            <a:endParaRPr lang="en-US" sz="2800"/>
          </a:p>
        </p:txBody>
      </p:sp>
      <p:sp>
        <p:nvSpPr>
          <p:cNvPr id="9" name="Rectangle 8"/>
          <p:cNvSpPr/>
          <p:nvPr/>
        </p:nvSpPr>
        <p:spPr>
          <a:xfrm>
            <a:off x="1676400" y="3581400"/>
            <a:ext cx="6629400" cy="1569660"/>
          </a:xfrm>
          <a:prstGeom prst="rect">
            <a:avLst/>
          </a:prstGeom>
        </p:spPr>
        <p:txBody>
          <a:bodyPr wrap="square">
            <a:spAutoFit/>
          </a:bodyPr>
          <a:lstStyle/>
          <a:p>
            <a:r>
              <a:rPr lang="en-US" sz="3200" smtClean="0"/>
              <a:t>What are the advantages and disadvantages of EACF vs. observed crash frequency?</a:t>
            </a:r>
            <a:endParaRPr lang="en-US" sz="32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1219200" y="3657600"/>
            <a:ext cx="7543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7543800" y="3733800"/>
            <a:ext cx="1371600" cy="584775"/>
          </a:xfrm>
          <a:prstGeom prst="rect">
            <a:avLst/>
          </a:prstGeom>
        </p:spPr>
        <p:txBody>
          <a:bodyPr wrap="square">
            <a:spAutoFit/>
          </a:bodyPr>
          <a:lstStyle/>
          <a:p>
            <a:r>
              <a:rPr lang="en-US" sz="3200" smtClean="0"/>
              <a:t>EACF</a:t>
            </a:r>
            <a:endParaRPr lang="en-US" sz="3200" smtClean="0"/>
          </a:p>
        </p:txBody>
      </p:sp>
      <p:cxnSp>
        <p:nvCxnSpPr>
          <p:cNvPr id="7" name="Straight Connector 6"/>
          <p:cNvCxnSpPr/>
          <p:nvPr/>
        </p:nvCxnSpPr>
        <p:spPr>
          <a:xfrm rot="5400000" flipH="1" flipV="1">
            <a:off x="1028700" y="3238500"/>
            <a:ext cx="2057400" cy="12192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2362200" y="3124200"/>
            <a:ext cx="1219200" cy="6096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276600" y="4038600"/>
            <a:ext cx="1066800" cy="3048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3276600" y="2590800"/>
            <a:ext cx="2819400" cy="6858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3924300" y="2628900"/>
            <a:ext cx="2667000" cy="4572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5372100" y="2933700"/>
            <a:ext cx="1371600" cy="11430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629400" y="2895600"/>
            <a:ext cx="990600" cy="6858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0800000" flipV="1">
            <a:off x="7543800" y="3352800"/>
            <a:ext cx="1219200" cy="2286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4495800" y="914400"/>
            <a:ext cx="3581400" cy="584775"/>
          </a:xfrm>
          <a:prstGeom prst="rect">
            <a:avLst/>
          </a:prstGeom>
        </p:spPr>
        <p:txBody>
          <a:bodyPr wrap="square">
            <a:spAutoFit/>
          </a:bodyPr>
          <a:lstStyle/>
          <a:p>
            <a:r>
              <a:rPr lang="en-US" sz="3200" smtClean="0"/>
              <a:t>Observed frequency</a:t>
            </a:r>
            <a:endParaRPr lang="en-US" sz="32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1219200" y="3657600"/>
            <a:ext cx="7543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6" name="Rectangle 5"/>
          <p:cNvSpPr/>
          <p:nvPr/>
        </p:nvSpPr>
        <p:spPr>
          <a:xfrm>
            <a:off x="7543800" y="3733800"/>
            <a:ext cx="1371600" cy="584775"/>
          </a:xfrm>
          <a:prstGeom prst="rect">
            <a:avLst/>
          </a:prstGeom>
        </p:spPr>
        <p:txBody>
          <a:bodyPr wrap="square">
            <a:spAutoFit/>
          </a:bodyPr>
          <a:lstStyle/>
          <a:p>
            <a:r>
              <a:rPr lang="en-US" sz="3200" smtClean="0"/>
              <a:t>EACF</a:t>
            </a:r>
            <a:endParaRPr lang="en-US" sz="3200" smtClean="0"/>
          </a:p>
        </p:txBody>
      </p:sp>
      <p:cxnSp>
        <p:nvCxnSpPr>
          <p:cNvPr id="7" name="Straight Connector 6"/>
          <p:cNvCxnSpPr/>
          <p:nvPr/>
        </p:nvCxnSpPr>
        <p:spPr>
          <a:xfrm rot="5400000" flipH="1" flipV="1">
            <a:off x="1028700" y="3238500"/>
            <a:ext cx="2057400" cy="12192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2362200" y="3124200"/>
            <a:ext cx="1219200" cy="6096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276600" y="4038600"/>
            <a:ext cx="1066800" cy="3048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3276600" y="2590800"/>
            <a:ext cx="2819400" cy="6858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3924300" y="2628900"/>
            <a:ext cx="2667000" cy="4572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5372100" y="2933700"/>
            <a:ext cx="1371600" cy="11430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629400" y="2895600"/>
            <a:ext cx="990600" cy="6858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0800000" flipV="1">
            <a:off x="7543800" y="3352800"/>
            <a:ext cx="1219200" cy="2286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4495800" y="914400"/>
            <a:ext cx="3581400" cy="584775"/>
          </a:xfrm>
          <a:prstGeom prst="rect">
            <a:avLst/>
          </a:prstGeom>
        </p:spPr>
        <p:txBody>
          <a:bodyPr wrap="square">
            <a:spAutoFit/>
          </a:bodyPr>
          <a:lstStyle/>
          <a:p>
            <a:r>
              <a:rPr lang="en-US" sz="3200" smtClean="0"/>
              <a:t>Observed frequency</a:t>
            </a:r>
            <a:endParaRPr lang="en-US" sz="3200" smtClean="0"/>
          </a:p>
        </p:txBody>
      </p:sp>
      <p:sp>
        <p:nvSpPr>
          <p:cNvPr id="14" name="TextBox 13"/>
          <p:cNvSpPr txBox="1"/>
          <p:nvPr/>
        </p:nvSpPr>
        <p:spPr>
          <a:xfrm>
            <a:off x="1524000" y="5410200"/>
            <a:ext cx="6705600" cy="954107"/>
          </a:xfrm>
          <a:prstGeom prst="rect">
            <a:avLst/>
          </a:prstGeom>
          <a:solidFill>
            <a:schemeClr val="bg2"/>
          </a:solidFill>
          <a:ln>
            <a:solidFill>
              <a:schemeClr val="tx2"/>
            </a:solidFill>
          </a:ln>
        </p:spPr>
        <p:txBody>
          <a:bodyPr wrap="square" rtlCol="0">
            <a:spAutoFit/>
          </a:bodyPr>
          <a:lstStyle/>
          <a:p>
            <a:pPr algn="ctr"/>
            <a:r>
              <a:rPr lang="en-US" sz="2800" smtClean="0"/>
              <a:t>While harder to predict, EACF is stable, while the observed frequency fluctuates a lot</a:t>
            </a:r>
            <a:endParaRPr lang="en-US" sz="2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1219200" y="3657600"/>
            <a:ext cx="75438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flipH="1" flipV="1">
            <a:off x="1028700" y="3238500"/>
            <a:ext cx="2057400" cy="12192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2362200" y="3124200"/>
            <a:ext cx="1219200" cy="6096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276600" y="4038600"/>
            <a:ext cx="1066800" cy="3048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3276600" y="2590800"/>
            <a:ext cx="2819400" cy="6858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3924300" y="2628900"/>
            <a:ext cx="2667000" cy="4572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5372100" y="2933700"/>
            <a:ext cx="1371600" cy="11430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6629400" y="2895600"/>
            <a:ext cx="990600" cy="6858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0800000" flipV="1">
            <a:off x="7543800" y="3352800"/>
            <a:ext cx="1219200" cy="2286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1143000" y="0"/>
            <a:ext cx="7543800" cy="1569660"/>
          </a:xfrm>
          <a:prstGeom prst="rect">
            <a:avLst/>
          </a:prstGeom>
        </p:spPr>
        <p:txBody>
          <a:bodyPr wrap="square">
            <a:spAutoFit/>
          </a:bodyPr>
          <a:lstStyle/>
          <a:p>
            <a:r>
              <a:rPr lang="en-US" sz="3200" b="1" smtClean="0"/>
              <a:t>Regression to the mean</a:t>
            </a:r>
            <a:r>
              <a:rPr lang="en-US" sz="3200" smtClean="0"/>
              <a:t>: Following a year of very high (or low) crashes, the next year is likely to be closer to the average.</a:t>
            </a:r>
            <a:endParaRPr lang="en-US" sz="3200" b="1" smtClean="0"/>
          </a:p>
        </p:txBody>
      </p:sp>
      <p:sp>
        <p:nvSpPr>
          <p:cNvPr id="14" name="TextBox 13"/>
          <p:cNvSpPr txBox="1"/>
          <p:nvPr/>
        </p:nvSpPr>
        <p:spPr>
          <a:xfrm>
            <a:off x="1524000" y="5410200"/>
            <a:ext cx="6705600" cy="523220"/>
          </a:xfrm>
          <a:prstGeom prst="rect">
            <a:avLst/>
          </a:prstGeom>
          <a:solidFill>
            <a:schemeClr val="bg2"/>
          </a:solidFill>
          <a:ln>
            <a:solidFill>
              <a:schemeClr val="tx2"/>
            </a:solidFill>
          </a:ln>
        </p:spPr>
        <p:txBody>
          <a:bodyPr wrap="square" rtlCol="0">
            <a:spAutoFit/>
          </a:bodyPr>
          <a:lstStyle/>
          <a:p>
            <a:pPr algn="ctr"/>
            <a:r>
              <a:rPr lang="en-US" sz="2800" smtClean="0"/>
              <a:t>Why is this important?</a:t>
            </a:r>
            <a:endParaRPr lang="en-US" sz="280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V="1">
            <a:off x="1371600" y="3276600"/>
            <a:ext cx="1295400" cy="2286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2628900" y="3314700"/>
            <a:ext cx="838200" cy="7620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3429000" y="3581400"/>
            <a:ext cx="762000" cy="5334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3810000" y="2362200"/>
            <a:ext cx="1600200" cy="8382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3924300" y="3086100"/>
            <a:ext cx="2667000" cy="4572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3124200" y="838200"/>
            <a:ext cx="4495800" cy="1077218"/>
          </a:xfrm>
          <a:prstGeom prst="rect">
            <a:avLst/>
          </a:prstGeom>
        </p:spPr>
        <p:txBody>
          <a:bodyPr wrap="square">
            <a:spAutoFit/>
          </a:bodyPr>
          <a:lstStyle/>
          <a:p>
            <a:r>
              <a:rPr lang="en-US" sz="3200" smtClean="0"/>
              <a:t>Lots of crashes this year!  Install a raised median.</a:t>
            </a:r>
            <a:endParaRPr lang="en-US" sz="3200" smtClean="0"/>
          </a:p>
        </p:txBody>
      </p:sp>
      <p:sp>
        <p:nvSpPr>
          <p:cNvPr id="30" name="Rectangle 29"/>
          <p:cNvSpPr/>
          <p:nvPr/>
        </p:nvSpPr>
        <p:spPr>
          <a:xfrm>
            <a:off x="2286000" y="5029200"/>
            <a:ext cx="4495800" cy="1569660"/>
          </a:xfrm>
          <a:prstGeom prst="rect">
            <a:avLst/>
          </a:prstGeom>
        </p:spPr>
        <p:txBody>
          <a:bodyPr wrap="square">
            <a:spAutoFit/>
          </a:bodyPr>
          <a:lstStyle/>
          <a:p>
            <a:pPr algn="r"/>
            <a:r>
              <a:rPr lang="en-US" sz="3200" smtClean="0"/>
              <a:t>We can conclude the median reduced crashes by this amount</a:t>
            </a:r>
            <a:endParaRPr lang="en-US" sz="3200" smtClean="0"/>
          </a:p>
        </p:txBody>
      </p:sp>
      <p:cxnSp>
        <p:nvCxnSpPr>
          <p:cNvPr id="33" name="Straight Connector 32"/>
          <p:cNvCxnSpPr/>
          <p:nvPr/>
        </p:nvCxnSpPr>
        <p:spPr>
          <a:xfrm>
            <a:off x="6400800" y="1905000"/>
            <a:ext cx="152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400800" y="4648200"/>
            <a:ext cx="152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flipH="1" flipV="1">
            <a:off x="5791200" y="3276600"/>
            <a:ext cx="274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flipH="1" flipV="1">
            <a:off x="5524500" y="3543300"/>
            <a:ext cx="1752600" cy="1066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V="1">
            <a:off x="1371600" y="3276600"/>
            <a:ext cx="1295400" cy="2286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2628900" y="3314700"/>
            <a:ext cx="838200" cy="7620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3429000" y="3581400"/>
            <a:ext cx="762000" cy="5334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3810000" y="2362200"/>
            <a:ext cx="1600200" cy="8382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3924300" y="3086100"/>
            <a:ext cx="2667000" cy="4572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3124200" y="838200"/>
            <a:ext cx="4495800" cy="1077218"/>
          </a:xfrm>
          <a:prstGeom prst="rect">
            <a:avLst/>
          </a:prstGeom>
        </p:spPr>
        <p:txBody>
          <a:bodyPr wrap="square">
            <a:spAutoFit/>
          </a:bodyPr>
          <a:lstStyle/>
          <a:p>
            <a:r>
              <a:rPr lang="en-US" sz="3200" smtClean="0"/>
              <a:t>Lots of crashes this year!  Install a raised median.</a:t>
            </a:r>
            <a:endParaRPr lang="en-US" sz="3200" smtClean="0"/>
          </a:p>
        </p:txBody>
      </p:sp>
      <p:sp>
        <p:nvSpPr>
          <p:cNvPr id="30" name="Rectangle 29"/>
          <p:cNvSpPr/>
          <p:nvPr/>
        </p:nvSpPr>
        <p:spPr>
          <a:xfrm>
            <a:off x="2286000" y="5029200"/>
            <a:ext cx="4495800" cy="1569660"/>
          </a:xfrm>
          <a:prstGeom prst="rect">
            <a:avLst/>
          </a:prstGeom>
        </p:spPr>
        <p:txBody>
          <a:bodyPr wrap="square">
            <a:spAutoFit/>
          </a:bodyPr>
          <a:lstStyle/>
          <a:p>
            <a:pPr algn="r"/>
            <a:r>
              <a:rPr lang="en-US" sz="3200" smtClean="0"/>
              <a:t>We can conclude the median reduced crashes by this amount</a:t>
            </a:r>
            <a:endParaRPr lang="en-US" sz="3200" smtClean="0"/>
          </a:p>
        </p:txBody>
      </p:sp>
      <p:cxnSp>
        <p:nvCxnSpPr>
          <p:cNvPr id="33" name="Straight Connector 32"/>
          <p:cNvCxnSpPr/>
          <p:nvPr/>
        </p:nvCxnSpPr>
        <p:spPr>
          <a:xfrm>
            <a:off x="6400800" y="1905000"/>
            <a:ext cx="152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400800" y="4648200"/>
            <a:ext cx="152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flipH="1" flipV="1">
            <a:off x="5791200" y="3276600"/>
            <a:ext cx="2743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rot="5400000" flipH="1" flipV="1">
            <a:off x="5524500" y="3543300"/>
            <a:ext cx="1752600" cy="1066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quot;No&quot; Symbol 13"/>
          <p:cNvSpPr/>
          <p:nvPr/>
        </p:nvSpPr>
        <p:spPr>
          <a:xfrm flipH="1">
            <a:off x="3962400" y="4953000"/>
            <a:ext cx="1981200" cy="1905000"/>
          </a:xfrm>
          <a:prstGeom prst="noSmoking">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V="1">
            <a:off x="1371600" y="3276600"/>
            <a:ext cx="1295400" cy="2286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2628900" y="3314700"/>
            <a:ext cx="838200" cy="7620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3429000" y="3581400"/>
            <a:ext cx="762000" cy="5334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3810000" y="2362200"/>
            <a:ext cx="1600200" cy="8382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3924300" y="3086100"/>
            <a:ext cx="2667000" cy="4572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3124200" y="838200"/>
            <a:ext cx="4495800" cy="1077218"/>
          </a:xfrm>
          <a:prstGeom prst="rect">
            <a:avLst/>
          </a:prstGeom>
        </p:spPr>
        <p:txBody>
          <a:bodyPr wrap="square">
            <a:spAutoFit/>
          </a:bodyPr>
          <a:lstStyle/>
          <a:p>
            <a:r>
              <a:rPr lang="en-US" sz="3200" smtClean="0"/>
              <a:t>Lots of crashes this year!  Install a raised median.</a:t>
            </a:r>
            <a:endParaRPr lang="en-US" sz="3200" smtClean="0"/>
          </a:p>
        </p:txBody>
      </p:sp>
      <p:sp>
        <p:nvSpPr>
          <p:cNvPr id="30" name="Rectangle 29"/>
          <p:cNvSpPr/>
          <p:nvPr/>
        </p:nvSpPr>
        <p:spPr>
          <a:xfrm>
            <a:off x="4343400" y="5029200"/>
            <a:ext cx="4495800" cy="1569660"/>
          </a:xfrm>
          <a:prstGeom prst="rect">
            <a:avLst/>
          </a:prstGeom>
        </p:spPr>
        <p:txBody>
          <a:bodyPr wrap="square">
            <a:spAutoFit/>
          </a:bodyPr>
          <a:lstStyle/>
          <a:p>
            <a:r>
              <a:rPr lang="en-US" sz="3200" smtClean="0"/>
              <a:t>This is the true effectiveness of the median</a:t>
            </a:r>
            <a:endParaRPr lang="en-US" sz="3200" smtClean="0"/>
          </a:p>
        </p:txBody>
      </p:sp>
      <p:cxnSp>
        <p:nvCxnSpPr>
          <p:cNvPr id="33" name="Straight Connector 32"/>
          <p:cNvCxnSpPr/>
          <p:nvPr/>
        </p:nvCxnSpPr>
        <p:spPr>
          <a:xfrm>
            <a:off x="6400800" y="3581400"/>
            <a:ext cx="152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6400800" y="4343400"/>
            <a:ext cx="152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flipH="1" flipV="1">
            <a:off x="6781800" y="3962400"/>
            <a:ext cx="76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V="1">
            <a:off x="5867400" y="3886200"/>
            <a:ext cx="1143000" cy="1066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219200" y="3657600"/>
            <a:ext cx="3886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029200" y="4343400"/>
            <a:ext cx="3886200" cy="0"/>
          </a:xfrm>
          <a:prstGeom prst="line">
            <a:avLst/>
          </a:prstGeom>
          <a:ln w="76200"/>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V="1">
            <a:off x="1371600" y="3276600"/>
            <a:ext cx="1295400" cy="2286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2628900" y="3314700"/>
            <a:ext cx="838200" cy="7620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3429000" y="3581400"/>
            <a:ext cx="762000" cy="5334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flipH="1" flipV="1">
            <a:off x="3810000" y="2362200"/>
            <a:ext cx="1600200" cy="8382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3924300" y="3086100"/>
            <a:ext cx="2667000" cy="4572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1143000" y="0"/>
            <a:ext cx="6858000" cy="1077218"/>
          </a:xfrm>
          <a:prstGeom prst="rect">
            <a:avLst/>
          </a:prstGeom>
        </p:spPr>
        <p:txBody>
          <a:bodyPr wrap="square">
            <a:spAutoFit/>
          </a:bodyPr>
          <a:lstStyle/>
          <a:p>
            <a:r>
              <a:rPr lang="en-US" sz="3200" smtClean="0"/>
              <a:t>It may take years before the new "average" becomes apparent, unless...</a:t>
            </a:r>
            <a:endParaRPr lang="en-US" sz="3200" smtClean="0"/>
          </a:p>
        </p:txBody>
      </p:sp>
      <p:cxnSp>
        <p:nvCxnSpPr>
          <p:cNvPr id="35" name="Straight Connector 34"/>
          <p:cNvCxnSpPr/>
          <p:nvPr/>
        </p:nvCxnSpPr>
        <p:spPr>
          <a:xfrm>
            <a:off x="6400800" y="4343400"/>
            <a:ext cx="152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219200" y="3657600"/>
            <a:ext cx="3886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029200" y="4343400"/>
            <a:ext cx="3886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flipV="1">
            <a:off x="5486400" y="3962400"/>
            <a:ext cx="990600" cy="6858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477000" y="3962400"/>
            <a:ext cx="838200" cy="2286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7315200" y="4191000"/>
            <a:ext cx="838200" cy="6858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7886700" y="3924300"/>
            <a:ext cx="1219200" cy="685800"/>
          </a:xfrm>
          <a:prstGeom prst="line">
            <a:avLst/>
          </a:prstGeom>
          <a:ln w="76200">
            <a:solidFill>
              <a:schemeClr val="accent3"/>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0600" y="1295400"/>
            <a:ext cx="8153400" cy="830997"/>
          </a:xfrm>
          <a:prstGeom prst="rect">
            <a:avLst/>
          </a:prstGeom>
          <a:noFill/>
        </p:spPr>
        <p:txBody>
          <a:bodyPr wrap="square" rtlCol="0">
            <a:spAutoFit/>
          </a:bodyPr>
          <a:lstStyle/>
          <a:p>
            <a:pPr algn="ctr"/>
            <a:r>
              <a:rPr lang="en-US" sz="4800" b="1" smtClean="0"/>
              <a:t>ANNOUNCEMENTS</a:t>
            </a:r>
            <a:endParaRPr lang="en-US" sz="48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1143000" y="0"/>
            <a:ext cx="7162800" cy="2062103"/>
          </a:xfrm>
          <a:prstGeom prst="rect">
            <a:avLst/>
          </a:prstGeom>
        </p:spPr>
        <p:txBody>
          <a:bodyPr wrap="square">
            <a:spAutoFit/>
          </a:bodyPr>
          <a:lstStyle/>
          <a:p>
            <a:r>
              <a:rPr lang="en-US" sz="3200" smtClean="0"/>
              <a:t>Regression to the mean is </a:t>
            </a:r>
            <a:r>
              <a:rPr lang="en-US" sz="3200" b="1" smtClean="0"/>
              <a:t>critical</a:t>
            </a:r>
            <a:r>
              <a:rPr lang="en-US" sz="3200" smtClean="0"/>
              <a:t> not just in safety modeling, but also in interpreting </a:t>
            </a:r>
            <a:r>
              <a:rPr lang="en-US" sz="3200" b="1" smtClean="0"/>
              <a:t>anything</a:t>
            </a:r>
            <a:r>
              <a:rPr lang="en-US" sz="3200" smtClean="0"/>
              <a:t> which is even partially subject to chance.</a:t>
            </a:r>
            <a:endParaRPr lang="en-US" sz="3200" smtClean="0"/>
          </a:p>
        </p:txBody>
      </p:sp>
      <p:sp>
        <p:nvSpPr>
          <p:cNvPr id="20" name="TextBox 19"/>
          <p:cNvSpPr txBox="1"/>
          <p:nvPr/>
        </p:nvSpPr>
        <p:spPr>
          <a:xfrm>
            <a:off x="1295400" y="2438400"/>
            <a:ext cx="6705600" cy="523220"/>
          </a:xfrm>
          <a:prstGeom prst="rect">
            <a:avLst/>
          </a:prstGeom>
          <a:solidFill>
            <a:schemeClr val="bg2"/>
          </a:solidFill>
          <a:ln>
            <a:solidFill>
              <a:schemeClr val="tx2"/>
            </a:solidFill>
          </a:ln>
        </p:spPr>
        <p:txBody>
          <a:bodyPr wrap="square" rtlCol="0">
            <a:spAutoFit/>
          </a:bodyPr>
          <a:lstStyle/>
          <a:p>
            <a:pPr algn="ctr"/>
            <a:r>
              <a:rPr lang="en-US" sz="2800" smtClean="0"/>
              <a:t>Massachussetts test scores (1999 vs. 2000)</a:t>
            </a:r>
            <a:endParaRPr lang="en-US" sz="2800"/>
          </a:p>
        </p:txBody>
      </p:sp>
      <p:sp>
        <p:nvSpPr>
          <p:cNvPr id="21" name="TextBox 20"/>
          <p:cNvSpPr txBox="1"/>
          <p:nvPr/>
        </p:nvSpPr>
        <p:spPr>
          <a:xfrm>
            <a:off x="1295400" y="3505200"/>
            <a:ext cx="6705600" cy="523220"/>
          </a:xfrm>
          <a:prstGeom prst="rect">
            <a:avLst/>
          </a:prstGeom>
          <a:solidFill>
            <a:schemeClr val="bg2"/>
          </a:solidFill>
          <a:ln>
            <a:solidFill>
              <a:schemeClr val="tx2"/>
            </a:solidFill>
          </a:ln>
        </p:spPr>
        <p:txBody>
          <a:bodyPr wrap="square" rtlCol="0">
            <a:spAutoFit/>
          </a:bodyPr>
          <a:lstStyle/>
          <a:p>
            <a:pPr algn="ctr"/>
            <a:r>
              <a:rPr lang="en-US" sz="2800" smtClean="0"/>
              <a:t>"</a:t>
            </a:r>
            <a:r>
              <a:rPr lang="en-US" sz="2800" i="1" smtClean="0"/>
              <a:t>Sports Illustrated</a:t>
            </a:r>
            <a:r>
              <a:rPr lang="en-US" sz="2800" smtClean="0"/>
              <a:t> cover jinx"</a:t>
            </a:r>
            <a:endParaRPr lang="en-US" sz="2800"/>
          </a:p>
        </p:txBody>
      </p:sp>
      <p:sp>
        <p:nvSpPr>
          <p:cNvPr id="23" name="TextBox 22"/>
          <p:cNvSpPr txBox="1"/>
          <p:nvPr/>
        </p:nvSpPr>
        <p:spPr>
          <a:xfrm>
            <a:off x="1295400" y="4572000"/>
            <a:ext cx="6705600" cy="523220"/>
          </a:xfrm>
          <a:prstGeom prst="rect">
            <a:avLst/>
          </a:prstGeom>
          <a:solidFill>
            <a:schemeClr val="bg2"/>
          </a:solidFill>
          <a:ln>
            <a:solidFill>
              <a:schemeClr val="tx2"/>
            </a:solidFill>
          </a:ln>
        </p:spPr>
        <p:txBody>
          <a:bodyPr wrap="square" rtlCol="0">
            <a:spAutoFit/>
          </a:bodyPr>
          <a:lstStyle/>
          <a:p>
            <a:pPr algn="ctr"/>
            <a:r>
              <a:rPr lang="en-US" sz="2800" smtClean="0"/>
              <a:t>Pseudoscientific medicine</a:t>
            </a:r>
            <a:endParaRPr lang="en-US" sz="28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1143000" y="0"/>
            <a:ext cx="7696200" cy="2062103"/>
          </a:xfrm>
          <a:prstGeom prst="rect">
            <a:avLst/>
          </a:prstGeom>
        </p:spPr>
        <p:txBody>
          <a:bodyPr wrap="square">
            <a:spAutoFit/>
          </a:bodyPr>
          <a:lstStyle/>
          <a:p>
            <a:r>
              <a:rPr lang="en-US" sz="3200" i="1" smtClean="0"/>
              <a:t>Highway Safety Manual</a:t>
            </a:r>
            <a:r>
              <a:rPr lang="en-US" sz="3200" smtClean="0"/>
              <a:t> solution: use lots of data, collected from lots of sites, over many years, to actually measure EACF instead of random variations from year to year.</a:t>
            </a:r>
            <a:endParaRPr lang="en-US" sz="3200" smtClean="0"/>
          </a:p>
        </p:txBody>
      </p:sp>
      <p:sp>
        <p:nvSpPr>
          <p:cNvPr id="6" name="TextBox 5"/>
          <p:cNvSpPr txBox="1"/>
          <p:nvPr/>
        </p:nvSpPr>
        <p:spPr>
          <a:xfrm>
            <a:off x="1447800" y="3810000"/>
            <a:ext cx="6705600" cy="1384995"/>
          </a:xfrm>
          <a:prstGeom prst="rect">
            <a:avLst/>
          </a:prstGeom>
          <a:solidFill>
            <a:schemeClr val="bg2"/>
          </a:solidFill>
          <a:ln>
            <a:solidFill>
              <a:schemeClr val="tx2"/>
            </a:solidFill>
          </a:ln>
        </p:spPr>
        <p:txBody>
          <a:bodyPr wrap="square" rtlCol="0">
            <a:spAutoFit/>
          </a:bodyPr>
          <a:lstStyle/>
          <a:p>
            <a:pPr algn="ctr"/>
            <a:r>
              <a:rPr lang="en-US" sz="2800" b="1" smtClean="0"/>
              <a:t>Main challenge</a:t>
            </a:r>
            <a:r>
              <a:rPr lang="en-US" sz="2800" smtClean="0"/>
              <a:t>: How can you use data collected at many sites (possibly none of which are in your region?)</a:t>
            </a:r>
            <a:endParaRPr lang="en-US" sz="28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990600" y="0"/>
            <a:ext cx="8001000" cy="1077218"/>
          </a:xfrm>
          <a:prstGeom prst="rect">
            <a:avLst/>
          </a:prstGeom>
        </p:spPr>
        <p:txBody>
          <a:bodyPr wrap="square">
            <a:spAutoFit/>
          </a:bodyPr>
          <a:lstStyle/>
          <a:p>
            <a:r>
              <a:rPr lang="en-US" sz="3200" b="1" smtClean="0"/>
              <a:t>Solution</a:t>
            </a:r>
            <a:r>
              <a:rPr lang="en-US" sz="3200" smtClean="0"/>
              <a:t>: Identify common trends you can use to link any roadway to the data (regression!)</a:t>
            </a:r>
            <a:endParaRPr lang="en-US" sz="3200" b="1" smtClean="0"/>
          </a:p>
        </p:txBody>
      </p:sp>
      <p:graphicFrame>
        <p:nvGraphicFramePr>
          <p:cNvPr id="4" name="Object 3"/>
          <p:cNvGraphicFramePr>
            <a:graphicFrameLocks noChangeAspect="1"/>
          </p:cNvGraphicFramePr>
          <p:nvPr/>
        </p:nvGraphicFramePr>
        <p:xfrm>
          <a:off x="2133600" y="3581400"/>
          <a:ext cx="4917440" cy="812800"/>
        </p:xfrm>
        <a:graphic>
          <a:graphicData uri="http://schemas.openxmlformats.org/presentationml/2006/ole">
            <p:oleObj spid="_x0000_s198658" name="Equation" r:id="rId3" imgW="1536480" imgH="253800" progId="Equation.3">
              <p:embed/>
            </p:oleObj>
          </a:graphicData>
        </a:graphic>
      </p:graphicFrame>
      <p:sp>
        <p:nvSpPr>
          <p:cNvPr id="5" name="Rectangle 4"/>
          <p:cNvSpPr/>
          <p:nvPr/>
        </p:nvSpPr>
        <p:spPr>
          <a:xfrm>
            <a:off x="1143000" y="5257800"/>
            <a:ext cx="3886200" cy="11430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tx1"/>
                </a:solidFill>
              </a:rPr>
              <a:t>Safety performance function: Average number of crashes on a road of this type</a:t>
            </a:r>
            <a:endParaRPr lang="en-US" sz="2400">
              <a:solidFill>
                <a:schemeClr val="tx1"/>
              </a:solidFill>
            </a:endParaRPr>
          </a:p>
        </p:txBody>
      </p:sp>
      <p:sp>
        <p:nvSpPr>
          <p:cNvPr id="7" name="Rectangle 6"/>
          <p:cNvSpPr/>
          <p:nvPr/>
        </p:nvSpPr>
        <p:spPr>
          <a:xfrm>
            <a:off x="3276600" y="1828800"/>
            <a:ext cx="3886200" cy="11430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tx1"/>
                </a:solidFill>
              </a:rPr>
              <a:t>Calibration factor: adjust to local observations if data available</a:t>
            </a:r>
            <a:endParaRPr lang="en-US" sz="2400">
              <a:solidFill>
                <a:schemeClr val="tx1"/>
              </a:solidFill>
            </a:endParaRPr>
          </a:p>
        </p:txBody>
      </p:sp>
      <p:sp>
        <p:nvSpPr>
          <p:cNvPr id="8" name="Rectangle 7"/>
          <p:cNvSpPr/>
          <p:nvPr/>
        </p:nvSpPr>
        <p:spPr>
          <a:xfrm>
            <a:off x="5257800" y="4876800"/>
            <a:ext cx="3886200" cy="6096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tx1"/>
                </a:solidFill>
              </a:rPr>
              <a:t>Crash modification factors</a:t>
            </a:r>
            <a:endParaRPr lang="en-US" sz="2400">
              <a:solidFill>
                <a:schemeClr val="tx1"/>
              </a:solidFill>
            </a:endParaRPr>
          </a:p>
        </p:txBody>
      </p:sp>
      <p:cxnSp>
        <p:nvCxnSpPr>
          <p:cNvPr id="9" name="Straight Arrow Connector 8"/>
          <p:cNvCxnSpPr/>
          <p:nvPr/>
        </p:nvCxnSpPr>
        <p:spPr>
          <a:xfrm rot="5400000" flipH="1" flipV="1">
            <a:off x="3963194" y="4799806"/>
            <a:ext cx="9144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6058694" y="4533106"/>
            <a:ext cx="6858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a:off x="4686300" y="3314700"/>
            <a:ext cx="6858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990600" y="0"/>
            <a:ext cx="8001000" cy="2062103"/>
          </a:xfrm>
          <a:prstGeom prst="rect">
            <a:avLst/>
          </a:prstGeom>
        </p:spPr>
        <p:txBody>
          <a:bodyPr wrap="square">
            <a:spAutoFit/>
          </a:bodyPr>
          <a:lstStyle/>
          <a:p>
            <a:r>
              <a:rPr lang="en-US" sz="3200" smtClean="0"/>
              <a:t>Safety performance functions give a "base" estimate of how many crashes will occur.  There are different formulas for different kinds of roads.  For example:</a:t>
            </a:r>
            <a:endParaRPr lang="en-US" sz="3200" smtClean="0"/>
          </a:p>
        </p:txBody>
      </p:sp>
      <p:graphicFrame>
        <p:nvGraphicFramePr>
          <p:cNvPr id="4" name="Object 3"/>
          <p:cNvGraphicFramePr>
            <a:graphicFrameLocks noChangeAspect="1"/>
          </p:cNvGraphicFramePr>
          <p:nvPr/>
        </p:nvGraphicFramePr>
        <p:xfrm>
          <a:off x="1066800" y="2895600"/>
          <a:ext cx="7642225" cy="773113"/>
        </p:xfrm>
        <a:graphic>
          <a:graphicData uri="http://schemas.openxmlformats.org/presentationml/2006/ole">
            <p:oleObj spid="_x0000_s199682" name="Equation" r:id="rId3" imgW="2387520" imgH="241200" progId="Equation.3">
              <p:embed/>
            </p:oleObj>
          </a:graphicData>
        </a:graphic>
      </p:graphicFrame>
      <p:sp>
        <p:nvSpPr>
          <p:cNvPr id="5" name="Rectangle 4"/>
          <p:cNvSpPr/>
          <p:nvPr/>
        </p:nvSpPr>
        <p:spPr>
          <a:xfrm>
            <a:off x="1143000" y="2286000"/>
            <a:ext cx="3886200" cy="5334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tx1"/>
                </a:solidFill>
              </a:rPr>
              <a:t>Rural two-lane highways:</a:t>
            </a:r>
            <a:endParaRPr lang="en-US" sz="2400">
              <a:solidFill>
                <a:schemeClr val="tx1"/>
              </a:solidFill>
            </a:endParaRPr>
          </a:p>
        </p:txBody>
      </p:sp>
      <p:sp>
        <p:nvSpPr>
          <p:cNvPr id="8" name="Rectangle 7"/>
          <p:cNvSpPr/>
          <p:nvPr/>
        </p:nvSpPr>
        <p:spPr>
          <a:xfrm>
            <a:off x="5257800" y="4191000"/>
            <a:ext cx="3886200" cy="6096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tx1"/>
                </a:solidFill>
              </a:rPr>
              <a:t>Length in miles</a:t>
            </a:r>
            <a:endParaRPr lang="en-US" sz="2400">
              <a:solidFill>
                <a:schemeClr val="tx1"/>
              </a:solidFill>
            </a:endParaRPr>
          </a:p>
        </p:txBody>
      </p:sp>
      <p:cxnSp>
        <p:nvCxnSpPr>
          <p:cNvPr id="9" name="Straight Arrow Connector 8"/>
          <p:cNvCxnSpPr/>
          <p:nvPr/>
        </p:nvCxnSpPr>
        <p:spPr>
          <a:xfrm rot="5400000">
            <a:off x="7963694" y="5295106"/>
            <a:ext cx="9906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5400000" flipH="1" flipV="1">
            <a:off x="7963694" y="3847306"/>
            <a:ext cx="6858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1143000" y="4800600"/>
            <a:ext cx="3886200" cy="5334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tx1"/>
                </a:solidFill>
              </a:rPr>
              <a:t>Rural multilane highways:</a:t>
            </a:r>
            <a:endParaRPr lang="en-US" sz="2400">
              <a:solidFill>
                <a:schemeClr val="tx1"/>
              </a:solidFill>
            </a:endParaRPr>
          </a:p>
        </p:txBody>
      </p:sp>
      <p:graphicFrame>
        <p:nvGraphicFramePr>
          <p:cNvPr id="199683" name="Object 3"/>
          <p:cNvGraphicFramePr>
            <a:graphicFrameLocks noChangeAspect="1"/>
          </p:cNvGraphicFramePr>
          <p:nvPr/>
        </p:nvGraphicFramePr>
        <p:xfrm>
          <a:off x="1219200" y="5790481"/>
          <a:ext cx="7620000" cy="656356"/>
        </p:xfrm>
        <a:graphic>
          <a:graphicData uri="http://schemas.openxmlformats.org/presentationml/2006/ole">
            <p:oleObj spid="_x0000_s199683" name="Equation" r:id="rId4" imgW="2654280" imgH="228600" progId="Equation.3">
              <p:embed/>
            </p:oleObj>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990600" y="0"/>
            <a:ext cx="8001000" cy="1569660"/>
          </a:xfrm>
          <a:prstGeom prst="rect">
            <a:avLst/>
          </a:prstGeom>
        </p:spPr>
        <p:txBody>
          <a:bodyPr wrap="square">
            <a:spAutoFit/>
          </a:bodyPr>
          <a:lstStyle/>
          <a:p>
            <a:r>
              <a:rPr lang="en-US" sz="3200" smtClean="0"/>
              <a:t>Crash modification factors are based on specific characteristics of a roadway that would lead to more or less accidents than the "base"</a:t>
            </a:r>
            <a:endParaRPr lang="en-US" sz="3200" smtClean="0"/>
          </a:p>
        </p:txBody>
      </p:sp>
      <p:pic>
        <p:nvPicPr>
          <p:cNvPr id="200708" name="Picture 4"/>
          <p:cNvPicPr>
            <a:picLocks noChangeAspect="1" noChangeArrowheads="1"/>
          </p:cNvPicPr>
          <p:nvPr/>
        </p:nvPicPr>
        <p:blipFill>
          <a:blip r:embed="rId2" cstate="print"/>
          <a:srcRect/>
          <a:stretch>
            <a:fillRect/>
          </a:stretch>
        </p:blipFill>
        <p:spPr bwMode="auto">
          <a:xfrm>
            <a:off x="1143000" y="1498540"/>
            <a:ext cx="7162800" cy="535946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1730" name="Picture 2"/>
          <p:cNvPicPr>
            <a:picLocks noChangeAspect="1" noChangeArrowheads="1"/>
          </p:cNvPicPr>
          <p:nvPr/>
        </p:nvPicPr>
        <p:blipFill>
          <a:blip r:embed="rId2" cstate="print"/>
          <a:srcRect/>
          <a:stretch>
            <a:fillRect/>
          </a:stretch>
        </p:blipFill>
        <p:spPr bwMode="auto">
          <a:xfrm>
            <a:off x="1066800" y="381000"/>
            <a:ext cx="7929643" cy="624840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0600" y="1295400"/>
            <a:ext cx="8153400" cy="830997"/>
          </a:xfrm>
          <a:prstGeom prst="rect">
            <a:avLst/>
          </a:prstGeom>
          <a:noFill/>
        </p:spPr>
        <p:txBody>
          <a:bodyPr wrap="square" rtlCol="0">
            <a:spAutoFit/>
          </a:bodyPr>
          <a:lstStyle/>
          <a:p>
            <a:pPr algn="ctr"/>
            <a:r>
              <a:rPr lang="en-US" sz="4800" b="1" smtClean="0"/>
              <a:t>EXAMPLE</a:t>
            </a:r>
            <a:endParaRPr lang="en-US" sz="4800"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1143000" y="0"/>
            <a:ext cx="7162800" cy="2062103"/>
          </a:xfrm>
          <a:prstGeom prst="rect">
            <a:avLst/>
          </a:prstGeom>
        </p:spPr>
        <p:txBody>
          <a:bodyPr wrap="square">
            <a:spAutoFit/>
          </a:bodyPr>
          <a:lstStyle/>
          <a:p>
            <a:r>
              <a:rPr lang="en-US" sz="3200" smtClean="0"/>
              <a:t>Rural two-lane highway segment is 25 miles long, has AADT 5000, and has automated speed enforcement (CMF 0.83).  What do we estimate EACF to be?</a:t>
            </a:r>
            <a:endParaRPr lang="en-US" sz="3200" smtClean="0"/>
          </a:p>
        </p:txBody>
      </p:sp>
      <p:graphicFrame>
        <p:nvGraphicFramePr>
          <p:cNvPr id="202754" name="Object 2"/>
          <p:cNvGraphicFramePr>
            <a:graphicFrameLocks noChangeAspect="1"/>
          </p:cNvGraphicFramePr>
          <p:nvPr/>
        </p:nvGraphicFramePr>
        <p:xfrm>
          <a:off x="1066800" y="4953000"/>
          <a:ext cx="7642225" cy="773113"/>
        </p:xfrm>
        <a:graphic>
          <a:graphicData uri="http://schemas.openxmlformats.org/presentationml/2006/ole">
            <p:oleObj spid="_x0000_s202754" name="Equation" r:id="rId3" imgW="2387520" imgH="241200" progId="Equation.3">
              <p:embed/>
            </p:oleObj>
          </a:graphicData>
        </a:graphic>
      </p:graphicFrame>
      <p:sp>
        <p:nvSpPr>
          <p:cNvPr id="7" name="Rectangle 6"/>
          <p:cNvSpPr/>
          <p:nvPr/>
        </p:nvSpPr>
        <p:spPr>
          <a:xfrm>
            <a:off x="1143000" y="4267200"/>
            <a:ext cx="3886200" cy="5334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tx1"/>
                </a:solidFill>
              </a:rPr>
              <a:t>Rural two-lane highways:</a:t>
            </a:r>
            <a:endParaRPr lang="en-US" sz="2400">
              <a:solidFill>
                <a:schemeClr val="tx1"/>
              </a:solidFill>
            </a:endParaRPr>
          </a:p>
        </p:txBody>
      </p:sp>
      <p:graphicFrame>
        <p:nvGraphicFramePr>
          <p:cNvPr id="202755" name="Object 3"/>
          <p:cNvGraphicFramePr>
            <a:graphicFrameLocks noChangeAspect="1"/>
          </p:cNvGraphicFramePr>
          <p:nvPr/>
        </p:nvGraphicFramePr>
        <p:xfrm>
          <a:off x="2133600" y="3124200"/>
          <a:ext cx="4918075" cy="812800"/>
        </p:xfrm>
        <a:graphic>
          <a:graphicData uri="http://schemas.openxmlformats.org/presentationml/2006/ole">
            <p:oleObj spid="_x0000_s202755" name="Equation" r:id="rId4" imgW="1536480" imgH="253800" progId="Equation.3">
              <p:embed/>
            </p:oleObj>
          </a:graphicData>
        </a:graphic>
      </p:graphicFrame>
      <p:sp>
        <p:nvSpPr>
          <p:cNvPr id="9" name="Rectangle 8"/>
          <p:cNvSpPr/>
          <p:nvPr/>
        </p:nvSpPr>
        <p:spPr>
          <a:xfrm>
            <a:off x="1295400" y="6172200"/>
            <a:ext cx="6477000" cy="5334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tx1"/>
                </a:solidFill>
              </a:rPr>
              <a:t>If there is no local data, take </a:t>
            </a:r>
            <a:r>
              <a:rPr lang="en-US" sz="2400" i="1" smtClean="0">
                <a:solidFill>
                  <a:schemeClr val="tx1"/>
                </a:solidFill>
              </a:rPr>
              <a:t>C</a:t>
            </a:r>
            <a:r>
              <a:rPr lang="en-US" sz="2400" smtClean="0">
                <a:solidFill>
                  <a:schemeClr val="tx1"/>
                </a:solidFill>
              </a:rPr>
              <a:t> </a:t>
            </a:r>
            <a:r>
              <a:rPr lang="en-US" sz="2400" smtClean="0">
                <a:solidFill>
                  <a:schemeClr val="tx1"/>
                </a:solidFill>
              </a:rPr>
              <a:t>= 1</a:t>
            </a:r>
            <a:endParaRPr lang="en-US" sz="2400">
              <a:solidFill>
                <a:schemeClr val="tx1"/>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26"/>
          <p:cNvSpPr/>
          <p:nvPr/>
        </p:nvSpPr>
        <p:spPr>
          <a:xfrm>
            <a:off x="1143000" y="0"/>
            <a:ext cx="7162800" cy="3539430"/>
          </a:xfrm>
          <a:prstGeom prst="rect">
            <a:avLst/>
          </a:prstGeom>
        </p:spPr>
        <p:txBody>
          <a:bodyPr wrap="square">
            <a:spAutoFit/>
          </a:bodyPr>
          <a:lstStyle/>
          <a:p>
            <a:r>
              <a:rPr lang="en-US" sz="3200" smtClean="0"/>
              <a:t>Let's say that we have seen an average of 25 crashes per year over the last 10 years while AADT has stayed constant.   Several new housing developments are planned along this highway, so we expect AADT to increase to 7500 next year.  How many crashes do we expect?</a:t>
            </a:r>
            <a:endParaRPr lang="en-US" sz="3200" smtClean="0"/>
          </a:p>
        </p:txBody>
      </p:sp>
      <p:sp>
        <p:nvSpPr>
          <p:cNvPr id="8" name="Rectangle 7"/>
          <p:cNvSpPr/>
          <p:nvPr/>
        </p:nvSpPr>
        <p:spPr>
          <a:xfrm>
            <a:off x="1143000" y="3962400"/>
            <a:ext cx="7086600" cy="990600"/>
          </a:xfrm>
          <a:prstGeom prst="rect">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tx1"/>
                </a:solidFill>
              </a:rPr>
              <a:t>Get </a:t>
            </a:r>
            <a:r>
              <a:rPr lang="en-US" sz="2400" i="1" smtClean="0">
                <a:solidFill>
                  <a:schemeClr val="tx1"/>
                </a:solidFill>
              </a:rPr>
              <a:t>C</a:t>
            </a:r>
            <a:r>
              <a:rPr lang="en-US" sz="2400" smtClean="0">
                <a:solidFill>
                  <a:schemeClr val="tx1"/>
                </a:solidFill>
              </a:rPr>
              <a:t> </a:t>
            </a:r>
            <a:r>
              <a:rPr lang="en-US" sz="2400" smtClean="0">
                <a:solidFill>
                  <a:schemeClr val="tx1"/>
                </a:solidFill>
              </a:rPr>
              <a:t>value by taking the ratio of observed and predicted crash frequency, then plug in the new AADT</a:t>
            </a:r>
            <a:endParaRPr lang="en-US" sz="240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0"/>
            <a:ext cx="8153400" cy="2554545"/>
          </a:xfrm>
          <a:prstGeom prst="rect">
            <a:avLst/>
          </a:prstGeom>
        </p:spPr>
        <p:txBody>
          <a:bodyPr wrap="square">
            <a:spAutoFit/>
          </a:bodyPr>
          <a:lstStyle/>
          <a:p>
            <a:r>
              <a:rPr lang="en-US" sz="3200" smtClean="0"/>
              <a:t>Lab tomorrow: CR 103</a:t>
            </a:r>
          </a:p>
          <a:p>
            <a:r>
              <a:rPr lang="en-US" sz="3200" smtClean="0"/>
              <a:t>Exam next Thursday</a:t>
            </a:r>
          </a:p>
          <a:p>
            <a:r>
              <a:rPr lang="en-US" sz="3200" smtClean="0"/>
              <a:t>Last homework posted; due Monday.</a:t>
            </a:r>
          </a:p>
          <a:p>
            <a:r>
              <a:rPr lang="en-US" sz="3200" smtClean="0"/>
              <a:t>Information on group presentations posted.  Will sign up next Monday.</a:t>
            </a:r>
            <a:endParaRPr lang="en-US" sz="32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0600" y="1295400"/>
            <a:ext cx="8153400" cy="830997"/>
          </a:xfrm>
          <a:prstGeom prst="rect">
            <a:avLst/>
          </a:prstGeom>
          <a:noFill/>
        </p:spPr>
        <p:txBody>
          <a:bodyPr wrap="square" rtlCol="0">
            <a:spAutoFit/>
          </a:bodyPr>
          <a:lstStyle/>
          <a:p>
            <a:pPr algn="ctr"/>
            <a:r>
              <a:rPr lang="en-US" sz="4800" b="1" dirty="0" smtClean="0"/>
              <a:t>REVIEW</a:t>
            </a:r>
            <a:endParaRPr lang="en-US" sz="48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0"/>
            <a:ext cx="8153400" cy="1077218"/>
          </a:xfrm>
          <a:prstGeom prst="rect">
            <a:avLst/>
          </a:prstGeom>
        </p:spPr>
        <p:txBody>
          <a:bodyPr wrap="square">
            <a:spAutoFit/>
          </a:bodyPr>
          <a:lstStyle/>
          <a:p>
            <a:r>
              <a:rPr lang="en-US" sz="3200" smtClean="0"/>
              <a:t>What challenges are faced in safety modeling?</a:t>
            </a:r>
          </a:p>
          <a:p>
            <a:r>
              <a:rPr lang="en-US" sz="3200" smtClean="0"/>
              <a:t>in making transportation systems safer?</a:t>
            </a:r>
            <a:endParaRPr lang="en-US" sz="32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0600" y="1295400"/>
            <a:ext cx="8153400" cy="1569660"/>
          </a:xfrm>
          <a:prstGeom prst="rect">
            <a:avLst/>
          </a:prstGeom>
          <a:noFill/>
        </p:spPr>
        <p:txBody>
          <a:bodyPr wrap="square" rtlCol="0">
            <a:spAutoFit/>
          </a:bodyPr>
          <a:lstStyle/>
          <a:p>
            <a:pPr algn="ctr"/>
            <a:r>
              <a:rPr lang="en-US" sz="4800" b="1" smtClean="0"/>
              <a:t>HIGHWAY SAFETY</a:t>
            </a:r>
          </a:p>
          <a:p>
            <a:pPr algn="ctr"/>
            <a:r>
              <a:rPr lang="en-US" sz="4800" b="1" smtClean="0"/>
              <a:t>MANUAL</a:t>
            </a:r>
            <a:endParaRPr lang="en-US" sz="48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7634" name="Picture 2"/>
          <p:cNvPicPr>
            <a:picLocks noChangeAspect="1" noChangeArrowheads="1"/>
          </p:cNvPicPr>
          <p:nvPr/>
        </p:nvPicPr>
        <p:blipFill>
          <a:blip r:embed="rId2" cstate="print"/>
          <a:srcRect/>
          <a:stretch>
            <a:fillRect/>
          </a:stretch>
        </p:blipFill>
        <p:spPr bwMode="auto">
          <a:xfrm>
            <a:off x="2514600" y="1676400"/>
            <a:ext cx="3810000" cy="4933950"/>
          </a:xfrm>
          <a:prstGeom prst="rect">
            <a:avLst/>
          </a:prstGeom>
          <a:noFill/>
          <a:ln w="9525">
            <a:noFill/>
            <a:miter lim="800000"/>
            <a:headEnd/>
            <a:tailEnd/>
          </a:ln>
        </p:spPr>
      </p:pic>
      <p:sp>
        <p:nvSpPr>
          <p:cNvPr id="5" name="Rectangle 4"/>
          <p:cNvSpPr/>
          <p:nvPr/>
        </p:nvSpPr>
        <p:spPr>
          <a:xfrm>
            <a:off x="990600" y="0"/>
            <a:ext cx="7239000" cy="1569660"/>
          </a:xfrm>
          <a:prstGeom prst="rect">
            <a:avLst/>
          </a:prstGeom>
        </p:spPr>
        <p:txBody>
          <a:bodyPr wrap="square">
            <a:spAutoFit/>
          </a:bodyPr>
          <a:lstStyle/>
          <a:p>
            <a:r>
              <a:rPr lang="en-US" sz="3200" smtClean="0"/>
              <a:t>Published by AASHTO; collects and summarizes research results in a practical form.  First edition published in 2010.</a:t>
            </a:r>
            <a:endParaRPr lang="en-US" sz="32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90600" y="1295400"/>
            <a:ext cx="8153400" cy="1569660"/>
          </a:xfrm>
          <a:prstGeom prst="rect">
            <a:avLst/>
          </a:prstGeom>
          <a:noFill/>
        </p:spPr>
        <p:txBody>
          <a:bodyPr wrap="square" rtlCol="0">
            <a:spAutoFit/>
          </a:bodyPr>
          <a:lstStyle/>
          <a:p>
            <a:pPr algn="ctr"/>
            <a:r>
              <a:rPr lang="en-US" sz="4800" b="1" smtClean="0"/>
              <a:t>DEFINITIONS AND</a:t>
            </a:r>
          </a:p>
          <a:p>
            <a:pPr algn="ctr"/>
            <a:r>
              <a:rPr lang="en-US" sz="4800" b="1" smtClean="0"/>
              <a:t>CONCEPTS</a:t>
            </a:r>
            <a:endParaRPr lang="en-US" sz="48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0"/>
            <a:ext cx="8153400" cy="584775"/>
          </a:xfrm>
          <a:prstGeom prst="rect">
            <a:avLst/>
          </a:prstGeom>
        </p:spPr>
        <p:txBody>
          <a:bodyPr wrap="square">
            <a:spAutoFit/>
          </a:bodyPr>
          <a:lstStyle/>
          <a:p>
            <a:r>
              <a:rPr lang="en-US" sz="3200" smtClean="0"/>
              <a:t>Definition of a crash:</a:t>
            </a:r>
            <a:endParaRPr lang="en-US" sz="3200" smtClean="0"/>
          </a:p>
        </p:txBody>
      </p:sp>
      <p:sp>
        <p:nvSpPr>
          <p:cNvPr id="5" name="TextBox 4"/>
          <p:cNvSpPr txBox="1"/>
          <p:nvPr/>
        </p:nvSpPr>
        <p:spPr>
          <a:xfrm>
            <a:off x="1828800" y="1371600"/>
            <a:ext cx="6248400" cy="1384995"/>
          </a:xfrm>
          <a:prstGeom prst="rect">
            <a:avLst/>
          </a:prstGeom>
          <a:solidFill>
            <a:schemeClr val="bg2"/>
          </a:solidFill>
          <a:ln>
            <a:solidFill>
              <a:schemeClr val="tx2"/>
            </a:solidFill>
          </a:ln>
        </p:spPr>
        <p:txBody>
          <a:bodyPr wrap="square" rtlCol="0">
            <a:spAutoFit/>
          </a:bodyPr>
          <a:lstStyle/>
          <a:p>
            <a:pPr algn="ctr"/>
            <a:r>
              <a:rPr lang="en-US" sz="2800" smtClean="0"/>
              <a:t>"...a set of events that result in injury or property damage due to the collision of at least one motorized vehicle."</a:t>
            </a:r>
            <a:endParaRPr lang="en-US" sz="2800"/>
          </a:p>
        </p:txBody>
      </p:sp>
      <p:sp>
        <p:nvSpPr>
          <p:cNvPr id="9" name="Rectangle 8"/>
          <p:cNvSpPr/>
          <p:nvPr/>
        </p:nvSpPr>
        <p:spPr>
          <a:xfrm>
            <a:off x="1143000" y="3581400"/>
            <a:ext cx="8153400" cy="1077218"/>
          </a:xfrm>
          <a:prstGeom prst="rect">
            <a:avLst/>
          </a:prstGeom>
        </p:spPr>
        <p:txBody>
          <a:bodyPr wrap="square">
            <a:spAutoFit/>
          </a:bodyPr>
          <a:lstStyle/>
          <a:p>
            <a:r>
              <a:rPr lang="en-US" sz="3200" smtClean="0"/>
              <a:t>Excludes: crashes with no damage; </a:t>
            </a:r>
          </a:p>
          <a:p>
            <a:r>
              <a:rPr lang="en-US" sz="3200" smtClean="0"/>
              <a:t>crash </a:t>
            </a:r>
            <a:r>
              <a:rPr lang="en-US" sz="3200" smtClean="0"/>
              <a:t>between </a:t>
            </a:r>
            <a:r>
              <a:rPr lang="en-US" sz="3200" smtClean="0"/>
              <a:t>cycles and pedestrians, etc...</a:t>
            </a:r>
            <a:endParaRPr lang="en-US" sz="320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19446</TotalTime>
  <Words>668</Words>
  <Application>Microsoft Office PowerPoint</Application>
  <PresentationFormat>On-screen Show (4:3)</PresentationFormat>
  <Paragraphs>72</Paragraphs>
  <Slides>28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Solstice</vt:lpstr>
      <vt:lpstr>Microsoft Equation 3.0</vt:lpstr>
      <vt:lpstr>CE 3500</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WyoSUITE 2010</dc:title>
  <dc:creator/>
  <cp:lastModifiedBy>Steve Boyles</cp:lastModifiedBy>
  <cp:revision>1245</cp:revision>
  <dcterms:created xsi:type="dcterms:W3CDTF">2006-08-16T00:00:00Z</dcterms:created>
  <dcterms:modified xsi:type="dcterms:W3CDTF">2011-04-13T02:33:26Z</dcterms:modified>
</cp:coreProperties>
</file>