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700" r:id="rId3"/>
    <p:sldId id="701" r:id="rId4"/>
    <p:sldId id="720" r:id="rId5"/>
    <p:sldId id="721" r:id="rId6"/>
    <p:sldId id="599" r:id="rId7"/>
    <p:sldId id="651" r:id="rId8"/>
    <p:sldId id="702" r:id="rId9"/>
    <p:sldId id="706" r:id="rId10"/>
    <p:sldId id="707" r:id="rId11"/>
    <p:sldId id="708" r:id="rId12"/>
    <p:sldId id="712" r:id="rId13"/>
    <p:sldId id="716" r:id="rId14"/>
    <p:sldId id="726" r:id="rId15"/>
    <p:sldId id="725" r:id="rId16"/>
    <p:sldId id="718" r:id="rId17"/>
    <p:sldId id="719" r:id="rId18"/>
    <p:sldId id="722" r:id="rId19"/>
    <p:sldId id="723" r:id="rId20"/>
    <p:sldId id="724" r:id="rId21"/>
    <p:sldId id="72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6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Safety probability calculations</a:t>
            </a:r>
            <a:endParaRPr lang="en-US" dirty="0" smtClean="0"/>
          </a:p>
          <a:p>
            <a:r>
              <a:rPr lang="en-US" smtClean="0"/>
              <a:t>April </a:t>
            </a:r>
            <a:r>
              <a:rPr lang="en-US" smtClean="0"/>
              <a:t>15,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371600" y="3276600"/>
            <a:ext cx="1295400" cy="228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628900" y="3314700"/>
            <a:ext cx="838200" cy="762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29000" y="3581400"/>
            <a:ext cx="762000" cy="5334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810000" y="2362200"/>
            <a:ext cx="1600200" cy="838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924300" y="3086100"/>
            <a:ext cx="2667000" cy="457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24200" y="838200"/>
            <a:ext cx="449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Lots of crashes this year!  Install a raised median.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86000" y="50292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smtClean="0"/>
              <a:t>We can conclude the median reduced crashes by this amount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400800" y="19050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00800" y="46482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791200" y="32766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5524500" y="3543300"/>
            <a:ext cx="1752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&quot;No&quot; Symbol 13"/>
          <p:cNvSpPr/>
          <p:nvPr/>
        </p:nvSpPr>
        <p:spPr>
          <a:xfrm flipH="1">
            <a:off x="3962400" y="4953000"/>
            <a:ext cx="1981200" cy="19050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371600" y="3276600"/>
            <a:ext cx="1295400" cy="228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628900" y="3314700"/>
            <a:ext cx="838200" cy="762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29000" y="3581400"/>
            <a:ext cx="762000" cy="5334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810000" y="2362200"/>
            <a:ext cx="1600200" cy="838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924300" y="3086100"/>
            <a:ext cx="2667000" cy="457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24200" y="838200"/>
            <a:ext cx="449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Lots of crashes this year!  Install a raised median.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43400" y="50292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This is the true effectiveness of the median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400800" y="3581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00800" y="4343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6781800" y="3962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867400" y="3886200"/>
            <a:ext cx="11430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3657600"/>
            <a:ext cx="3886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9200" y="4343400"/>
            <a:ext cx="3886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990600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Solution</a:t>
            </a:r>
            <a:r>
              <a:rPr lang="en-US" sz="3200" smtClean="0"/>
              <a:t>: Identify common trends you can use to link any roadway to the data (regression!)</a:t>
            </a:r>
            <a:endParaRPr lang="en-US" sz="3200" b="1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3581400"/>
          <a:ext cx="4917440" cy="812800"/>
        </p:xfrm>
        <a:graphic>
          <a:graphicData uri="http://schemas.openxmlformats.org/presentationml/2006/ole">
            <p:oleObj spid="_x0000_s198658" name="Equation" r:id="rId3" imgW="1536480" imgH="2538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5257800"/>
            <a:ext cx="38862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Safety performance function: Average number of crashes on a road of this type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1828800"/>
            <a:ext cx="38862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Calibration factor: adjust to local observations if data available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4876800"/>
            <a:ext cx="38862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Crash modification factors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9631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6058694" y="4533106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86300" y="33147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WHERE DO CMFs COME FROM?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CMF clearinghouse: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21336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mtClean="0"/>
              <a:t>http://www.cmfclearinghouse.org/</a:t>
            </a:r>
            <a:endParaRPr lang="en-US"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SAFETY CALCULATIONS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143000" y="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Let's say we have calculated the expected average crash frequency.  </a:t>
            </a:r>
            <a:endParaRPr lang="en-US" sz="3200" smtClean="0"/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2438400" y="1752600"/>
          <a:ext cx="4918075" cy="812800"/>
        </p:xfrm>
        <a:graphic>
          <a:graphicData uri="http://schemas.openxmlformats.org/presentationml/2006/ole">
            <p:oleObj spid="_x0000_s202755" name="Equation" r:id="rId3" imgW="1536480" imgH="2538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143000" y="3810000"/>
            <a:ext cx="7315200" cy="2362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How can we answer questions such as:</a:t>
            </a:r>
          </a:p>
          <a:p>
            <a:pPr algn="ctr"/>
            <a:r>
              <a:rPr lang="en-US" sz="2400" smtClean="0">
                <a:solidFill>
                  <a:schemeClr val="tx1"/>
                </a:solidFill>
              </a:rPr>
              <a:t>What is the likelihood there will be a crash this year?</a:t>
            </a:r>
          </a:p>
          <a:p>
            <a:pPr algn="ctr"/>
            <a:r>
              <a:rPr lang="en-US" sz="2400" smtClean="0">
                <a:solidFill>
                  <a:schemeClr val="tx1"/>
                </a:solidFill>
              </a:rPr>
              <a:t>What is the probability there will be fewer than three?</a:t>
            </a:r>
          </a:p>
          <a:p>
            <a:pPr algn="ctr"/>
            <a:r>
              <a:rPr lang="en-US" sz="2400" smtClean="0">
                <a:solidFill>
                  <a:schemeClr val="tx1"/>
                </a:solidFill>
              </a:rPr>
              <a:t>Can I get an upper bound on the number of crashes I will see (with some confidence level)?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143000" y="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Here we make the assumption of a Poisson process.  (What does that imply?)</a:t>
            </a:r>
          </a:p>
          <a:p>
            <a:endParaRPr lang="en-US" sz="3200" smtClean="0"/>
          </a:p>
          <a:p>
            <a:r>
              <a:rPr lang="en-US" sz="3200" smtClean="0"/>
              <a:t>For a Poisson process, the probability of seeing exactly </a:t>
            </a:r>
            <a:r>
              <a:rPr lang="en-US" sz="3200" i="1" smtClean="0"/>
              <a:t>x</a:t>
            </a:r>
            <a:r>
              <a:rPr lang="en-US" sz="3200" smtClean="0"/>
              <a:t> events in a time interval </a:t>
            </a:r>
            <a:r>
              <a:rPr lang="en-US" sz="3200" i="1" smtClean="0"/>
              <a:t>t</a:t>
            </a:r>
            <a:r>
              <a:rPr lang="en-US" sz="3200" smtClean="0"/>
              <a:t> is</a:t>
            </a:r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r>
              <a:rPr lang="en-US" sz="3200" smtClean="0"/>
              <a:t>where </a:t>
            </a:r>
            <a:r>
              <a:rPr lang="en-US" sz="3200" i="1" smtClean="0">
                <a:latin typeface="Symbol" pitchFamily="18" charset="2"/>
              </a:rPr>
              <a:t>l</a:t>
            </a:r>
            <a:r>
              <a:rPr lang="en-US" sz="3200" smtClean="0"/>
              <a:t> is the average rate of occurrence.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048000"/>
          <a:ext cx="3376706" cy="1435100"/>
        </p:xfrm>
        <a:graphic>
          <a:graphicData uri="http://schemas.openxmlformats.org/presentationml/2006/ole">
            <p:oleObj spid="_x0000_s239618" name="Equation" r:id="rId3" imgW="101592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5638800"/>
            <a:ext cx="73152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For crash modeling, we use </a:t>
            </a:r>
            <a:r>
              <a:rPr lang="en-US" sz="2400" i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en-US" sz="2400" i="1" smtClean="0">
                <a:latin typeface="Symbol" pitchFamily="18" charset="2"/>
              </a:rPr>
              <a:t> </a:t>
            </a:r>
            <a:r>
              <a:rPr lang="en-US" sz="2400" i="1" smtClean="0">
                <a:latin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= EACF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2819400" y="3124200"/>
          <a:ext cx="3376613" cy="1435100"/>
        </p:xfrm>
        <a:graphic>
          <a:graphicData uri="http://schemas.openxmlformats.org/presentationml/2006/ole">
            <p:oleObj spid="_x0000_s240642" name="Equation" r:id="rId3" imgW="1015920" imgH="43164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Continuing last example with EACF = 25 crashes/year... what is the probability there will be no accidents in a year?  exactly ten accident in a year?  exactly twenty-five?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2819400" y="3124200"/>
          <a:ext cx="3376613" cy="1435100"/>
        </p:xfrm>
        <a:graphic>
          <a:graphicData uri="http://schemas.openxmlformats.org/presentationml/2006/ole">
            <p:oleObj spid="_x0000_s241666" name="Equation" r:id="rId3" imgW="1015920" imgH="43164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probability there will be no accidents in a month?  exactly four accidents in a month?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2819400" y="3124200"/>
          <a:ext cx="3376613" cy="1435100"/>
        </p:xfrm>
        <a:graphic>
          <a:graphicData uri="http://schemas.openxmlformats.org/presentationml/2006/ole">
            <p:oleObj spid="_x0000_s242690" name="Equation" r:id="rId3" imgW="1015920" imgH="43164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probability there will be between 23 and 27 crashes this year?</a:t>
            </a:r>
          </a:p>
          <a:p>
            <a:endParaRPr lang="en-US" sz="3200" smtClean="0"/>
          </a:p>
          <a:p>
            <a:r>
              <a:rPr lang="en-US" sz="3200" smtClean="0"/>
              <a:t>What is the probability there will be at least one crash this year?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2819400" y="3124200"/>
          <a:ext cx="3376613" cy="1435100"/>
        </p:xfrm>
        <a:graphic>
          <a:graphicData uri="http://schemas.openxmlformats.org/presentationml/2006/ole">
            <p:oleObj spid="_x0000_s243714" name="Equation" r:id="rId3" imgW="1015920" imgH="43164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With 95% confidence, what is the highest number of accidents we would see in a month?</a:t>
            </a:r>
            <a:endParaRPr lang="en-US" sz="3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Exam on Thursday; check practice exams</a:t>
            </a:r>
            <a:endParaRPr lang="en-US" sz="3200" smtClean="0"/>
          </a:p>
          <a:p>
            <a:r>
              <a:rPr lang="en-US" sz="3200" smtClean="0"/>
              <a:t>Last homework </a:t>
            </a:r>
            <a:r>
              <a:rPr lang="en-US" sz="3200" smtClean="0"/>
              <a:t>due </a:t>
            </a:r>
            <a:r>
              <a:rPr lang="en-US" sz="3200" smtClean="0"/>
              <a:t>Monday</a:t>
            </a:r>
            <a:r>
              <a:rPr lang="en-US" sz="3200" smtClean="0"/>
              <a:t>.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Group presentations:</a:t>
            </a:r>
          </a:p>
          <a:p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Pick one of your three projects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Put yourself in the position of an engineering firm describing your recommendations to a city or state DOT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Speaking can be divided up however a group wants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15 minutes maximum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Will be on Monday, Wednesday, and </a:t>
            </a:r>
            <a:r>
              <a:rPr lang="en-US" sz="3200" b="1" smtClean="0"/>
              <a:t>Thursday</a:t>
            </a:r>
            <a:r>
              <a:rPr lang="en-US" sz="3200" smtClean="0"/>
              <a:t> the last week of class (no class Friday the 29th)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Sign up for slots on Monday</a:t>
            </a:r>
            <a:endParaRPr lang="en-US" sz="3200" smtClean="0"/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Grading: </a:t>
            </a:r>
          </a:p>
          <a:p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Presentations are worth 10 points towards the group assignments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3 points for organization (does your presentation make sense to someone who hasn't spent weeks working on it, time limit, etc.)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3 points for content (are you using technical/engineering language correctly)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3 points for delivery (professionalism)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1 point for providing comments on other groups' presentations</a:t>
            </a:r>
            <a:endParaRPr lang="en-US" sz="3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challenges are faced in safety modeling?</a:t>
            </a:r>
          </a:p>
          <a:p>
            <a:r>
              <a:rPr lang="en-US" sz="3200" smtClean="0"/>
              <a:t>in making transportation systems safer?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19200" y="3657600"/>
            <a:ext cx="7543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028700" y="3238500"/>
            <a:ext cx="2057400" cy="1219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362200" y="3124200"/>
            <a:ext cx="1219200" cy="609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4038600"/>
            <a:ext cx="1066800" cy="304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276600" y="2590800"/>
            <a:ext cx="2819400" cy="685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924300" y="2628900"/>
            <a:ext cx="2667000" cy="457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372100" y="2933700"/>
            <a:ext cx="1371600" cy="1143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29400" y="2895600"/>
            <a:ext cx="990600" cy="685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7543800" y="3352800"/>
            <a:ext cx="1219200" cy="228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371600" y="3276600"/>
            <a:ext cx="1295400" cy="2286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628900" y="3314700"/>
            <a:ext cx="838200" cy="762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29000" y="3581400"/>
            <a:ext cx="762000" cy="5334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810000" y="2362200"/>
            <a:ext cx="1600200" cy="838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924300" y="3086100"/>
            <a:ext cx="2667000" cy="4572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24200" y="838200"/>
            <a:ext cx="449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Lots of crashes this year!  Install a raised median.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86000" y="50292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smtClean="0"/>
              <a:t>We can conclude the median reduced crashes by this amount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400800" y="19050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00800" y="46482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791200" y="32766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5524500" y="3543300"/>
            <a:ext cx="1752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19461</TotalTime>
  <Words>517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The CMF clearinghouse: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1247</cp:revision>
  <dcterms:created xsi:type="dcterms:W3CDTF">2006-08-16T00:00:00Z</dcterms:created>
  <dcterms:modified xsi:type="dcterms:W3CDTF">2011-04-15T15:52:20Z</dcterms:modified>
</cp:coreProperties>
</file>