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8" r:id="rId3"/>
    <p:sldId id="299" r:id="rId4"/>
    <p:sldId id="276" r:id="rId5"/>
    <p:sldId id="295" r:id="rId6"/>
    <p:sldId id="296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2" r:id="rId18"/>
    <p:sldId id="329" r:id="rId19"/>
    <p:sldId id="330" r:id="rId20"/>
    <p:sldId id="331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dirty="0" smtClean="0"/>
              <a:t>Trip Distribution</a:t>
            </a:r>
          </a:p>
          <a:p>
            <a:r>
              <a:rPr lang="en-US" dirty="0" smtClean="0"/>
              <a:t>January 19, 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from notes: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495800"/>
            <a:ext cx="6324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5. Scale them so they match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1052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5226784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(Each trip consists of one production and one attraction: they have to add up to the same)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from notes: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495800"/>
            <a:ext cx="6324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5. Scale them so they match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1052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257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Adjust </a:t>
            </a:r>
            <a:r>
              <a:rPr lang="en-US" sz="3600" b="1" dirty="0" smtClean="0"/>
              <a:t>attractions</a:t>
            </a:r>
            <a:r>
              <a:rPr lang="en-US" sz="3600" dirty="0" smtClean="0"/>
              <a:t> by multiplying them by the right factor so they match productions.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r="8008"/>
          <a:stretch>
            <a:fillRect/>
          </a:stretch>
        </p:blipFill>
        <p:spPr bwMode="auto">
          <a:xfrm>
            <a:off x="2324100" y="1689100"/>
            <a:ext cx="3581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TRIP DISTRIBUTION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Goal of trip distribution: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600200"/>
            <a:ext cx="693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Convert productions/attractions from step 1: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71052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r="8008"/>
          <a:stretch>
            <a:fillRect/>
          </a:stretch>
        </p:blipFill>
        <p:spPr bwMode="auto">
          <a:xfrm>
            <a:off x="2400300" y="3060700"/>
            <a:ext cx="3581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Goal of trip distribution: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600200"/>
            <a:ext cx="693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…into an OD matrix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92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Goal of trip distribution: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92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71052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8008"/>
          <a:stretch>
            <a:fillRect/>
          </a:stretch>
        </p:blipFill>
        <p:spPr bwMode="auto">
          <a:xfrm>
            <a:off x="2247900" y="3975100"/>
            <a:ext cx="3581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2895600"/>
            <a:ext cx="7620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4419600"/>
            <a:ext cx="9144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895600"/>
            <a:ext cx="7620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895600"/>
            <a:ext cx="7620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2895600"/>
            <a:ext cx="9144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5181600"/>
            <a:ext cx="9144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800600"/>
            <a:ext cx="9144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5562600"/>
            <a:ext cx="10668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1600200"/>
            <a:ext cx="838200" cy="2286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905000"/>
            <a:ext cx="838200" cy="2286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34200" y="2209800"/>
            <a:ext cx="9906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00" y="2590800"/>
            <a:ext cx="914400" cy="2286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419600"/>
            <a:ext cx="9906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67400" y="4800600"/>
            <a:ext cx="9906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5000" y="5181600"/>
            <a:ext cx="12192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7400" y="5562600"/>
            <a:ext cx="9906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how do we fill the table so that the row and column sums match what trip generation gave us?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First, a few practical notes.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69342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“OD Matrix” = Origin-Destination Matrix = Trip Table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First, a few practical notes.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693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“trip” may contain multiple journeys!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200400" y="30480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124200" y="4114800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First, a few practical notes.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693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“trip” may contain multiple journeys!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200400" y="24384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18670752">
            <a:off x="5937626" y="4915306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95800"/>
            <a:ext cx="2971800" cy="19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 rot="3078807">
            <a:off x="877333" y="4861712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we have more than one OD matrix.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 PEAK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PM PEAK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600200"/>
            <a:ext cx="1676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OFFPEAK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(everything else)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Assumptions in this class:</a:t>
            </a:r>
          </a:p>
          <a:p>
            <a:endParaRPr lang="en-US" sz="3600" b="1" dirty="0" smtClean="0"/>
          </a:p>
          <a:p>
            <a:pPr marL="742950" indent="-742950"/>
            <a:r>
              <a:rPr lang="en-US" sz="3600" dirty="0" smtClean="0"/>
              <a:t>Each </a:t>
            </a:r>
            <a:r>
              <a:rPr lang="en-US" sz="3600" b="1" dirty="0" smtClean="0"/>
              <a:t>work</a:t>
            </a:r>
            <a:r>
              <a:rPr lang="en-US" sz="3600" dirty="0" smtClean="0"/>
              <a:t> trip produces one journey from the </a:t>
            </a:r>
            <a:r>
              <a:rPr lang="en-US" sz="3600" b="1" dirty="0" smtClean="0"/>
              <a:t>home zone </a:t>
            </a:r>
            <a:r>
              <a:rPr lang="en-US" sz="3600" dirty="0" smtClean="0"/>
              <a:t>to</a:t>
            </a:r>
            <a:r>
              <a:rPr lang="en-US" sz="3600" b="1" dirty="0" smtClean="0"/>
              <a:t> </a:t>
            </a:r>
            <a:r>
              <a:rPr lang="en-US" sz="3600" dirty="0" smtClean="0"/>
              <a:t>the</a:t>
            </a:r>
            <a:r>
              <a:rPr lang="en-US" sz="3600" b="1" dirty="0" smtClean="0"/>
              <a:t> work</a:t>
            </a:r>
            <a:r>
              <a:rPr lang="en-US" sz="3600" dirty="0" smtClean="0"/>
              <a:t> </a:t>
            </a:r>
            <a:r>
              <a:rPr lang="en-US" sz="3600" b="1" dirty="0" smtClean="0"/>
              <a:t>zone </a:t>
            </a:r>
            <a:r>
              <a:rPr lang="en-US" sz="3600" dirty="0" smtClean="0"/>
              <a:t>during the AM peak, and one journey from </a:t>
            </a:r>
            <a:r>
              <a:rPr lang="en-US" sz="3600" b="1" dirty="0" smtClean="0"/>
              <a:t>work to home</a:t>
            </a:r>
            <a:r>
              <a:rPr lang="en-US" sz="3600" dirty="0" smtClean="0"/>
              <a:t> during the PM peak</a:t>
            </a:r>
          </a:p>
          <a:p>
            <a:endParaRPr lang="en-US" sz="3600" b="1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276600" y="46482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  Peak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200400" y="5715000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 Peak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648200"/>
            <a:ext cx="2428875" cy="18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Assumptions in this class:</a:t>
            </a:r>
          </a:p>
          <a:p>
            <a:endParaRPr lang="en-US" sz="3600" b="1" dirty="0" smtClean="0"/>
          </a:p>
          <a:p>
            <a:pPr marL="742950" indent="-742950"/>
            <a:r>
              <a:rPr lang="en-US" sz="3600" dirty="0" smtClean="0"/>
              <a:t>Each </a:t>
            </a:r>
            <a:r>
              <a:rPr lang="en-US" sz="3600" b="1" dirty="0" smtClean="0"/>
              <a:t>shopping</a:t>
            </a:r>
            <a:r>
              <a:rPr lang="en-US" sz="3600" dirty="0" smtClean="0"/>
              <a:t> trip produces one journey from the </a:t>
            </a:r>
            <a:r>
              <a:rPr lang="en-US" sz="3600" b="1" dirty="0" smtClean="0"/>
              <a:t>home zone </a:t>
            </a:r>
            <a:r>
              <a:rPr lang="en-US" sz="3600" dirty="0" smtClean="0"/>
              <a:t>to</a:t>
            </a:r>
            <a:r>
              <a:rPr lang="en-US" sz="3600" b="1" dirty="0" smtClean="0"/>
              <a:t> </a:t>
            </a:r>
            <a:r>
              <a:rPr lang="en-US" sz="3600" dirty="0" smtClean="0"/>
              <a:t>the</a:t>
            </a:r>
            <a:r>
              <a:rPr lang="en-US" sz="3600" b="1" dirty="0" smtClean="0"/>
              <a:t> shopping</a:t>
            </a:r>
            <a:r>
              <a:rPr lang="en-US" sz="3600" dirty="0" smtClean="0"/>
              <a:t> </a:t>
            </a:r>
            <a:r>
              <a:rPr lang="en-US" sz="3600" b="1" dirty="0" smtClean="0"/>
              <a:t>zone </a:t>
            </a:r>
            <a:r>
              <a:rPr lang="en-US" sz="3600" dirty="0" smtClean="0"/>
              <a:t>during the off-peak, and one journey from </a:t>
            </a:r>
            <a:r>
              <a:rPr lang="en-US" sz="3600" b="1" dirty="0" smtClean="0"/>
              <a:t>shopping to home </a:t>
            </a:r>
            <a:r>
              <a:rPr lang="en-US" sz="3600" dirty="0" smtClean="0"/>
              <a:t>during the off-peak</a:t>
            </a:r>
          </a:p>
          <a:p>
            <a:endParaRPr lang="en-US" sz="3600" b="1" dirty="0" smtClean="0"/>
          </a:p>
          <a:p>
            <a:endParaRPr lang="en-US" sz="36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276600" y="46482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Off-peak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200400" y="5715000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Off-peak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2971800" cy="19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realistic methods are used in practice, but our assumptions give the general idea.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1545771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200400" y="2438400"/>
            <a:ext cx="2286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rot="18670752">
            <a:off x="5937626" y="4915306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95800"/>
            <a:ext cx="2971800" cy="19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Arrow 15"/>
          <p:cNvSpPr/>
          <p:nvPr/>
        </p:nvSpPr>
        <p:spPr>
          <a:xfrm rot="3078807">
            <a:off x="877333" y="4861712"/>
            <a:ext cx="2438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terms of formulas:  for a particular OD matrix, let </a:t>
            </a:r>
            <a:r>
              <a:rPr lang="en-US" sz="3600" b="1" dirty="0" smtClean="0"/>
              <a:t>S</a:t>
            </a:r>
            <a:r>
              <a:rPr lang="en-US" sz="3600" dirty="0" smtClean="0"/>
              <a:t> denote the number of trips </a:t>
            </a:r>
            <a:r>
              <a:rPr lang="en-US" sz="3600" b="1" dirty="0" smtClean="0"/>
              <a:t>starting</a:t>
            </a:r>
            <a:r>
              <a:rPr lang="en-US" sz="3600" dirty="0" smtClean="0"/>
              <a:t> in a zone and </a:t>
            </a:r>
            <a:r>
              <a:rPr lang="en-US" sz="3600" b="1" dirty="0" smtClean="0"/>
              <a:t>E</a:t>
            </a:r>
            <a:r>
              <a:rPr lang="en-US" sz="3600" dirty="0" smtClean="0"/>
              <a:t> the number of trips </a:t>
            </a:r>
            <a:r>
              <a:rPr lang="en-US" sz="3600" b="1" dirty="0" smtClean="0"/>
              <a:t>ending</a:t>
            </a:r>
            <a:r>
              <a:rPr lang="en-US" sz="3600" dirty="0" smtClean="0"/>
              <a:t> in a zone.  Then…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361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3714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4929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instance: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7005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95600" y="17526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6858001" cy="23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71800" y="44196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1524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 Peak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0"/>
            <a:ext cx="1524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PM Peak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Row</a:t>
            </a:r>
            <a:r>
              <a:rPr lang="en-US" sz="2800" dirty="0" smtClean="0"/>
              <a:t> indicates origin, </a:t>
            </a:r>
            <a:r>
              <a:rPr lang="en-US" sz="2800" b="1" dirty="0" smtClean="0"/>
              <a:t>column </a:t>
            </a:r>
            <a:r>
              <a:rPr lang="en-US" sz="2800" dirty="0" smtClean="0"/>
              <a:t>indicates destination.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7005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95600" y="17526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6858001" cy="23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71800" y="44196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143000"/>
            <a:ext cx="1524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AM Peak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0"/>
            <a:ext cx="1524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PM Peak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how do we start filling in this table? 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There are a lot of possible answers (16 variables and 8 equations), so we want to pick something which is more reasonable.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7005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895600" y="17526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891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trips from origin </a:t>
            </a:r>
            <a:r>
              <a:rPr lang="en-US" sz="4000" i="1" dirty="0" smtClean="0"/>
              <a:t>i</a:t>
            </a:r>
            <a:r>
              <a:rPr lang="en-US" sz="4000" dirty="0" smtClean="0"/>
              <a:t> to destination </a:t>
            </a:r>
            <a:r>
              <a:rPr lang="en-US" sz="4000" i="1" dirty="0" smtClean="0"/>
              <a:t>j</a:t>
            </a:r>
            <a:r>
              <a:rPr lang="en-US" sz="4000" dirty="0" smtClean="0"/>
              <a:t>?  (</a:t>
            </a:r>
            <a:r>
              <a:rPr lang="en-US" sz="4000" i="1" dirty="0" err="1" smtClean="0"/>
              <a:t>d</a:t>
            </a:r>
            <a:r>
              <a:rPr lang="en-US" sz="4000" i="1" baseline="-25000" dirty="0" err="1" smtClean="0"/>
              <a:t>ij</a:t>
            </a:r>
            <a:r>
              <a:rPr lang="en-US" sz="4000" dirty="0" smtClean="0"/>
              <a:t>)</a:t>
            </a:r>
          </a:p>
          <a:p>
            <a:endParaRPr lang="en-US" sz="4000" dirty="0" smtClean="0"/>
          </a:p>
          <a:p>
            <a:r>
              <a:rPr lang="en-US" sz="4000" dirty="0" smtClean="0"/>
              <a:t>A few reasonable assumptions: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more trips starting at </a:t>
            </a:r>
            <a:r>
              <a:rPr lang="en-US" sz="4000" i="1" dirty="0" smtClean="0"/>
              <a:t>i</a:t>
            </a:r>
            <a:r>
              <a:rPr lang="en-US" sz="4000" dirty="0" smtClean="0"/>
              <a:t>, the larger the value of </a:t>
            </a:r>
            <a:r>
              <a:rPr lang="en-US" sz="4000" i="1" dirty="0" err="1" smtClean="0"/>
              <a:t>d</a:t>
            </a:r>
            <a:r>
              <a:rPr lang="en-US" sz="4000" i="1" baseline="-25000" dirty="0" err="1" smtClean="0"/>
              <a:t>ij</a:t>
            </a:r>
            <a:r>
              <a:rPr lang="en-US" sz="4000" i="1" baseline="-250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more trips ending at j, the larger the value of </a:t>
            </a:r>
            <a:r>
              <a:rPr lang="en-US" sz="4000" i="1" dirty="0" err="1" smtClean="0"/>
              <a:t>d</a:t>
            </a:r>
            <a:r>
              <a:rPr lang="en-US" sz="4000" i="1" baseline="-25000" dirty="0" err="1" smtClean="0"/>
              <a:t>ij</a:t>
            </a: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greater the distance between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s, </a:t>
            </a:r>
            <a:r>
              <a:rPr lang="en-US" sz="4000" dirty="0" smtClean="0"/>
              <a:t>the smaller the value of </a:t>
            </a:r>
            <a:r>
              <a:rPr lang="en-US" sz="4000" i="1" dirty="0" err="1" smtClean="0"/>
              <a:t>d</a:t>
            </a:r>
            <a:r>
              <a:rPr lang="en-US" sz="4000" i="1" baseline="-25000" dirty="0" err="1" smtClean="0"/>
              <a:t>ij</a:t>
            </a:r>
            <a:r>
              <a:rPr lang="en-US" sz="4000" i="1" baseline="-25000" dirty="0" smtClean="0"/>
              <a:t> </a:t>
            </a:r>
          </a:p>
          <a:p>
            <a:pPr marL="742950" indent="-742950"/>
            <a:r>
              <a:rPr lang="en-US" sz="4000" i="1" baseline="-25000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simple formulation: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6965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3352800"/>
            <a:ext cx="35052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Friction factor: decreasing function of distance </a:t>
            </a:r>
            <a:r>
              <a:rPr lang="en-US" sz="2400" b="1" i="1" dirty="0" err="1" smtClean="0"/>
              <a:t>L</a:t>
            </a:r>
            <a:r>
              <a:rPr lang="en-US" sz="2400" b="1" i="1" baseline="-25000" dirty="0" err="1" smtClean="0"/>
              <a:t>ij</a:t>
            </a:r>
            <a:endParaRPr lang="en-US" sz="2400" b="1" i="1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799806" y="2362994"/>
            <a:ext cx="1067594" cy="45640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2954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Lab tomorrow in CR </a:t>
            </a:r>
            <a:r>
              <a:rPr lang="en-US" sz="3200" dirty="0" smtClean="0"/>
              <a:t>103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Potential room change to EN 3070: email me your votes by Friday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Writing the proportionality constant and adding an adjustment factor, we have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34388"/>
            <a:ext cx="5290915" cy="9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5105400"/>
            <a:ext cx="3505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Adjustment</a:t>
            </a:r>
            <a:endParaRPr lang="en-US" sz="2400" b="1" i="1" baseline="-25000" dirty="0"/>
          </a:p>
        </p:txBody>
      </p:sp>
      <p:cxnSp>
        <p:nvCxnSpPr>
          <p:cNvPr id="7" name="Straight Arrow Connector 6"/>
          <p:cNvCxnSpPr>
            <a:endCxn id="8194" idx="2"/>
          </p:cNvCxnSpPr>
          <p:nvPr/>
        </p:nvCxnSpPr>
        <p:spPr>
          <a:xfrm flipV="1">
            <a:off x="4800601" y="3581400"/>
            <a:ext cx="283257" cy="14478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need the sum of the entries in each row to add up to the right total, so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44087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need the sum of the entries in each row to add up to the right total, so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44087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7005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43200" y="43434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4343400"/>
            <a:ext cx="3962400" cy="30480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4343400"/>
            <a:ext cx="990600" cy="2286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2362200"/>
            <a:ext cx="533400" cy="5334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209800"/>
            <a:ext cx="3276600" cy="99060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Therefore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67097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procedure makes sure the </a:t>
            </a:r>
            <a:r>
              <a:rPr lang="en-US" sz="4000" b="1" dirty="0" smtClean="0"/>
              <a:t>rows</a:t>
            </a:r>
            <a:r>
              <a:rPr lang="en-US" sz="4000" dirty="0" smtClean="0"/>
              <a:t> add up.  But we have to make sure the </a:t>
            </a:r>
            <a:r>
              <a:rPr lang="en-US" sz="4000" b="1" dirty="0" smtClean="0"/>
              <a:t>columns</a:t>
            </a:r>
            <a:r>
              <a:rPr lang="en-US" sz="4000" dirty="0" smtClean="0"/>
              <a:t> add up as well.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81534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is what the adjustment factors are for.  Start off with them equal to 1.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7005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743200"/>
            <a:ext cx="838200" cy="121920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4038600"/>
            <a:ext cx="990600" cy="3048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886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181600"/>
            <a:ext cx="47244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6100 = 29000 x 13000 x 0.20 / (13000 x 0.20 + 19000 x 0.067 + … + 92000 x 0.040)</a:t>
            </a:r>
            <a:endParaRPr lang="en-US" sz="2400" b="1" i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257300" y="3238500"/>
            <a:ext cx="3048000" cy="5334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876800"/>
            <a:ext cx="3867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0" y="4343400"/>
            <a:ext cx="3505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Friction factors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886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912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3505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From the formula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1054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 we’re trying to get: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886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912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Previous adjustment factors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1054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factors:</a:t>
            </a:r>
            <a:endParaRPr lang="en-US" sz="2400" b="1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191000"/>
            <a:ext cx="762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61722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48/68</a:t>
            </a:r>
            <a:endParaRPr lang="en-US" sz="2400" b="1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172200"/>
            <a:ext cx="1371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116/92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318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0"/>
            <a:ext cx="6124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table</a:t>
            </a:r>
            <a:endParaRPr lang="en-US" sz="24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800600"/>
            <a:ext cx="4114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factors:</a:t>
            </a:r>
            <a:endParaRPr lang="en-US" sz="2400" b="1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1148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48/68</a:t>
            </a:r>
            <a:endParaRPr lang="en-US" sz="2400" b="1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4114800"/>
            <a:ext cx="1371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116/92</a:t>
            </a:r>
            <a:endParaRPr lang="en-US" sz="2400" b="1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57150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5715000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5657671"/>
            <a:ext cx="1371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(48/68) x (48/50)</a:t>
            </a:r>
            <a:endParaRPr lang="en-US" sz="2400" b="1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5657671"/>
            <a:ext cx="15240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(116/92) x (116/115)</a:t>
            </a:r>
            <a:endParaRPr lang="en-US" sz="24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318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28601"/>
            <a:ext cx="81534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i="1" baseline="-25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1143000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table</a:t>
            </a:r>
            <a:endParaRPr lang="en-US" sz="2400" b="1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4019729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12/13</a:t>
            </a:r>
            <a:endParaRPr lang="en-US" sz="2400" b="1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019729"/>
            <a:ext cx="1066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16/19</a:t>
            </a:r>
            <a:endParaRPr lang="en-US" sz="2400" b="1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3962400"/>
            <a:ext cx="1371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(48/68) x (48/50)</a:t>
            </a:r>
            <a:endParaRPr lang="en-US" sz="2400" b="1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3962400"/>
            <a:ext cx="15240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(116/92) x (116/115)</a:t>
            </a:r>
            <a:endParaRPr lang="en-US" sz="2400" b="1" i="1" baseline="-25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867400"/>
            <a:ext cx="72601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5334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generation</a:t>
            </a:r>
            <a:r>
              <a:rPr lang="en-US" sz="2400" dirty="0" smtClean="0"/>
              <a:t>: What are the total number of trips people make to and from each zone?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19812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distribution</a:t>
            </a:r>
            <a:r>
              <a:rPr lang="en-US" sz="2400" dirty="0" smtClean="0"/>
              <a:t>: What are the specific origins and destinations for this total number of trips?</a:t>
            </a:r>
            <a:endParaRPr lang="en-US" sz="2400" b="1" dirty="0"/>
          </a:p>
        </p:txBody>
      </p:sp>
      <p:sp>
        <p:nvSpPr>
          <p:cNvPr id="24" name="Down Arrow 23"/>
          <p:cNvSpPr/>
          <p:nvPr/>
        </p:nvSpPr>
        <p:spPr>
          <a:xfrm>
            <a:off x="4038600" y="13716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34290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 choice: </a:t>
            </a:r>
            <a:r>
              <a:rPr lang="en-US" sz="2400" dirty="0" smtClean="0"/>
              <a:t>How many people will choose to drive, walk, ride bicycles, use transit, etc.?</a:t>
            </a:r>
            <a:endParaRPr lang="en-US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038600" y="28194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0" y="48768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Route choice</a:t>
            </a:r>
            <a:r>
              <a:rPr lang="en-US" sz="2400" dirty="0" smtClean="0"/>
              <a:t>: What are the specific routes people will use for their trips?</a:t>
            </a:r>
            <a:endParaRPr lang="en-US" sz="2400" b="1" dirty="0"/>
          </a:p>
        </p:txBody>
      </p:sp>
      <p:sp>
        <p:nvSpPr>
          <p:cNvPr id="29" name="Down Arrow 28"/>
          <p:cNvSpPr/>
          <p:nvPr/>
        </p:nvSpPr>
        <p:spPr>
          <a:xfrm>
            <a:off x="4038600" y="42672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12954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generation</a:t>
            </a:r>
            <a:r>
              <a:rPr lang="en-US" sz="2400" dirty="0" smtClean="0"/>
              <a:t>:  How many people arrive at UW every morning?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27432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distribution</a:t>
            </a:r>
            <a:r>
              <a:rPr lang="en-US" sz="2400" dirty="0" smtClean="0"/>
              <a:t>:  How many people are coming to UW </a:t>
            </a:r>
            <a:r>
              <a:rPr lang="en-US" sz="2400" b="1" dirty="0" smtClean="0"/>
              <a:t>from each zone?</a:t>
            </a:r>
            <a:endParaRPr lang="en-US" sz="2400" b="1" dirty="0"/>
          </a:p>
        </p:txBody>
      </p:sp>
      <p:sp>
        <p:nvSpPr>
          <p:cNvPr id="24" name="Down Arrow 23"/>
          <p:cNvSpPr/>
          <p:nvPr/>
        </p:nvSpPr>
        <p:spPr>
          <a:xfrm>
            <a:off x="4038600" y="21336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41910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 choice: </a:t>
            </a:r>
            <a:r>
              <a:rPr lang="en-US" sz="2400" dirty="0" smtClean="0"/>
              <a:t>How many people will drive, walk, use the shuttle, or ride bicycles?</a:t>
            </a:r>
            <a:endParaRPr lang="en-US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038600" y="35814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0" y="56388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Route choice</a:t>
            </a:r>
            <a:r>
              <a:rPr lang="en-US" sz="2400" dirty="0" smtClean="0"/>
              <a:t>: What roads will people choose? (This gives information on congestion!)</a:t>
            </a:r>
            <a:endParaRPr lang="en-US" sz="2400" b="1" dirty="0"/>
          </a:p>
        </p:txBody>
      </p:sp>
      <p:sp>
        <p:nvSpPr>
          <p:cNvPr id="29" name="Down Arrow 28"/>
          <p:cNvSpPr/>
          <p:nvPr/>
        </p:nvSpPr>
        <p:spPr>
          <a:xfrm>
            <a:off x="4038600" y="50292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2286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  <a:endParaRPr lang="en-US" sz="4000" b="1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from notes: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5943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0" y="57150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1. Perform linear regression with survey results </a:t>
            </a:r>
            <a:r>
              <a:rPr lang="en-US" sz="2400" dirty="0" smtClean="0"/>
              <a:t>(lab next Thursday)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from notes: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715000"/>
            <a:ext cx="6324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 Substitute zone data (from census)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800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429000"/>
            <a:ext cx="60562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4267200" y="2286000"/>
            <a:ext cx="990600" cy="990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from notes: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715000"/>
            <a:ext cx="6324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4. Do same with attractions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796547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b="24681"/>
          <a:stretch>
            <a:fillRect/>
          </a:stretch>
        </p:blipFill>
        <p:spPr bwMode="auto">
          <a:xfrm>
            <a:off x="3657600" y="32004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2895600"/>
            <a:ext cx="1905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Production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4191000"/>
            <a:ext cx="1752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Attraction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493</TotalTime>
  <Words>831</Words>
  <Application>Microsoft Office PowerPoint</Application>
  <PresentationFormat>On-screen Show (4:3)</PresentationFormat>
  <Paragraphs>175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CE 3500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Stephen D. Boyles</cp:lastModifiedBy>
  <cp:revision>74</cp:revision>
  <dcterms:created xsi:type="dcterms:W3CDTF">2006-08-16T00:00:00Z</dcterms:created>
  <dcterms:modified xsi:type="dcterms:W3CDTF">2011-01-19T17:53:27Z</dcterms:modified>
</cp:coreProperties>
</file>