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98" r:id="rId3"/>
    <p:sldId id="299" r:id="rId4"/>
    <p:sldId id="276" r:id="rId5"/>
    <p:sldId id="295" r:id="rId6"/>
    <p:sldId id="331" r:id="rId7"/>
    <p:sldId id="333" r:id="rId8"/>
    <p:sldId id="334" r:id="rId9"/>
    <p:sldId id="345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6" r:id="rId36"/>
    <p:sldId id="373" r:id="rId37"/>
    <p:sldId id="374" r:id="rId38"/>
    <p:sldId id="375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38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D6B6D-81BA-4495-AE48-45754D94CA94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54202-0B94-44A9-BD51-1750509AF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4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 3500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Transportation Engineering</a:t>
            </a:r>
          </a:p>
          <a:p>
            <a:endParaRPr lang="en-US" dirty="0" smtClean="0"/>
          </a:p>
          <a:p>
            <a:r>
              <a:rPr lang="en-US" dirty="0" smtClean="0"/>
              <a:t>Mode Choice</a:t>
            </a:r>
          </a:p>
          <a:p>
            <a:r>
              <a:rPr lang="en-US" dirty="0" smtClean="0"/>
              <a:t>January 21, 2011</a:t>
            </a:r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257800"/>
            <a:ext cx="1447800" cy="140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5410200"/>
            <a:ext cx="464343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1"/>
            <a:ext cx="8153400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Example:</a:t>
            </a:r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i="1" baseline="-25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667000" y="2743200"/>
            <a:ext cx="4038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8867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791200"/>
            <a:ext cx="61245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19200" y="1143000"/>
            <a:ext cx="35052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From the formula</a:t>
            </a:r>
            <a:endParaRPr lang="en-US" sz="2400" b="1" i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5105400"/>
            <a:ext cx="4114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Target we’re trying to get:</a:t>
            </a:r>
            <a:endParaRPr lang="en-US" sz="2400" b="1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1"/>
            <a:ext cx="8153400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Example:</a:t>
            </a:r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i="1" baseline="-25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667000" y="2743200"/>
            <a:ext cx="4038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8867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791200"/>
            <a:ext cx="61245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19200" y="1143000"/>
            <a:ext cx="41910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Previous adjustment factors</a:t>
            </a:r>
            <a:endParaRPr lang="en-US" sz="2400" b="1" i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5105400"/>
            <a:ext cx="4114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New factors:</a:t>
            </a:r>
            <a:endParaRPr lang="en-US" sz="2400" b="1" i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4191000"/>
            <a:ext cx="7620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en-US" sz="2400" b="1" i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4191000"/>
            <a:ext cx="7620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en-US" sz="2400" b="1" i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4191000"/>
            <a:ext cx="7620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en-US" sz="2400" b="1" i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4191000"/>
            <a:ext cx="7620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en-US" sz="2400" b="1" i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6172200"/>
            <a:ext cx="1066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12/13</a:t>
            </a:r>
            <a:endParaRPr lang="en-US" sz="2400" b="1" i="1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3733800" y="6172200"/>
            <a:ext cx="1066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16/19</a:t>
            </a:r>
            <a:endParaRPr lang="en-US" sz="2400" b="1" i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6172200"/>
            <a:ext cx="1066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48/68</a:t>
            </a:r>
            <a:endParaRPr lang="en-US" sz="2400" b="1" i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6172200" y="6172200"/>
            <a:ext cx="13716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116/92</a:t>
            </a:r>
            <a:endParaRPr lang="en-US" sz="2400" b="1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73187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228601"/>
            <a:ext cx="8153400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Example:</a:t>
            </a:r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i="1" baseline="-25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334000"/>
            <a:ext cx="61245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19200" y="1143000"/>
            <a:ext cx="41910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New table</a:t>
            </a:r>
            <a:endParaRPr lang="en-US" sz="2400" b="1" i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4800600"/>
            <a:ext cx="4114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New factors:</a:t>
            </a:r>
            <a:endParaRPr lang="en-US" sz="2400" b="1" i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4114800"/>
            <a:ext cx="1066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12/13</a:t>
            </a:r>
            <a:endParaRPr lang="en-US" sz="2400" b="1" i="1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3657600" y="4114800"/>
            <a:ext cx="1066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16/19</a:t>
            </a:r>
            <a:endParaRPr lang="en-US" sz="2400" b="1" i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4114800"/>
            <a:ext cx="1066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48/68</a:t>
            </a:r>
            <a:endParaRPr lang="en-US" sz="2400" b="1" i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4114800"/>
            <a:ext cx="13716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116/92</a:t>
            </a:r>
            <a:endParaRPr lang="en-US" sz="2400" b="1" i="1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2514600" y="5715000"/>
            <a:ext cx="1066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12/13</a:t>
            </a:r>
            <a:endParaRPr lang="en-US" sz="2400" b="1" i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733800" y="5715000"/>
            <a:ext cx="1066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16/19</a:t>
            </a:r>
            <a:endParaRPr lang="en-US" sz="2400" b="1" i="1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876800" y="5657671"/>
            <a:ext cx="137160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(48/68) x (48/50)</a:t>
            </a:r>
            <a:endParaRPr lang="en-US" sz="2400" b="1" i="1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6324600" y="5657671"/>
            <a:ext cx="152400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(116/92) x (116/115)</a:t>
            </a:r>
            <a:endParaRPr lang="en-US" sz="2400" b="1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73187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228601"/>
            <a:ext cx="8153400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Example:</a:t>
            </a:r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i="1" baseline="-25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1143000"/>
            <a:ext cx="41910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New table</a:t>
            </a:r>
            <a:endParaRPr lang="en-US" sz="2400" b="1" i="1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2590800" y="4114800"/>
            <a:ext cx="1066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12/13</a:t>
            </a:r>
            <a:endParaRPr lang="en-US" sz="2400" b="1" i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0" y="4114800"/>
            <a:ext cx="1066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16/19</a:t>
            </a:r>
            <a:endParaRPr lang="en-US" sz="2400" b="1" i="1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953000" y="4114800"/>
            <a:ext cx="137160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(48/68) x (48/50)</a:t>
            </a:r>
            <a:endParaRPr lang="en-US" sz="2400" b="1" i="1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6400800" y="4114800"/>
            <a:ext cx="152400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(116/92) x (116/115)</a:t>
            </a:r>
            <a:endParaRPr lang="en-US" sz="2400" b="1" i="1" baseline="-25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6225" y="3619500"/>
            <a:ext cx="61245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019800"/>
            <a:ext cx="61245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MODE CHOICE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There are literally dozens of potential “modes” of travel: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471910"/>
            <a:ext cx="7239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Passenger vehicle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Drive alone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Carpool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Taxi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Walk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Bicycle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Public transit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Bus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Subway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Light rail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Streetcar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Commuter rail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There are literally dozens of potential “modes” of travel: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47191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Airplane, helicopter, ferry, gondola, rickshaw, covered wagon, horse, etc. etc.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 keep things simple, let’s just assume two modes: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295400" y="2286000"/>
            <a:ext cx="7268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4400" dirty="0" smtClean="0"/>
              <a:t>DRIVE PERSONAL VEHICLE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962400" y="4114800"/>
            <a:ext cx="1778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4400" dirty="0" smtClean="0"/>
              <a:t>BUS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1000" y="3124200"/>
            <a:ext cx="12330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4400" dirty="0" smtClean="0"/>
              <a:t>vs.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 keep things simple, let’s just assume two modes: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5562600" y="2362200"/>
            <a:ext cx="12330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4400" dirty="0" smtClean="0"/>
              <a:t>vs.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3606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657600"/>
            <a:ext cx="3352800" cy="284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factors would affect this decision for you?  Why might someone drive, or why might someone ride the bus?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2209800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Location (how close to a bus stop)</a:t>
            </a:r>
          </a:p>
          <a:p>
            <a:r>
              <a:rPr lang="en-US" dirty="0" smtClean="0"/>
              <a:t>Convenience</a:t>
            </a:r>
          </a:p>
          <a:p>
            <a:r>
              <a:rPr lang="en-US" dirty="0" smtClean="0"/>
              <a:t>Cost</a:t>
            </a:r>
          </a:p>
          <a:p>
            <a:r>
              <a:rPr lang="en-US" dirty="0" smtClean="0"/>
              <a:t>Travel time</a:t>
            </a:r>
          </a:p>
          <a:p>
            <a:r>
              <a:rPr lang="en-US" dirty="0" smtClean="0"/>
              <a:t>Parking</a:t>
            </a:r>
          </a:p>
          <a:p>
            <a:r>
              <a:rPr lang="en-US" dirty="0" smtClean="0"/>
              <a:t>Health</a:t>
            </a:r>
          </a:p>
          <a:p>
            <a:r>
              <a:rPr lang="en-US" dirty="0" smtClean="0"/>
              <a:t>Hard constraint</a:t>
            </a:r>
          </a:p>
          <a:p>
            <a:r>
              <a:rPr lang="en-US" dirty="0" smtClean="0"/>
              <a:t>Privacy</a:t>
            </a:r>
          </a:p>
          <a:p>
            <a:r>
              <a:rPr lang="en-US" dirty="0" smtClean="0"/>
              <a:t>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ANNOUNCEMENTS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fundamental idea is that people choose the option with higher “utility” </a:t>
            </a:r>
            <a:r>
              <a:rPr lang="en-US" sz="3600" b="1" dirty="0" smtClean="0"/>
              <a:t>for them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5103674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Utility is a general economic term for “how happy you are with something” taking everything into account.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962400"/>
            <a:ext cx="1574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86200"/>
            <a:ext cx="1600200" cy="135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05000" y="2895600"/>
            <a:ext cx="1447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 to drive, get there fast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86400" y="2362200"/>
            <a:ext cx="1600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Don’t have to find parking or worry about damage to car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Different people and different trip purposes will lead to different utility.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5257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(Road trip)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962400"/>
            <a:ext cx="1574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86200"/>
            <a:ext cx="1600200" cy="135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05000" y="1600200"/>
            <a:ext cx="1447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86400" y="3581400"/>
            <a:ext cx="1600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(The same framework can be applied to any other choice people make.)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981200" y="3352800"/>
            <a:ext cx="1447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86400" y="2895600"/>
            <a:ext cx="16002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029200"/>
            <a:ext cx="1676400" cy="154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(The same framework can be applied to any other choice people make.)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981200" y="1981200"/>
            <a:ext cx="14478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Great taste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86400" y="4343400"/>
            <a:ext cx="1600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 filling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1" y="5025932"/>
            <a:ext cx="1905000" cy="154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b="5185"/>
          <a:stretch>
            <a:fillRect/>
          </a:stretch>
        </p:blipFill>
        <p:spPr bwMode="auto">
          <a:xfrm>
            <a:off x="5257800" y="5029200"/>
            <a:ext cx="198467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So, if we can estimate the utility each option provides to people, we can predict what choice they will make.</a:t>
            </a:r>
            <a:endParaRPr lang="en-US" sz="3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358830"/>
            <a:ext cx="1574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282630"/>
            <a:ext cx="1600200" cy="135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905000" y="2606230"/>
            <a:ext cx="1447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8,000 people will drive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86400" y="3505200"/>
            <a:ext cx="1600200" cy="625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3,000 people will take bus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We can define a </a:t>
            </a:r>
            <a:r>
              <a:rPr lang="en-US" sz="3600" i="1" dirty="0" smtClean="0"/>
              <a:t>utility function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7226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We can define a </a:t>
            </a:r>
            <a:r>
              <a:rPr lang="en-US" sz="3600" i="1" dirty="0" smtClean="0"/>
              <a:t>utility function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7226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66800" y="2209800"/>
            <a:ext cx="14478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Utility of mode </a:t>
            </a:r>
            <a:r>
              <a:rPr lang="en-US" sz="2400" b="1" i="1" dirty="0" smtClean="0"/>
              <a:t>m</a:t>
            </a:r>
            <a:endParaRPr lang="en-US" sz="2400" b="1" i="1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2209800"/>
            <a:ext cx="39624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Properties of mode </a:t>
            </a:r>
            <a:r>
              <a:rPr lang="en-US" sz="2400" b="1" i="1" dirty="0" smtClean="0"/>
              <a:t>m</a:t>
            </a:r>
            <a:r>
              <a:rPr lang="en-US" sz="2400" b="1" dirty="0" smtClean="0"/>
              <a:t> and calibrated coefficients</a:t>
            </a:r>
            <a:endParaRPr lang="en-US" sz="2400" b="1" i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3581400"/>
            <a:ext cx="20574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Unobserved factors</a:t>
            </a:r>
            <a:endParaRPr lang="en-US" sz="2400" b="1" i="1" baseline="-25000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7696200" y="2590800"/>
            <a:ext cx="1143000" cy="22860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We usually focus on the observed utility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209800"/>
            <a:ext cx="14478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Utility of mode </a:t>
            </a:r>
            <a:r>
              <a:rPr lang="en-US" sz="2400" b="1" i="1" dirty="0" smtClean="0"/>
              <a:t>m</a:t>
            </a:r>
            <a:endParaRPr lang="en-US" sz="2400" b="1" i="1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2209800"/>
            <a:ext cx="39624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Properties of mode </a:t>
            </a:r>
            <a:r>
              <a:rPr lang="en-US" sz="2400" b="1" i="1" dirty="0" smtClean="0"/>
              <a:t>m</a:t>
            </a:r>
            <a:r>
              <a:rPr lang="en-US" sz="2400" b="1" dirty="0" smtClean="0"/>
              <a:t> and calibrated coefficients</a:t>
            </a:r>
            <a:endParaRPr lang="en-US" sz="2400" b="1" i="1" baseline="-25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5943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19200" y="5715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and deal with the unobserved part later.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For instance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75819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6600" y="2819400"/>
            <a:ext cx="1447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Income</a:t>
            </a:r>
            <a:endParaRPr lang="en-US" sz="2400" b="1" i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2819400"/>
            <a:ext cx="14478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Travel time</a:t>
            </a:r>
            <a:endParaRPr lang="en-US" sz="2400" b="1" i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7467600" y="2895600"/>
            <a:ext cx="1447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Cost</a:t>
            </a:r>
            <a:endParaRPr lang="en-US" sz="2400" b="1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Now we can relate these to the census data, and our knowledge of the transportation system.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0"/>
            <a:ext cx="75819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9200" y="43434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We need to generate </a:t>
            </a:r>
            <a:r>
              <a:rPr lang="en-US" sz="3600" b="1" dirty="0" smtClean="0"/>
              <a:t>total</a:t>
            </a:r>
            <a:r>
              <a:rPr lang="en-US" sz="3600" dirty="0" smtClean="0"/>
              <a:t> numbers of people driving or taking the bus.  It’s easier to think in proportions </a:t>
            </a:r>
            <a:r>
              <a:rPr lang="en-US" sz="3600" i="1" dirty="0" err="1" smtClean="0"/>
              <a:t>P</a:t>
            </a:r>
            <a:r>
              <a:rPr lang="en-US" sz="3600" baseline="-25000" dirty="0" err="1" smtClean="0"/>
              <a:t>car</a:t>
            </a:r>
            <a:r>
              <a:rPr lang="en-US" sz="3600" dirty="0" smtClean="0"/>
              <a:t> and </a:t>
            </a:r>
            <a:r>
              <a:rPr lang="en-US" sz="3600" i="1" dirty="0" err="1" smtClean="0"/>
              <a:t>P</a:t>
            </a:r>
            <a:r>
              <a:rPr lang="en-US" sz="3600" i="1" baseline="-25000" dirty="0" err="1" smtClean="0"/>
              <a:t>bus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12954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No class until next Friday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Classroom </a:t>
            </a:r>
            <a:r>
              <a:rPr lang="en-US" sz="3200" b="1" dirty="0" smtClean="0"/>
              <a:t>will change </a:t>
            </a:r>
            <a:r>
              <a:rPr lang="en-US" sz="3200" dirty="0" smtClean="0"/>
              <a:t>to EN 3070 starting then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few ground rules:</a:t>
            </a:r>
          </a:p>
          <a:p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36957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few ground rules:</a:t>
            </a:r>
          </a:p>
          <a:p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36957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71800" y="2895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/>
              <a:t>P</a:t>
            </a:r>
            <a:r>
              <a:rPr lang="en-US" sz="3600" i="1" baseline="-25000" dirty="0" err="1" smtClean="0"/>
              <a:t>car</a:t>
            </a:r>
            <a:r>
              <a:rPr lang="en-US" sz="3600" dirty="0" smtClean="0"/>
              <a:t> is increasing in </a:t>
            </a:r>
            <a:r>
              <a:rPr lang="en-US" sz="3600" i="1" dirty="0" err="1" smtClean="0"/>
              <a:t>V</a:t>
            </a:r>
            <a:r>
              <a:rPr lang="en-US" sz="3600" i="1" baseline="-25000" dirty="0" err="1" smtClean="0"/>
              <a:t>car</a:t>
            </a:r>
            <a:endParaRPr lang="en-US" sz="3600" dirty="0" smtClean="0"/>
          </a:p>
          <a:p>
            <a:r>
              <a:rPr lang="en-US" sz="3600" i="1" dirty="0" err="1" smtClean="0"/>
              <a:t>P</a:t>
            </a:r>
            <a:r>
              <a:rPr lang="en-US" sz="3600" i="1" baseline="-25000" dirty="0" err="1" smtClean="0"/>
              <a:t>bus</a:t>
            </a:r>
            <a:r>
              <a:rPr lang="en-US" sz="3600" dirty="0" smtClean="0"/>
              <a:t> is increasing in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V</a:t>
            </a:r>
            <a:r>
              <a:rPr lang="en-US" sz="3600" i="1" baseline="-25000" dirty="0" err="1" smtClean="0"/>
              <a:t>bus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few ground rules:</a:t>
            </a:r>
          </a:p>
          <a:p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36957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71800" y="2895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/>
              <a:t>P</a:t>
            </a:r>
            <a:r>
              <a:rPr lang="en-US" sz="3600" i="1" baseline="-25000" dirty="0" err="1" smtClean="0"/>
              <a:t>car</a:t>
            </a:r>
            <a:r>
              <a:rPr lang="en-US" sz="3600" dirty="0" smtClean="0"/>
              <a:t> is increasing in </a:t>
            </a:r>
            <a:r>
              <a:rPr lang="en-US" sz="3600" i="1" dirty="0" err="1" smtClean="0"/>
              <a:t>V</a:t>
            </a:r>
            <a:r>
              <a:rPr lang="en-US" sz="3600" i="1" baseline="-25000" dirty="0" err="1" smtClean="0"/>
              <a:t>car</a:t>
            </a:r>
            <a:endParaRPr lang="en-US" sz="3600" dirty="0" smtClean="0"/>
          </a:p>
          <a:p>
            <a:r>
              <a:rPr lang="en-US" sz="3600" i="1" dirty="0" err="1" smtClean="0"/>
              <a:t>P</a:t>
            </a:r>
            <a:r>
              <a:rPr lang="en-US" sz="3600" i="1" baseline="-25000" dirty="0" err="1" smtClean="0"/>
              <a:t>bus</a:t>
            </a:r>
            <a:r>
              <a:rPr lang="en-US" sz="3600" dirty="0" smtClean="0"/>
              <a:t> is increasing in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V</a:t>
            </a:r>
            <a:r>
              <a:rPr lang="en-US" sz="3600" i="1" baseline="-25000" dirty="0" err="1" smtClean="0"/>
              <a:t>bus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724400"/>
            <a:ext cx="4038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5410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(because of unobserved part... at least some people will choose each option)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Perhaps the simplest function satisfying these rules is</a:t>
            </a:r>
          </a:p>
          <a:p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581400"/>
            <a:ext cx="544856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0"/>
            <a:ext cx="571770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572000"/>
            <a:ext cx="952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Perhaps the simplest function satisfying these rules is</a:t>
            </a:r>
          </a:p>
          <a:p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581400"/>
            <a:ext cx="544856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0"/>
            <a:ext cx="571770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029200"/>
            <a:ext cx="952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&quot;No&quot; Symbol 5"/>
          <p:cNvSpPr/>
          <p:nvPr/>
        </p:nvSpPr>
        <p:spPr>
          <a:xfrm>
            <a:off x="2667000" y="4419600"/>
            <a:ext cx="685800" cy="609600"/>
          </a:xfrm>
          <a:prstGeom prst="noSmoking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5715000"/>
            <a:ext cx="22860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(typo in notes)</a:t>
            </a:r>
            <a:endParaRPr lang="en-US" sz="2400" b="1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This is the logistic curve:</a:t>
            </a:r>
          </a:p>
          <a:p>
            <a:endParaRPr lang="en-US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1524000"/>
            <a:ext cx="5943600" cy="395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66800" y="3048000"/>
            <a:ext cx="182880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Proportion choosing car</a:t>
            </a:r>
            <a:endParaRPr lang="en-US" sz="2400" b="1" i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5105400"/>
            <a:ext cx="31242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/>
              <a:t>V</a:t>
            </a:r>
            <a:r>
              <a:rPr lang="en-US" sz="2400" b="1" i="1" baseline="-25000" dirty="0" err="1" smtClean="0"/>
              <a:t>car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- </a:t>
            </a:r>
            <a:r>
              <a:rPr lang="en-US" sz="2400" b="1" i="1" dirty="0" err="1" smtClean="0"/>
              <a:t>V</a:t>
            </a:r>
            <a:r>
              <a:rPr lang="en-US" sz="2400" b="1" i="1" baseline="-25000" dirty="0" err="1" smtClean="0"/>
              <a:t>bus</a:t>
            </a:r>
            <a:endParaRPr lang="en-US" sz="2400" b="1" i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8229600" y="4800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29600" y="3200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29600" y="1600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10200" y="1371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Check:</a:t>
            </a:r>
          </a:p>
          <a:p>
            <a:endParaRPr lang="en-US" sz="3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4572000" cy="140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066800"/>
            <a:ext cx="3886200" cy="135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962400"/>
            <a:ext cx="36957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00800" y="35814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?</a:t>
            </a:r>
            <a:endParaRPr lang="en-US" sz="9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752600"/>
            <a:ext cx="7620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Check:</a:t>
            </a:r>
          </a:p>
          <a:p>
            <a:endParaRPr lang="en-US" sz="3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4572000" cy="140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066800"/>
            <a:ext cx="3886200" cy="135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00800" y="35814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?</a:t>
            </a:r>
            <a:endParaRPr lang="en-US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8100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/>
              <a:t>P</a:t>
            </a:r>
            <a:r>
              <a:rPr lang="en-US" sz="3600" i="1" baseline="-25000" dirty="0" err="1" smtClean="0"/>
              <a:t>car</a:t>
            </a:r>
            <a:r>
              <a:rPr lang="en-US" sz="3600" dirty="0" smtClean="0"/>
              <a:t> is increasing in </a:t>
            </a:r>
            <a:r>
              <a:rPr lang="en-US" sz="3600" i="1" dirty="0" err="1" smtClean="0"/>
              <a:t>V</a:t>
            </a:r>
            <a:r>
              <a:rPr lang="en-US" sz="3600" i="1" baseline="-25000" dirty="0" err="1" smtClean="0"/>
              <a:t>car</a:t>
            </a:r>
            <a:endParaRPr lang="en-US" sz="3600" dirty="0" smtClean="0"/>
          </a:p>
          <a:p>
            <a:r>
              <a:rPr lang="en-US" sz="3600" i="1" dirty="0" err="1" smtClean="0"/>
              <a:t>P</a:t>
            </a:r>
            <a:r>
              <a:rPr lang="en-US" sz="3600" i="1" baseline="-25000" dirty="0" err="1" smtClean="0"/>
              <a:t>bus</a:t>
            </a:r>
            <a:r>
              <a:rPr lang="en-US" sz="3600" dirty="0" smtClean="0"/>
              <a:t> is increasing in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V</a:t>
            </a:r>
            <a:r>
              <a:rPr lang="en-US" sz="3600" i="1" baseline="-25000" dirty="0" err="1" smtClean="0"/>
              <a:t>bus</a:t>
            </a:r>
            <a:endParaRPr lang="en-US" sz="3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752600"/>
            <a:ext cx="7620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Check:</a:t>
            </a:r>
          </a:p>
          <a:p>
            <a:endParaRPr lang="en-US" sz="3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4572000" cy="140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066800"/>
            <a:ext cx="3886200" cy="135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00800" y="35814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?</a:t>
            </a:r>
            <a:endParaRPr lang="en-US" sz="9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962400"/>
            <a:ext cx="4038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752600"/>
            <a:ext cx="7620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Continuing the example, here is the AM peak OD matrix:</a:t>
            </a:r>
          </a:p>
          <a:p>
            <a:endParaRPr lang="en-US" sz="36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825" y="2286000"/>
            <a:ext cx="6610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REVIEW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With zone-to-zone travel times and costs by mode, we can use the equation to get mode split.</a:t>
            </a:r>
          </a:p>
          <a:p>
            <a:endParaRPr lang="en-US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38400"/>
            <a:ext cx="4343400" cy="224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514600"/>
            <a:ext cx="358502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86200" y="5105400"/>
            <a:ext cx="31242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Travel time (min)</a:t>
            </a:r>
            <a:endParaRPr lang="en-US" sz="24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With zone-to-zone travel times and costs by mode, we can use the equation to get mode split.</a:t>
            </a:r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5105400"/>
            <a:ext cx="31242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Cost ($)</a:t>
            </a:r>
            <a:endParaRPr lang="en-US" sz="2400" b="1" baseline="-25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4572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6049" y="2362200"/>
            <a:ext cx="374795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286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We can then calculate the observed utility for each mode.</a:t>
            </a:r>
          </a:p>
          <a:p>
            <a:endParaRPr lang="en-US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3505200" cy="180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4191000" cy="16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b="47826"/>
          <a:stretch>
            <a:fillRect/>
          </a:stretch>
        </p:blipFill>
        <p:spPr bwMode="auto">
          <a:xfrm>
            <a:off x="1371600" y="4572000"/>
            <a:ext cx="7581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5400000">
            <a:off x="6858000" y="4038600"/>
            <a:ext cx="1371600" cy="1588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4419600" y="3505200"/>
            <a:ext cx="1143000" cy="114300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3924300" y="5143500"/>
            <a:ext cx="609600" cy="53340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8000" y="5791200"/>
            <a:ext cx="31242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Census data</a:t>
            </a:r>
            <a:endParaRPr lang="en-US" sz="24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286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We can then calculate the observed utility for each mode.</a:t>
            </a:r>
          </a:p>
          <a:p>
            <a:endParaRPr lang="en-US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199" y="1600200"/>
            <a:ext cx="535214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886200"/>
            <a:ext cx="5417714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286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Finally, we apply the logistic equation to get mode split.</a:t>
            </a:r>
          </a:p>
          <a:p>
            <a:endParaRPr lang="en-US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3962400" cy="141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3657600" cy="144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971800"/>
            <a:ext cx="3485434" cy="121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828800"/>
            <a:ext cx="3657600" cy="112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526490"/>
            <a:ext cx="609312" cy="31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286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Finally, we apply the logistic equation to get mode split.</a:t>
            </a:r>
          </a:p>
          <a:p>
            <a:endParaRPr lang="en-US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85510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657600"/>
            <a:ext cx="447145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286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If we multiply by the total number of trips going between each zone (</a:t>
            </a:r>
            <a:r>
              <a:rPr lang="en-US" sz="3600" i="1" dirty="0" err="1" smtClean="0"/>
              <a:t>d</a:t>
            </a:r>
            <a:r>
              <a:rPr lang="en-US" sz="3600" i="1" baseline="-25000" dirty="0" err="1" smtClean="0"/>
              <a:t>ij</a:t>
            </a:r>
            <a:r>
              <a:rPr lang="en-US" sz="3600" dirty="0" smtClean="0"/>
              <a:t>), we get the total number of trips by mode:</a:t>
            </a:r>
          </a:p>
          <a:p>
            <a:endParaRPr lang="en-US" sz="3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530587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114800"/>
            <a:ext cx="45657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0"/>
            <a:ext cx="6610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0" y="533400"/>
            <a:ext cx="63246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Trip generation</a:t>
            </a:r>
            <a:r>
              <a:rPr lang="en-US" sz="2400" dirty="0" smtClean="0"/>
              <a:t>: What are the total number of trips people make to and from each zone?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0" y="1981200"/>
            <a:ext cx="63246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Trip distribution</a:t>
            </a:r>
            <a:r>
              <a:rPr lang="en-US" sz="2400" dirty="0" smtClean="0"/>
              <a:t>: What are the specific origins and destinations for this total number of trips?</a:t>
            </a:r>
            <a:endParaRPr lang="en-US" sz="2400" b="1" dirty="0"/>
          </a:p>
        </p:txBody>
      </p:sp>
      <p:sp>
        <p:nvSpPr>
          <p:cNvPr id="24" name="Down Arrow 23"/>
          <p:cNvSpPr/>
          <p:nvPr/>
        </p:nvSpPr>
        <p:spPr>
          <a:xfrm>
            <a:off x="4038600" y="1371600"/>
            <a:ext cx="1066800" cy="6096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24000" y="3429000"/>
            <a:ext cx="63246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Mode choice: </a:t>
            </a:r>
            <a:r>
              <a:rPr lang="en-US" sz="2400" dirty="0" smtClean="0"/>
              <a:t>How many people will choose to drive, walk, ride bicycles, use transit, etc.?</a:t>
            </a:r>
            <a:endParaRPr lang="en-US" sz="2400" b="1" dirty="0"/>
          </a:p>
        </p:txBody>
      </p:sp>
      <p:sp>
        <p:nvSpPr>
          <p:cNvPr id="27" name="Down Arrow 26"/>
          <p:cNvSpPr/>
          <p:nvPr/>
        </p:nvSpPr>
        <p:spPr>
          <a:xfrm>
            <a:off x="4038600" y="2819400"/>
            <a:ext cx="1066800" cy="6096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0" y="4876800"/>
            <a:ext cx="63246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Route choice</a:t>
            </a:r>
            <a:r>
              <a:rPr lang="en-US" sz="2400" dirty="0" smtClean="0"/>
              <a:t>: What are the specific routes people will use for their trips?</a:t>
            </a:r>
            <a:endParaRPr lang="en-US" sz="2400" b="1" dirty="0"/>
          </a:p>
        </p:txBody>
      </p:sp>
      <p:sp>
        <p:nvSpPr>
          <p:cNvPr id="29" name="Down Arrow 28"/>
          <p:cNvSpPr/>
          <p:nvPr/>
        </p:nvSpPr>
        <p:spPr>
          <a:xfrm>
            <a:off x="4038600" y="4267200"/>
            <a:ext cx="1066800" cy="6096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So, we have more than one OD matrix.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600200"/>
            <a:ext cx="16764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AM PEAK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1600200"/>
            <a:ext cx="16764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PM PEAK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1600200"/>
            <a:ext cx="16764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OFFPEAK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81800" y="2209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(everything else)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0"/>
            <a:ext cx="8305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Assumptions in this class:</a:t>
            </a:r>
          </a:p>
          <a:p>
            <a:endParaRPr lang="en-US" sz="3600" b="1" dirty="0" smtClean="0"/>
          </a:p>
          <a:p>
            <a:pPr marL="742950" indent="-742950"/>
            <a:r>
              <a:rPr lang="en-US" sz="3600" dirty="0" smtClean="0"/>
              <a:t>Each </a:t>
            </a:r>
            <a:r>
              <a:rPr lang="en-US" sz="3600" b="1" dirty="0" smtClean="0"/>
              <a:t>work</a:t>
            </a:r>
            <a:r>
              <a:rPr lang="en-US" sz="3600" dirty="0" smtClean="0"/>
              <a:t> trip produces one journey from the </a:t>
            </a:r>
            <a:r>
              <a:rPr lang="en-US" sz="3600" b="1" dirty="0" smtClean="0"/>
              <a:t>home zone </a:t>
            </a:r>
            <a:r>
              <a:rPr lang="en-US" sz="3600" dirty="0" smtClean="0"/>
              <a:t>to</a:t>
            </a:r>
            <a:r>
              <a:rPr lang="en-US" sz="3600" b="1" dirty="0" smtClean="0"/>
              <a:t> </a:t>
            </a:r>
            <a:r>
              <a:rPr lang="en-US" sz="3600" dirty="0" smtClean="0"/>
              <a:t>the</a:t>
            </a:r>
            <a:r>
              <a:rPr lang="en-US" sz="3600" b="1" dirty="0" smtClean="0"/>
              <a:t> work</a:t>
            </a:r>
            <a:r>
              <a:rPr lang="en-US" sz="3600" dirty="0" smtClean="0"/>
              <a:t> </a:t>
            </a:r>
            <a:r>
              <a:rPr lang="en-US" sz="3600" b="1" dirty="0" smtClean="0"/>
              <a:t>zone </a:t>
            </a:r>
            <a:r>
              <a:rPr lang="en-US" sz="3600" dirty="0" smtClean="0"/>
              <a:t>during the AM peak, and one journey from </a:t>
            </a:r>
            <a:r>
              <a:rPr lang="en-US" sz="3600" b="1" dirty="0" smtClean="0"/>
              <a:t>work to home</a:t>
            </a:r>
            <a:r>
              <a:rPr lang="en-US" sz="3600" dirty="0" smtClean="0"/>
              <a:t> during the PM peak</a:t>
            </a:r>
          </a:p>
          <a:p>
            <a:endParaRPr lang="en-US" sz="3600" b="1" dirty="0" smtClean="0"/>
          </a:p>
          <a:p>
            <a:endParaRPr lang="en-US" sz="36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72000"/>
            <a:ext cx="1545771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3276600" y="4648200"/>
            <a:ext cx="2286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  Peak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3200400" y="5715000"/>
            <a:ext cx="24384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PM Peak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648200"/>
            <a:ext cx="2428875" cy="183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0"/>
            <a:ext cx="8305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Assumptions in this class:</a:t>
            </a:r>
          </a:p>
          <a:p>
            <a:endParaRPr lang="en-US" sz="3600" b="1" dirty="0" smtClean="0"/>
          </a:p>
          <a:p>
            <a:pPr marL="742950" indent="-742950"/>
            <a:r>
              <a:rPr lang="en-US" sz="3600" dirty="0" smtClean="0"/>
              <a:t>Each </a:t>
            </a:r>
            <a:r>
              <a:rPr lang="en-US" sz="3600" b="1" dirty="0" smtClean="0"/>
              <a:t>shopping</a:t>
            </a:r>
            <a:r>
              <a:rPr lang="en-US" sz="3600" dirty="0" smtClean="0"/>
              <a:t> trip produces one journey from the </a:t>
            </a:r>
            <a:r>
              <a:rPr lang="en-US" sz="3600" b="1" dirty="0" smtClean="0"/>
              <a:t>home zone </a:t>
            </a:r>
            <a:r>
              <a:rPr lang="en-US" sz="3600" dirty="0" smtClean="0"/>
              <a:t>to</a:t>
            </a:r>
            <a:r>
              <a:rPr lang="en-US" sz="3600" b="1" dirty="0" smtClean="0"/>
              <a:t> </a:t>
            </a:r>
            <a:r>
              <a:rPr lang="en-US" sz="3600" dirty="0" smtClean="0"/>
              <a:t>the</a:t>
            </a:r>
            <a:r>
              <a:rPr lang="en-US" sz="3600" b="1" dirty="0" smtClean="0"/>
              <a:t> shopping</a:t>
            </a:r>
            <a:r>
              <a:rPr lang="en-US" sz="3600" dirty="0" smtClean="0"/>
              <a:t> </a:t>
            </a:r>
            <a:r>
              <a:rPr lang="en-US" sz="3600" b="1" dirty="0" smtClean="0"/>
              <a:t>zone </a:t>
            </a:r>
            <a:r>
              <a:rPr lang="en-US" sz="3600" dirty="0" smtClean="0"/>
              <a:t>during the off-peak, and one journey from </a:t>
            </a:r>
            <a:r>
              <a:rPr lang="en-US" sz="3600" b="1" dirty="0" smtClean="0"/>
              <a:t>shopping to home </a:t>
            </a:r>
            <a:r>
              <a:rPr lang="en-US" sz="3600" dirty="0" smtClean="0"/>
              <a:t>during the off-peak</a:t>
            </a:r>
          </a:p>
          <a:p>
            <a:endParaRPr lang="en-US" sz="3600" b="1" dirty="0" smtClean="0"/>
          </a:p>
          <a:p>
            <a:endParaRPr lang="en-US" sz="36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72000"/>
            <a:ext cx="1545771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3276600" y="4648200"/>
            <a:ext cx="2286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Off-peak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3200400" y="5715000"/>
            <a:ext cx="24384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Off-peak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495800"/>
            <a:ext cx="2971800" cy="193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1"/>
            <a:ext cx="8153400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i="1" baseline="-25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45098"/>
          <a:stretch>
            <a:fillRect/>
          </a:stretch>
        </p:blipFill>
        <p:spPr bwMode="auto">
          <a:xfrm>
            <a:off x="1828800" y="1295400"/>
            <a:ext cx="567097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583</TotalTime>
  <Words>870</Words>
  <Application>Microsoft Office PowerPoint</Application>
  <PresentationFormat>On-screen Show (4:3)</PresentationFormat>
  <Paragraphs>175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Solstice</vt:lpstr>
      <vt:lpstr>CE 3500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WyoSUITE 2010</dc:title>
  <dc:creator/>
  <cp:lastModifiedBy>Stephen D. Boyles</cp:lastModifiedBy>
  <cp:revision>82</cp:revision>
  <dcterms:created xsi:type="dcterms:W3CDTF">2006-08-16T00:00:00Z</dcterms:created>
  <dcterms:modified xsi:type="dcterms:W3CDTF">2011-01-21T17:46:26Z</dcterms:modified>
</cp:coreProperties>
</file>