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98" r:id="rId3"/>
    <p:sldId id="299" r:id="rId4"/>
    <p:sldId id="276" r:id="rId5"/>
    <p:sldId id="295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47" r:id="rId19"/>
    <p:sldId id="336" r:id="rId20"/>
    <p:sldId id="346" r:id="rId21"/>
    <p:sldId id="343" r:id="rId22"/>
    <p:sldId id="344" r:id="rId23"/>
    <p:sldId id="345" r:id="rId24"/>
    <p:sldId id="348" r:id="rId25"/>
    <p:sldId id="337" r:id="rId26"/>
    <p:sldId id="349" r:id="rId27"/>
    <p:sldId id="338" r:id="rId28"/>
    <p:sldId id="339" r:id="rId29"/>
    <p:sldId id="340" r:id="rId30"/>
    <p:sldId id="341" r:id="rId31"/>
    <p:sldId id="34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Route Choice</a:t>
            </a:r>
            <a:endParaRPr lang="en-US" dirty="0" smtClean="0"/>
          </a:p>
          <a:p>
            <a:r>
              <a:rPr lang="en-US" dirty="0" smtClean="0"/>
              <a:t>January </a:t>
            </a:r>
            <a:r>
              <a:rPr lang="en-US" dirty="0" smtClean="0"/>
              <a:t>28,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can represent congestion formation with a </a:t>
            </a:r>
            <a:r>
              <a:rPr lang="en-US" b="1" dirty="0" smtClean="0"/>
              <a:t>link performance function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1371600"/>
            <a:ext cx="75656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1371600"/>
            <a:ext cx="75656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Link performance functions are </a:t>
            </a:r>
            <a:r>
              <a:rPr lang="en-US" b="1" dirty="0" smtClean="0"/>
              <a:t>increasing</a:t>
            </a:r>
            <a:r>
              <a:rPr lang="en-US" dirty="0" smtClean="0"/>
              <a:t>: as more people travel on a roadway, its travel time is higher.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1371600"/>
            <a:ext cx="75656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Link performance functions are </a:t>
            </a:r>
            <a:r>
              <a:rPr lang="en-US" b="1" dirty="0" smtClean="0"/>
              <a:t>increasing</a:t>
            </a:r>
            <a:r>
              <a:rPr lang="en-US" dirty="0" smtClean="0"/>
              <a:t>: as more people travel on a roadway, its travel time is higher.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 now we can add link performance functions to route choice.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19200" y="2590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0" y="2667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5" idx="0"/>
            <a:endCxn id="6" idx="0"/>
          </p:cNvCxnSpPr>
          <p:nvPr/>
        </p:nvCxnSpPr>
        <p:spPr>
          <a:xfrm rot="16200000" flipH="1">
            <a:off x="3276600" y="762000"/>
            <a:ext cx="76200" cy="3733800"/>
          </a:xfrm>
          <a:prstGeom prst="curvedConnector3">
            <a:avLst>
              <a:gd name="adj1" fmla="val -3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5" idx="4"/>
            <a:endCxn id="6" idx="4"/>
          </p:cNvCxnSpPr>
          <p:nvPr/>
        </p:nvCxnSpPr>
        <p:spPr>
          <a:xfrm rot="16200000" flipH="1">
            <a:off x="3276600" y="1219200"/>
            <a:ext cx="76200" cy="3733800"/>
          </a:xfrm>
          <a:prstGeom prst="curvedConnector3">
            <a:avLst>
              <a:gd name="adj1" fmla="val 4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+ 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+ 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2209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Travel time now </a:t>
            </a:r>
            <a:r>
              <a:rPr lang="en-US" b="1" dirty="0" smtClean="0"/>
              <a:t>depends on the number of vehicles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962400" y="2209800"/>
            <a:ext cx="2819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3810000" y="2743200"/>
            <a:ext cx="31242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 now we can add link performance functions to route choice.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0" y="2590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19800" y="2667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5" idx="0"/>
            <a:endCxn id="6" idx="0"/>
          </p:cNvCxnSpPr>
          <p:nvPr/>
        </p:nvCxnSpPr>
        <p:spPr>
          <a:xfrm rot="16200000" flipH="1">
            <a:off x="4343400" y="762000"/>
            <a:ext cx="76200" cy="3733800"/>
          </a:xfrm>
          <a:prstGeom prst="curvedConnector3">
            <a:avLst>
              <a:gd name="adj1" fmla="val -3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5" idx="4"/>
            <a:endCxn id="6" idx="4"/>
          </p:cNvCxnSpPr>
          <p:nvPr/>
        </p:nvCxnSpPr>
        <p:spPr>
          <a:xfrm rot="16200000" flipH="1">
            <a:off x="4343400" y="1219200"/>
            <a:ext cx="76200" cy="3733800"/>
          </a:xfrm>
          <a:prstGeom prst="curvedConnector3">
            <a:avLst>
              <a:gd name="adj1" fmla="val 4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148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+ 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+ 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21336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Travel time now </a:t>
            </a:r>
            <a:r>
              <a:rPr lang="en-US" b="1" dirty="0" smtClean="0"/>
              <a:t>depends on the number of vehicles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5029200" y="2209800"/>
            <a:ext cx="2286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4876800" y="2971800"/>
            <a:ext cx="2438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600200" y="35052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19200" y="5029200"/>
            <a:ext cx="749808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will these 30 vehicles distribute themselves among the two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rotues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If everybody wants to choose the fastest route, the travel times will be </a:t>
            </a:r>
            <a:r>
              <a:rPr lang="en-US" b="1" dirty="0" smtClean="0"/>
              <a:t>equal</a:t>
            </a:r>
            <a:r>
              <a:rPr lang="en-US" dirty="0" smtClean="0"/>
              <a:t>.  Why?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0" y="2590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19800" y="2667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5" idx="0"/>
            <a:endCxn id="6" idx="0"/>
          </p:cNvCxnSpPr>
          <p:nvPr/>
        </p:nvCxnSpPr>
        <p:spPr>
          <a:xfrm rot="16200000" flipH="1">
            <a:off x="4343400" y="762000"/>
            <a:ext cx="76200" cy="3733800"/>
          </a:xfrm>
          <a:prstGeom prst="curvedConnector3">
            <a:avLst>
              <a:gd name="adj1" fmla="val -3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5" idx="4"/>
            <a:endCxn id="6" idx="4"/>
          </p:cNvCxnSpPr>
          <p:nvPr/>
        </p:nvCxnSpPr>
        <p:spPr>
          <a:xfrm rot="16200000" flipH="1">
            <a:off x="4343400" y="1219200"/>
            <a:ext cx="76200" cy="3733800"/>
          </a:xfrm>
          <a:prstGeom prst="curvedConnector3">
            <a:avLst>
              <a:gd name="adj1" fmla="val 4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148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+ 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+ 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21336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Travel time now </a:t>
            </a:r>
            <a:r>
              <a:rPr lang="en-US" b="1" dirty="0" smtClean="0"/>
              <a:t>depends on the number of vehicles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5029200" y="2209800"/>
            <a:ext cx="2286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4876800" y="2971800"/>
            <a:ext cx="2438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600200" y="35052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19200" y="5029200"/>
            <a:ext cx="7620000" cy="1524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(20 will take the top route, 10 will take the bottom route, travel time is 30 minutes on each)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would happen if the travel times were </a:t>
            </a:r>
            <a:r>
              <a:rPr lang="en-US" b="1" dirty="0" smtClean="0"/>
              <a:t>unequal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0" y="2590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19800" y="2667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5" idx="0"/>
            <a:endCxn id="6" idx="0"/>
          </p:cNvCxnSpPr>
          <p:nvPr/>
        </p:nvCxnSpPr>
        <p:spPr>
          <a:xfrm rot="16200000" flipH="1">
            <a:off x="4343400" y="762000"/>
            <a:ext cx="76200" cy="3733800"/>
          </a:xfrm>
          <a:prstGeom prst="curvedConnector3">
            <a:avLst>
              <a:gd name="adj1" fmla="val -3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5" idx="4"/>
            <a:endCxn id="6" idx="4"/>
          </p:cNvCxnSpPr>
          <p:nvPr/>
        </p:nvCxnSpPr>
        <p:spPr>
          <a:xfrm rot="16200000" flipH="1">
            <a:off x="4343400" y="1219200"/>
            <a:ext cx="76200" cy="3733800"/>
          </a:xfrm>
          <a:prstGeom prst="curvedConnector3">
            <a:avLst>
              <a:gd name="adj1" fmla="val 4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148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+ 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+ 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21336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Travel time now </a:t>
            </a:r>
            <a:r>
              <a:rPr lang="en-US" b="1" dirty="0" smtClean="0"/>
              <a:t>depends on the number of vehicles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5029200" y="2209800"/>
            <a:ext cx="2286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4876800" y="2971800"/>
            <a:ext cx="2438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600200" y="35052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19200" y="5029200"/>
            <a:ext cx="7620000" cy="1524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Somebody would switch from the slower route to the faster one!  The only stable solution is one where travel times are equal.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general, there are only two possibilities: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95400" y="1752600"/>
            <a:ext cx="76200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 smtClean="0"/>
              <a:t>Case I</a:t>
            </a:r>
            <a:r>
              <a:rPr lang="en-US" sz="3200" dirty="0" smtClean="0"/>
              <a:t>:</a:t>
            </a:r>
            <a:r>
              <a:rPr lang="en-US" sz="3200" dirty="0" smtClean="0"/>
              <a:t> Both routes are used, and their travel times are equal.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 smtClean="0"/>
              <a:t>Case II</a:t>
            </a:r>
            <a:r>
              <a:rPr lang="en-US" sz="3200" dirty="0" smtClean="0"/>
              <a:t>: Only one route is used, and its travel time is faster even when everybody uses it.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can summarize this as the </a:t>
            </a:r>
            <a:r>
              <a:rPr lang="en-US" b="1" dirty="0" smtClean="0"/>
              <a:t>principle of user equilibrium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19200" y="3124200"/>
            <a:ext cx="7620000" cy="1752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Any </a:t>
            </a:r>
            <a:r>
              <a:rPr lang="en-US" sz="3200" b="1" dirty="0" smtClean="0"/>
              <a:t>used</a:t>
            </a:r>
            <a:r>
              <a:rPr lang="en-US" sz="3200" dirty="0" smtClean="0"/>
              <a:t> route has </a:t>
            </a:r>
            <a:r>
              <a:rPr lang="en-US" sz="3200" b="1" dirty="0" smtClean="0"/>
              <a:t>equal</a:t>
            </a:r>
            <a:r>
              <a:rPr lang="en-US" sz="3200" dirty="0" smtClean="0"/>
              <a:t> and </a:t>
            </a:r>
            <a:r>
              <a:rPr lang="en-US" sz="3200" b="1" dirty="0" smtClean="0"/>
              <a:t>minimal</a:t>
            </a:r>
            <a:r>
              <a:rPr lang="en-US" sz="3200" dirty="0" smtClean="0"/>
              <a:t> travel time among all possible routes connecting that origin and destination.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can also solve this type of problem graphically: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Re-solve the problem with the following link performance functions:</a:t>
            </a:r>
            <a:endParaRPr lang="en-US" dirty="0"/>
          </a:p>
        </p:txBody>
      </p:sp>
      <p:grpSp>
        <p:nvGrpSpPr>
          <p:cNvPr id="2" name="Group 15"/>
          <p:cNvGrpSpPr/>
          <p:nvPr/>
        </p:nvGrpSpPr>
        <p:grpSpPr>
          <a:xfrm>
            <a:off x="2286000" y="1905000"/>
            <a:ext cx="6477000" cy="3666531"/>
            <a:chOff x="2286000" y="1941633"/>
            <a:chExt cx="4191000" cy="1903836"/>
          </a:xfrm>
        </p:grpSpPr>
        <p:sp>
          <p:nvSpPr>
            <p:cNvPr id="3" name="Oval 2"/>
            <p:cNvSpPr/>
            <p:nvPr/>
          </p:nvSpPr>
          <p:spPr>
            <a:xfrm>
              <a:off x="2286000" y="25908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019800" y="26670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urved Connector 5"/>
            <p:cNvCxnSpPr>
              <a:stCxn id="3" idx="0"/>
              <a:endCxn id="5" idx="0"/>
            </p:cNvCxnSpPr>
            <p:nvPr/>
          </p:nvCxnSpPr>
          <p:spPr>
            <a:xfrm rot="16200000" flipH="1">
              <a:off x="4343400" y="762000"/>
              <a:ext cx="76200" cy="3733800"/>
            </a:xfrm>
            <a:prstGeom prst="curvedConnector3">
              <a:avLst>
                <a:gd name="adj1" fmla="val -300000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urved Connector 6"/>
            <p:cNvCxnSpPr>
              <a:stCxn id="3" idx="4"/>
              <a:endCxn id="5" idx="4"/>
            </p:cNvCxnSpPr>
            <p:nvPr/>
          </p:nvCxnSpPr>
          <p:spPr>
            <a:xfrm rot="16200000" flipH="1">
              <a:off x="4343400" y="1219200"/>
              <a:ext cx="76200" cy="3733800"/>
            </a:xfrm>
            <a:prstGeom prst="curvedConnector3">
              <a:avLst>
                <a:gd name="adj1" fmla="val 400000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63788" y="1941633"/>
              <a:ext cx="1752600" cy="479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12 </a:t>
              </a:r>
              <a:r>
                <a:rPr lang="en-US" sz="5400" dirty="0" smtClean="0"/>
                <a:t>+ x</a:t>
              </a:r>
              <a:endParaRPr lang="en-US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13094" y="3366032"/>
              <a:ext cx="1752600" cy="479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20 + x</a:t>
              </a:r>
              <a:endParaRPr lang="en-US" sz="5400" dirty="0"/>
            </a:p>
          </p:txBody>
        </p:sp>
      </p:grpSp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pic>
        <p:nvPicPr>
          <p:cNvPr id="14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1600200" y="35052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43000" y="3733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30</a:t>
            </a:r>
            <a:endParaRPr lang="en-US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Re-solve the problem with the following link performance functions: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286000" y="1905000"/>
            <a:ext cx="6477000" cy="3666531"/>
            <a:chOff x="2286000" y="1941633"/>
            <a:chExt cx="4191000" cy="1903836"/>
          </a:xfrm>
        </p:grpSpPr>
        <p:sp>
          <p:nvSpPr>
            <p:cNvPr id="3" name="Oval 2"/>
            <p:cNvSpPr/>
            <p:nvPr/>
          </p:nvSpPr>
          <p:spPr>
            <a:xfrm>
              <a:off x="2286000" y="25908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019800" y="26670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urved Connector 5"/>
            <p:cNvCxnSpPr>
              <a:stCxn id="3" idx="0"/>
              <a:endCxn id="5" idx="0"/>
            </p:cNvCxnSpPr>
            <p:nvPr/>
          </p:nvCxnSpPr>
          <p:spPr>
            <a:xfrm rot="16200000" flipH="1">
              <a:off x="4343400" y="762000"/>
              <a:ext cx="76200" cy="3733800"/>
            </a:xfrm>
            <a:prstGeom prst="curvedConnector3">
              <a:avLst>
                <a:gd name="adj1" fmla="val -300000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urved Connector 6"/>
            <p:cNvCxnSpPr>
              <a:stCxn id="3" idx="4"/>
              <a:endCxn id="5" idx="4"/>
            </p:cNvCxnSpPr>
            <p:nvPr/>
          </p:nvCxnSpPr>
          <p:spPr>
            <a:xfrm rot="16200000" flipH="1">
              <a:off x="4343400" y="1219200"/>
              <a:ext cx="76200" cy="3733800"/>
            </a:xfrm>
            <a:prstGeom prst="curvedConnector3">
              <a:avLst>
                <a:gd name="adj1" fmla="val 400000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63788" y="1941633"/>
              <a:ext cx="1752600" cy="479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12 </a:t>
              </a:r>
              <a:r>
                <a:rPr lang="en-US" sz="5400" dirty="0" smtClean="0"/>
                <a:t>+ x</a:t>
              </a:r>
              <a:endParaRPr lang="en-US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13094" y="3366032"/>
              <a:ext cx="1752600" cy="479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20 + x</a:t>
              </a:r>
              <a:endParaRPr lang="en-US" sz="5400" dirty="0"/>
            </a:p>
          </p:txBody>
        </p:sp>
      </p:grpSp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pic>
        <p:nvPicPr>
          <p:cNvPr id="14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1600200" y="35052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43000" y="3733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30</a:t>
            </a:r>
            <a:endParaRPr 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4114800" y="2819400"/>
            <a:ext cx="27432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19 vehicles (Travel time 31)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43400" y="3733800"/>
            <a:ext cx="27432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11 vehicles (Travel time 31)</a:t>
            </a:r>
            <a:endParaRPr lang="en-US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Re-solve the problem with the following link performance functions:</a:t>
            </a:r>
            <a:endParaRPr lang="en-US" dirty="0"/>
          </a:p>
        </p:txBody>
      </p:sp>
      <p:grpSp>
        <p:nvGrpSpPr>
          <p:cNvPr id="2" name="Group 15"/>
          <p:cNvGrpSpPr/>
          <p:nvPr/>
        </p:nvGrpSpPr>
        <p:grpSpPr>
          <a:xfrm>
            <a:off x="2286000" y="1905000"/>
            <a:ext cx="6477000" cy="3666531"/>
            <a:chOff x="2286000" y="1941633"/>
            <a:chExt cx="4191000" cy="1903836"/>
          </a:xfrm>
        </p:grpSpPr>
        <p:sp>
          <p:nvSpPr>
            <p:cNvPr id="3" name="Oval 2"/>
            <p:cNvSpPr/>
            <p:nvPr/>
          </p:nvSpPr>
          <p:spPr>
            <a:xfrm>
              <a:off x="2286000" y="25908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019800" y="26670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urved Connector 5"/>
            <p:cNvCxnSpPr>
              <a:stCxn id="3" idx="0"/>
              <a:endCxn id="5" idx="0"/>
            </p:cNvCxnSpPr>
            <p:nvPr/>
          </p:nvCxnSpPr>
          <p:spPr>
            <a:xfrm rot="16200000" flipH="1">
              <a:off x="4343400" y="762000"/>
              <a:ext cx="76200" cy="3733800"/>
            </a:xfrm>
            <a:prstGeom prst="curvedConnector3">
              <a:avLst>
                <a:gd name="adj1" fmla="val -300000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urved Connector 6"/>
            <p:cNvCxnSpPr>
              <a:stCxn id="3" idx="4"/>
              <a:endCxn id="5" idx="4"/>
            </p:cNvCxnSpPr>
            <p:nvPr/>
          </p:nvCxnSpPr>
          <p:spPr>
            <a:xfrm rot="16200000" flipH="1">
              <a:off x="4343400" y="1219200"/>
              <a:ext cx="76200" cy="3733800"/>
            </a:xfrm>
            <a:prstGeom prst="curvedConnector3">
              <a:avLst>
                <a:gd name="adj1" fmla="val 400000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63788" y="1941633"/>
              <a:ext cx="1752600" cy="479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12 </a:t>
              </a:r>
              <a:r>
                <a:rPr lang="en-US" sz="5400" dirty="0" smtClean="0"/>
                <a:t>+ x</a:t>
              </a:r>
              <a:endParaRPr lang="en-US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13094" y="3366032"/>
              <a:ext cx="1752600" cy="479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45 </a:t>
              </a:r>
              <a:r>
                <a:rPr lang="en-US" sz="5400" dirty="0" smtClean="0"/>
                <a:t>+ x</a:t>
              </a:r>
              <a:endParaRPr lang="en-US" sz="5400" dirty="0"/>
            </a:p>
          </p:txBody>
        </p:sp>
      </p:grpSp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pic>
        <p:nvPicPr>
          <p:cNvPr id="14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1600200" y="35052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43000" y="3733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30</a:t>
            </a:r>
            <a:endParaRPr lang="en-US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Re-solve the problem with the following link performance functions:</a:t>
            </a:r>
            <a:endParaRPr lang="en-US" dirty="0"/>
          </a:p>
        </p:txBody>
      </p:sp>
      <p:grpSp>
        <p:nvGrpSpPr>
          <p:cNvPr id="2" name="Group 15"/>
          <p:cNvGrpSpPr/>
          <p:nvPr/>
        </p:nvGrpSpPr>
        <p:grpSpPr>
          <a:xfrm>
            <a:off x="2286000" y="1905000"/>
            <a:ext cx="6477000" cy="3666531"/>
            <a:chOff x="2286000" y="1941633"/>
            <a:chExt cx="4191000" cy="1903836"/>
          </a:xfrm>
        </p:grpSpPr>
        <p:sp>
          <p:nvSpPr>
            <p:cNvPr id="3" name="Oval 2"/>
            <p:cNvSpPr/>
            <p:nvPr/>
          </p:nvSpPr>
          <p:spPr>
            <a:xfrm>
              <a:off x="2286000" y="25908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019800" y="26670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urved Connector 5"/>
            <p:cNvCxnSpPr>
              <a:stCxn id="3" idx="0"/>
              <a:endCxn id="5" idx="0"/>
            </p:cNvCxnSpPr>
            <p:nvPr/>
          </p:nvCxnSpPr>
          <p:spPr>
            <a:xfrm rot="16200000" flipH="1">
              <a:off x="4343400" y="762000"/>
              <a:ext cx="76200" cy="3733800"/>
            </a:xfrm>
            <a:prstGeom prst="curvedConnector3">
              <a:avLst>
                <a:gd name="adj1" fmla="val -300000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urved Connector 6"/>
            <p:cNvCxnSpPr>
              <a:stCxn id="3" idx="4"/>
              <a:endCxn id="5" idx="4"/>
            </p:cNvCxnSpPr>
            <p:nvPr/>
          </p:nvCxnSpPr>
          <p:spPr>
            <a:xfrm rot="16200000" flipH="1">
              <a:off x="4343400" y="1219200"/>
              <a:ext cx="76200" cy="3733800"/>
            </a:xfrm>
            <a:prstGeom prst="curvedConnector3">
              <a:avLst>
                <a:gd name="adj1" fmla="val 400000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63788" y="1941633"/>
              <a:ext cx="1752600" cy="479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12 </a:t>
              </a:r>
              <a:r>
                <a:rPr lang="en-US" sz="5400" dirty="0" smtClean="0"/>
                <a:t>+ x</a:t>
              </a:r>
              <a:endParaRPr lang="en-US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13094" y="3366032"/>
              <a:ext cx="1752600" cy="479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45 </a:t>
              </a:r>
              <a:r>
                <a:rPr lang="en-US" sz="5400" dirty="0" smtClean="0"/>
                <a:t>+ x</a:t>
              </a:r>
              <a:endParaRPr lang="en-US" sz="5400" dirty="0"/>
            </a:p>
          </p:txBody>
        </p:sp>
      </p:grpSp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pic>
        <p:nvPicPr>
          <p:cNvPr id="14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1600200" y="35052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43000" y="3733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30</a:t>
            </a:r>
            <a:endParaRPr lang="en-US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4114800" y="2819400"/>
            <a:ext cx="27432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30 vehicles (Travel time 42)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43400" y="3733800"/>
            <a:ext cx="27432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 vehicles </a:t>
            </a:r>
          </a:p>
          <a:p>
            <a:pPr algn="ctr"/>
            <a:r>
              <a:rPr lang="en-US" sz="2400" b="1" dirty="0" smtClean="0"/>
              <a:t>(Travel time 45)</a:t>
            </a:r>
            <a:endParaRPr lang="en-US" sz="2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most common link-performance function was developed by the Bureau of Public Roads (BPR)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most common link-performance function was developed by the Bureau of Public Roads (BPR)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05200"/>
            <a:ext cx="615866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9200" y="4648200"/>
            <a:ext cx="21336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Travel time</a:t>
            </a:r>
            <a:r>
              <a:rPr lang="en-US" sz="2400" dirty="0" smtClean="0"/>
              <a:t> as a function of traffic flow </a:t>
            </a:r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209800"/>
            <a:ext cx="2133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Free-flow</a:t>
            </a:r>
            <a:r>
              <a:rPr lang="en-US" sz="2400" dirty="0" smtClean="0"/>
              <a:t> travel time</a:t>
            </a:r>
            <a:endParaRPr lang="en-US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038600" y="3581400"/>
            <a:ext cx="685800" cy="762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9800" y="5715000"/>
            <a:ext cx="21336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Capacity</a:t>
            </a:r>
            <a:endParaRPr lang="en-US" sz="2400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6705600" y="5257800"/>
            <a:ext cx="609600" cy="1524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000" y="2362200"/>
            <a:ext cx="2133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Calibration parameters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096000" y="3429000"/>
            <a:ext cx="914400" cy="609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7429500" y="3390900"/>
            <a:ext cx="381000" cy="1524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most common link-performance function was developed by the Bureau of Public Roads (BPR)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05200"/>
            <a:ext cx="615866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715000" y="2743200"/>
            <a:ext cx="9144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0.15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791200" y="3733800"/>
            <a:ext cx="9144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7429500" y="3390900"/>
            <a:ext cx="381000" cy="1524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39000" y="2743200"/>
            <a:ext cx="5334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4</a:t>
            </a:r>
            <a:endParaRPr lang="en-US" sz="24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0140" y="381000"/>
            <a:ext cx="7903860" cy="549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can re-solve the previous example with more realistic functions.  Say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650987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650987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71600" y="5334000"/>
            <a:ext cx="749808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…with travel demand of 7000 vehicles.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228600"/>
            <a:ext cx="749808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Substitute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4960" y="228600"/>
            <a:ext cx="749808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we have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04800"/>
            <a:ext cx="1905000" cy="38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325" y="1524000"/>
            <a:ext cx="80676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371600" y="3352800"/>
            <a:ext cx="7498080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an equation solver (or guess-and-check, or Newton’s method…) we find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800600"/>
            <a:ext cx="1447800" cy="37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5257800"/>
            <a:ext cx="381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5715000"/>
            <a:ext cx="5029200" cy="40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295400"/>
            <a:ext cx="731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Homework 1 posted on course website, due next Friday.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Group assignment 1 will be distributed and discussed in lab on Thursday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228600"/>
            <a:ext cx="8000999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295400" y="304800"/>
            <a:ext cx="7498080" cy="6553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 of next week: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Monday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How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solve route choice problems on realistic-sized networks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noProof="0" dirty="0" smtClean="0"/>
              <a:t>Wednesday</a:t>
            </a:r>
            <a:r>
              <a:rPr lang="en-US" sz="3200" noProof="0" dirty="0" smtClean="0"/>
              <a:t>: The </a:t>
            </a:r>
            <a:r>
              <a:rPr lang="en-US" sz="3200" noProof="0" dirty="0" err="1" smtClean="0"/>
              <a:t>Braess</a:t>
            </a:r>
            <a:r>
              <a:rPr lang="en-US" sz="3200" noProof="0" dirty="0" smtClean="0"/>
              <a:t> Paradox: where the invisible hand goes wrong in route choice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 smtClean="0"/>
              <a:t>Thursday</a:t>
            </a:r>
            <a:r>
              <a:rPr lang="en-US" sz="3200" dirty="0" smtClean="0"/>
              <a:t>: Lab; how to do mode choice and route choice; group assignment 1 discussion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Friday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Wrap up planning; how alternatives are compared; Homework 1 due.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0" y="5334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Trip generation</a:t>
            </a:r>
            <a:r>
              <a:rPr lang="en-US" sz="2400" dirty="0" smtClean="0"/>
              <a:t>: What are the total number of trips people make to and from each zone?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19812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Trip distribution</a:t>
            </a:r>
            <a:r>
              <a:rPr lang="en-US" sz="2400" dirty="0" smtClean="0"/>
              <a:t>: What are the specific origins and destinations for this total number of trips?</a:t>
            </a:r>
            <a:endParaRPr lang="en-US" sz="2400" b="1" dirty="0"/>
          </a:p>
        </p:txBody>
      </p:sp>
      <p:sp>
        <p:nvSpPr>
          <p:cNvPr id="24" name="Down Arrow 23"/>
          <p:cNvSpPr/>
          <p:nvPr/>
        </p:nvSpPr>
        <p:spPr>
          <a:xfrm>
            <a:off x="4038600" y="13716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0" y="34290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Mode choice: </a:t>
            </a:r>
            <a:r>
              <a:rPr lang="en-US" sz="2400" dirty="0" smtClean="0"/>
              <a:t>How many people will choose to drive, walk, ride bicycles, use transit, etc.?</a:t>
            </a:r>
            <a:endParaRPr lang="en-US" sz="2400" b="1" dirty="0"/>
          </a:p>
        </p:txBody>
      </p:sp>
      <p:sp>
        <p:nvSpPr>
          <p:cNvPr id="27" name="Down Arrow 26"/>
          <p:cNvSpPr/>
          <p:nvPr/>
        </p:nvSpPr>
        <p:spPr>
          <a:xfrm>
            <a:off x="4038600" y="28194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24000" y="4876800"/>
            <a:ext cx="6324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Route choice</a:t>
            </a:r>
            <a:r>
              <a:rPr lang="en-US" sz="2400" dirty="0" smtClean="0"/>
              <a:t>: What are the specific routes people will use for their trips?</a:t>
            </a:r>
            <a:endParaRPr lang="en-US" sz="2400" b="1" dirty="0"/>
          </a:p>
        </p:txBody>
      </p:sp>
      <p:sp>
        <p:nvSpPr>
          <p:cNvPr id="29" name="Down Arrow 28"/>
          <p:cNvSpPr/>
          <p:nvPr/>
        </p:nvSpPr>
        <p:spPr>
          <a:xfrm>
            <a:off x="4038600" y="4267200"/>
            <a:ext cx="1066800" cy="609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ROUTE CHOICE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Again, this is a </a:t>
            </a:r>
            <a:r>
              <a:rPr lang="en-US" sz="3600" b="1" dirty="0" smtClean="0"/>
              <a:t>behavioral</a:t>
            </a:r>
            <a:r>
              <a:rPr lang="en-US" sz="3600" dirty="0" smtClean="0"/>
              <a:t> question.  How do you choose which route to take to school?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starting point for route choice is to assume that people want to get where they are going as quickly as possible.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Oval 2"/>
          <p:cNvSpPr/>
          <p:nvPr/>
        </p:nvSpPr>
        <p:spPr>
          <a:xfrm>
            <a:off x="33528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086600" y="4191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urved Connector 4"/>
          <p:cNvCxnSpPr>
            <a:stCxn id="3" idx="0"/>
            <a:endCxn id="4" idx="0"/>
          </p:cNvCxnSpPr>
          <p:nvPr/>
        </p:nvCxnSpPr>
        <p:spPr>
          <a:xfrm rot="16200000" flipH="1">
            <a:off x="5410200" y="2286000"/>
            <a:ext cx="76200" cy="3733800"/>
          </a:xfrm>
          <a:prstGeom prst="curvedConnector3">
            <a:avLst>
              <a:gd name="adj1" fmla="val -3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>
            <a:stCxn id="3" idx="4"/>
            <a:endCxn id="4" idx="4"/>
          </p:cNvCxnSpPr>
          <p:nvPr/>
        </p:nvCxnSpPr>
        <p:spPr>
          <a:xfrm rot="16200000" flipH="1">
            <a:off x="5410200" y="2743200"/>
            <a:ext cx="76200" cy="3733800"/>
          </a:xfrm>
          <a:prstGeom prst="curvedConnector3">
            <a:avLst>
              <a:gd name="adj1" fmla="val 4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8200" y="396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4953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But if there are many people, not everybody can choose the same route.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343400" y="3124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077200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5" idx="0"/>
            <a:endCxn id="6" idx="0"/>
          </p:cNvCxnSpPr>
          <p:nvPr/>
        </p:nvCxnSpPr>
        <p:spPr>
          <a:xfrm rot="16200000" flipH="1">
            <a:off x="6400800" y="1295400"/>
            <a:ext cx="76200" cy="3733800"/>
          </a:xfrm>
          <a:prstGeom prst="curvedConnector3">
            <a:avLst>
              <a:gd name="adj1" fmla="val -3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5" idx="4"/>
            <a:endCxn id="6" idx="4"/>
          </p:cNvCxnSpPr>
          <p:nvPr/>
        </p:nvCxnSpPr>
        <p:spPr>
          <a:xfrm rot="16200000" flipH="1">
            <a:off x="6400800" y="1752600"/>
            <a:ext cx="76200" cy="3733800"/>
          </a:xfrm>
          <a:prstGeom prst="curvedConnector3">
            <a:avLst>
              <a:gd name="adj1" fmla="val 4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38800" y="2971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396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minutes</a:t>
            </a:r>
            <a:endParaRPr lang="en-US" dirty="0"/>
          </a:p>
        </p:txBody>
      </p:sp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438400"/>
            <a:ext cx="2043112" cy="1744663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sp>
        <p:nvSpPr>
          <p:cNvPr id="12" name="Right Arrow 11"/>
          <p:cNvSpPr/>
          <p:nvPr/>
        </p:nvSpPr>
        <p:spPr>
          <a:xfrm>
            <a:off x="3581400" y="3048000"/>
            <a:ext cx="685800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447800" y="5257800"/>
            <a:ext cx="7498080" cy="1295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everybody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chooses the top route, it will become congested, and the time will be more than 5 minutes.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521</TotalTime>
  <Words>763</Words>
  <Application>Microsoft Office PowerPoint</Application>
  <PresentationFormat>On-screen Show (4:3)</PresentationFormat>
  <Paragraphs>91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83</cp:revision>
  <dcterms:created xsi:type="dcterms:W3CDTF">2006-08-16T00:00:00Z</dcterms:created>
  <dcterms:modified xsi:type="dcterms:W3CDTF">2011-01-28T16:44:44Z</dcterms:modified>
</cp:coreProperties>
</file>