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76" r:id="rId3"/>
    <p:sldId id="350" r:id="rId4"/>
    <p:sldId id="351" r:id="rId5"/>
    <p:sldId id="352" r:id="rId6"/>
    <p:sldId id="353" r:id="rId7"/>
    <p:sldId id="324" r:id="rId8"/>
    <p:sldId id="325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26" r:id="rId21"/>
    <p:sldId id="365" r:id="rId22"/>
    <p:sldId id="327" r:id="rId23"/>
    <p:sldId id="366" r:id="rId24"/>
    <p:sldId id="367" r:id="rId25"/>
    <p:sldId id="368" r:id="rId26"/>
    <p:sldId id="369" r:id="rId27"/>
    <p:sldId id="370" r:id="rId28"/>
    <p:sldId id="371" r:id="rId29"/>
    <p:sldId id="372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1" r:id="rId38"/>
    <p:sldId id="380" r:id="rId39"/>
    <p:sldId id="382" r:id="rId40"/>
    <p:sldId id="389" r:id="rId41"/>
    <p:sldId id="384" r:id="rId42"/>
    <p:sldId id="386" r:id="rId43"/>
    <p:sldId id="387" r:id="rId44"/>
    <p:sldId id="390" r:id="rId45"/>
    <p:sldId id="391" r:id="rId46"/>
    <p:sldId id="392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54202-0B94-44A9-BD51-1750509AF68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CE 3500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Transportation Engineering</a:t>
            </a:r>
          </a:p>
          <a:p>
            <a:endParaRPr lang="en-US" smtClean="0"/>
          </a:p>
          <a:p>
            <a:r>
              <a:rPr lang="en-US" smtClean="0"/>
              <a:t>Route Choice</a:t>
            </a:r>
          </a:p>
          <a:p>
            <a:r>
              <a:rPr lang="en-US" smtClean="0"/>
              <a:t>January 31, 2011</a:t>
            </a:r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Instead, a fundamentally different approach is needed.</a:t>
            </a:r>
          </a:p>
          <a:p>
            <a:endParaRPr lang="en-US" sz="3200" smtClean="0"/>
          </a:p>
          <a:p>
            <a:endParaRPr lang="en-US" sz="320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2514600"/>
            <a:ext cx="4267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Calculate link travel times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3810000"/>
            <a:ext cx="3124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Find fastest paths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33600" y="5105400"/>
            <a:ext cx="44958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Shift travelers from slower paths to  faster ones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276600" y="32766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276600" y="45720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6629400" y="2209800"/>
            <a:ext cx="914400" cy="1371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91400" y="2667000"/>
            <a:ext cx="381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6629400" y="5715000"/>
            <a:ext cx="1143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This is an </a:t>
            </a:r>
            <a:r>
              <a:rPr lang="en-US" sz="3600" i="1" smtClean="0"/>
              <a:t>iterative</a:t>
            </a:r>
            <a:r>
              <a:rPr lang="en-US" sz="3600" smtClean="0"/>
              <a:t> process: we repeat the steps over and over again until we’re “close enough” to equilibrium.</a:t>
            </a:r>
          </a:p>
          <a:p>
            <a:endParaRPr lang="en-US" sz="3200" smtClean="0"/>
          </a:p>
          <a:p>
            <a:endParaRPr lang="en-US" sz="320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2514600"/>
            <a:ext cx="4267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Calculate link travel times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3810000"/>
            <a:ext cx="3124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Find fastest paths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33600" y="5105400"/>
            <a:ext cx="44958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Shift travelers from slower paths to  faster ones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276600" y="32766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276600" y="45720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6629400" y="2209800"/>
            <a:ext cx="914400" cy="1371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91400" y="2667000"/>
            <a:ext cx="381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6629400" y="5715000"/>
            <a:ext cx="1143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Another iterative method you might recall from calculus is Newton’s Method.</a:t>
            </a:r>
          </a:p>
          <a:p>
            <a:endParaRPr lang="en-US" sz="3200" smtClean="0"/>
          </a:p>
          <a:p>
            <a:endParaRPr lang="en-US" sz="32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754078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Essentially, we are trading an exact solution procedure (the “general method”) which scales badly, for an inexact one which is more practical.</a:t>
            </a:r>
          </a:p>
          <a:p>
            <a:endParaRPr lang="en-US" sz="3200" smtClean="0"/>
          </a:p>
          <a:p>
            <a:endParaRPr lang="en-US" sz="320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00400"/>
            <a:ext cx="3657600" cy="296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Step 1 is easy enough: just substitute the current flow values into the link performance functions.</a:t>
            </a:r>
            <a:endParaRPr lang="en-US" sz="3200" smtClean="0"/>
          </a:p>
          <a:p>
            <a:endParaRPr lang="en-US" sz="320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2514600"/>
            <a:ext cx="4267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Calculate link travel times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3810000"/>
            <a:ext cx="3124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Find fastest paths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33600" y="5105400"/>
            <a:ext cx="44958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Shift travelers from slower paths to  faster ones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276600" y="32766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276600" y="45720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6629400" y="2209800"/>
            <a:ext cx="914400" cy="1371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91400" y="2667000"/>
            <a:ext cx="381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6629400" y="5715000"/>
            <a:ext cx="1143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Step 2 is not much harder either.</a:t>
            </a:r>
            <a:endParaRPr lang="en-US" sz="3200" smtClean="0"/>
          </a:p>
          <a:p>
            <a:endParaRPr lang="en-US" sz="320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2514600"/>
            <a:ext cx="426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Calculate link travel times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3810000"/>
            <a:ext cx="31242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Find fastest paths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33600" y="5105400"/>
            <a:ext cx="4495800" cy="12954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Shift travelers from slower paths to  faster ones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276600" y="32766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276600" y="45720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6629400" y="2209800"/>
            <a:ext cx="914400" cy="1371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91400" y="2667000"/>
            <a:ext cx="381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6629400" y="5715000"/>
            <a:ext cx="1143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Step 3 is the most difficult one.  Why?</a:t>
            </a:r>
            <a:endParaRPr lang="en-US" sz="3200" smtClean="0"/>
          </a:p>
          <a:p>
            <a:endParaRPr lang="en-US" sz="320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33600" y="2514600"/>
            <a:ext cx="4267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Calculate link travel times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133600" y="3810000"/>
            <a:ext cx="31242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Find fastest paths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33600" y="5105400"/>
            <a:ext cx="44958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Shift travelers from slower paths to  faster ones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276600" y="32766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276600" y="4572000"/>
            <a:ext cx="914400" cy="5334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5400000">
            <a:off x="6629400" y="2209800"/>
            <a:ext cx="914400" cy="1371600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391400" y="2667000"/>
            <a:ext cx="381000" cy="3429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flipH="1">
            <a:off x="6629400" y="5715000"/>
            <a:ext cx="1143000" cy="381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There are two ways to go wrong here.  Remember the example from last class?</a:t>
            </a:r>
            <a:endParaRPr lang="en-US" sz="3200" smtClean="0"/>
          </a:p>
          <a:p>
            <a:endParaRPr lang="en-US" sz="320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371600"/>
            <a:ext cx="650987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Content Placeholder 2"/>
          <p:cNvSpPr txBox="1">
            <a:spLocks/>
          </p:cNvSpPr>
          <p:nvPr/>
        </p:nvSpPr>
        <p:spPr>
          <a:xfrm>
            <a:off x="1219200" y="3733800"/>
            <a:ext cx="7498080" cy="2438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…with travel demand of 7000 vehicles.  </a:t>
            </a: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20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Solution: x</a:t>
            </a:r>
            <a:r>
              <a:rPr lang="en-US" sz="3200" baseline="-25000" smtClean="0"/>
              <a:t>1</a:t>
            </a:r>
            <a:r>
              <a:rPr lang="en-US" sz="3200" smtClean="0"/>
              <a:t> = 3376, x</a:t>
            </a:r>
            <a:r>
              <a:rPr lang="en-US" sz="3200" baseline="-25000" smtClean="0"/>
              <a:t>2</a:t>
            </a:r>
            <a:r>
              <a:rPr lang="en-US" sz="3200" smtClean="0"/>
              <a:t> = 3623,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t</a:t>
            </a:r>
            <a:r>
              <a:rPr lang="en-US" sz="3200" baseline="-25000" smtClean="0"/>
              <a:t>1</a:t>
            </a:r>
            <a:r>
              <a:rPr lang="en-US" sz="3200" smtClean="0"/>
              <a:t> = t</a:t>
            </a:r>
            <a:r>
              <a:rPr lang="en-US" sz="3200" baseline="-25000" smtClean="0"/>
              <a:t>2</a:t>
            </a:r>
            <a:r>
              <a:rPr lang="en-US" sz="3200" smtClean="0"/>
              <a:t> = 21.04</a:t>
            </a:r>
            <a:endParaRPr lang="en-US" sz="320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5562600"/>
            <a:ext cx="4495800" cy="1295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smtClean="0"/>
              <a:t>(Corrected answer from last time.)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Mistake 1: Shifting too few vehicles.</a:t>
            </a:r>
            <a:endParaRPr lang="en-US" sz="3200" smtClean="0"/>
          </a:p>
          <a:p>
            <a:endParaRPr lang="en-US" sz="320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7800" y="1143000"/>
          <a:ext cx="7315200" cy="451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Link 1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time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time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39.22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10.00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6999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39.21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10.00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6998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39.20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10.00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6997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39.18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10.00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...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...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...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...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3377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21.04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3623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21.04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5400" y="6019800"/>
            <a:ext cx="830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Still get there eventually, just very slowly.</a:t>
            </a:r>
            <a:endParaRPr lang="en-US" sz="3200" smtClean="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Mistake 2: Shifting too many vehicles.</a:t>
            </a:r>
            <a:endParaRPr lang="en-US" sz="3200" smtClean="0"/>
          </a:p>
          <a:p>
            <a:endParaRPr lang="en-US" sz="320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447800" y="1143000"/>
          <a:ext cx="7315200" cy="3920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Link 1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time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time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39.22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10.00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20.00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163.74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39.22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10.00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20.00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163.74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...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...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...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...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5165229"/>
            <a:ext cx="8305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Now you don’t even converge to the right solution!</a:t>
            </a:r>
            <a:endParaRPr lang="en-US" sz="3200" smtClean="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REVIEW</a:t>
            </a:r>
            <a:endParaRPr lang="en-US"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So the third step is where we have to be careful.  </a:t>
            </a:r>
          </a:p>
          <a:p>
            <a:endParaRPr lang="en-US" sz="3200" smtClean="0"/>
          </a:p>
          <a:p>
            <a:endParaRPr lang="en-US" sz="32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19200" y="2362200"/>
            <a:ext cx="7620000" cy="1143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noProof="0" smtClean="0"/>
              <a:t>Idea</a:t>
            </a:r>
            <a:r>
              <a:rPr lang="en-US" sz="3200" noProof="0" smtClean="0"/>
              <a:t>:  Start off moving lots of vehicles, then gradually move less and less.  </a:t>
            </a:r>
            <a:endParaRPr kumimoji="0" lang="en-US" sz="320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4672786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This leads to the </a:t>
            </a:r>
            <a:r>
              <a:rPr lang="en-US" sz="3600" b="1" smtClean="0"/>
              <a:t>method of successive averages</a:t>
            </a:r>
            <a:r>
              <a:rPr lang="en-US" sz="3600" b="1" i="1" smtClean="0"/>
              <a:t> </a:t>
            </a:r>
            <a:r>
              <a:rPr lang="en-US" sz="3600" smtClean="0"/>
              <a:t>(MSA)</a:t>
            </a:r>
          </a:p>
          <a:p>
            <a:endParaRPr lang="en-US" sz="3200" smtClean="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1219200" y="2590800"/>
            <a:ext cx="7620000" cy="1676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smtClean="0"/>
              <a:t>During the </a:t>
            </a:r>
            <a:r>
              <a:rPr lang="en-US" sz="3200" i="1" noProof="0" err="1" smtClean="0"/>
              <a:t>i</a:t>
            </a:r>
            <a:r>
              <a:rPr lang="en-US" sz="3200" noProof="0" err="1" smtClean="0"/>
              <a:t>-th</a:t>
            </a:r>
            <a:r>
              <a:rPr lang="en-US" sz="3200" noProof="0" smtClean="0"/>
              <a:t> time through the </a:t>
            </a:r>
            <a:r>
              <a:rPr lang="en-US" sz="3200" smtClean="0"/>
              <a:t>process, shift 1/</a:t>
            </a:r>
            <a:r>
              <a:rPr lang="en-US" sz="3200" i="1" err="1" smtClean="0"/>
              <a:t>i</a:t>
            </a:r>
            <a:r>
              <a:rPr lang="en-US" sz="3200" i="1" smtClean="0"/>
              <a:t> </a:t>
            </a:r>
            <a:r>
              <a:rPr lang="en-US" sz="3200" smtClean="0"/>
              <a:t>of the vehicles onto shortest paths.</a:t>
            </a:r>
            <a:endParaRPr kumimoji="0" lang="en-US" sz="320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Informal description of MSA: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Formal description of MSA:</a:t>
            </a:r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371600" y="914400"/>
            <a:ext cx="7498080" cy="5638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iteration counter </a:t>
            </a:r>
            <a:r>
              <a:rPr kumimoji="0" lang="en-US" sz="3200" b="0" i="1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3200" i="0" smtClean="0"/>
              <a:t>Calculate link travel times (if </a:t>
            </a:r>
            <a:r>
              <a:rPr lang="en-US" sz="3200" i="1" err="1" smtClean="0"/>
              <a:t>i</a:t>
            </a:r>
            <a:r>
              <a:rPr lang="en-US" sz="3200" i="1" smtClean="0"/>
              <a:t> </a:t>
            </a:r>
            <a:r>
              <a:rPr lang="en-US" sz="3200" smtClean="0"/>
              <a:t>= 0, just use free-flow travel time)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3200" smtClean="0"/>
              <a:t>Find shortest path between each origin and destination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Shift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travelers onto shortest paths:</a:t>
            </a:r>
          </a:p>
          <a:p>
            <a:pPr marL="1053846" lvl="1" indent="-51435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lphaLcPeriod"/>
              <a:defRPr/>
            </a:pPr>
            <a:r>
              <a:rPr lang="en-US" sz="3200" smtClean="0"/>
              <a:t>Find link flows </a:t>
            </a:r>
            <a:r>
              <a:rPr lang="en-US" sz="3200" b="1" smtClean="0"/>
              <a:t>x* </a:t>
            </a:r>
            <a:r>
              <a:rPr lang="en-US" sz="3200" smtClean="0"/>
              <a:t>if everyone was to use paths from step (3)</a:t>
            </a:r>
          </a:p>
          <a:p>
            <a:pPr marL="1053846" lvl="1" indent="-51435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lphaLcPeriod"/>
              <a:defRPr/>
            </a:pPr>
            <a:r>
              <a:rPr lang="en-US" sz="3200" smtClean="0"/>
              <a:t>If </a:t>
            </a:r>
            <a:r>
              <a:rPr lang="en-US" sz="3200" i="1" err="1" smtClean="0"/>
              <a:t>i</a:t>
            </a:r>
            <a:r>
              <a:rPr lang="en-US" sz="3200" i="1" smtClean="0"/>
              <a:t> </a:t>
            </a:r>
            <a:r>
              <a:rPr lang="en-US" sz="3200" smtClean="0"/>
              <a:t>= 0, </a:t>
            </a:r>
            <a:r>
              <a:rPr lang="en-US" sz="3200" b="1" smtClean="0"/>
              <a:t>x</a:t>
            </a:r>
            <a:r>
              <a:rPr lang="en-US" sz="3200" b="1" baseline="30000" smtClean="0"/>
              <a:t>0 </a:t>
            </a:r>
            <a:r>
              <a:rPr lang="en-US" sz="3200" b="1" smtClean="0"/>
              <a:t>= x*</a:t>
            </a:r>
            <a:r>
              <a:rPr lang="en-US" sz="3200" smtClean="0"/>
              <a:t>.  Otherwise, </a:t>
            </a:r>
          </a:p>
          <a:p>
            <a:pPr marL="1511046" lvl="2" indent="-5143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b="1" smtClean="0"/>
              <a:t>	x</a:t>
            </a:r>
            <a:r>
              <a:rPr lang="en-US" sz="3200" b="1" baseline="30000" smtClean="0"/>
              <a:t>i</a:t>
            </a:r>
            <a:r>
              <a:rPr lang="en-US" sz="3200" b="1" smtClean="0"/>
              <a:t> </a:t>
            </a:r>
            <a:r>
              <a:rPr lang="en-US" sz="3200" smtClean="0"/>
              <a:t>=</a:t>
            </a:r>
            <a:r>
              <a:rPr lang="en-US" sz="3200" b="1" smtClean="0"/>
              <a:t> </a:t>
            </a:r>
            <a:r>
              <a:rPr lang="en-US" sz="3200" smtClean="0"/>
              <a:t>(1/</a:t>
            </a:r>
            <a:r>
              <a:rPr lang="en-US" sz="3200" i="1" err="1" smtClean="0"/>
              <a:t>i</a:t>
            </a:r>
            <a:r>
              <a:rPr lang="en-US" sz="3200" smtClean="0"/>
              <a:t>)</a:t>
            </a:r>
            <a:r>
              <a:rPr lang="en-US" sz="3200" b="1" smtClean="0"/>
              <a:t>x* </a:t>
            </a:r>
            <a:r>
              <a:rPr lang="en-US" sz="3200" smtClean="0"/>
              <a:t>+ (1 – 1/</a:t>
            </a:r>
            <a:r>
              <a:rPr lang="en-US" sz="3200" i="1" err="1" smtClean="0"/>
              <a:t>i</a:t>
            </a:r>
            <a:r>
              <a:rPr lang="en-US" sz="3200" smtClean="0"/>
              <a:t>)</a:t>
            </a:r>
            <a:r>
              <a:rPr lang="en-US" sz="3200" b="1" smtClean="0"/>
              <a:t>x</a:t>
            </a:r>
            <a:r>
              <a:rPr lang="en-US" sz="3200" b="1" baseline="30000" smtClean="0"/>
              <a:t>i-1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3200" smtClean="0"/>
              <a:t>If close enough to equilibrium, stop.  Otherwise increase </a:t>
            </a:r>
            <a:r>
              <a:rPr lang="en-US" sz="3200" i="1" err="1" smtClean="0"/>
              <a:t>i</a:t>
            </a:r>
            <a:r>
              <a:rPr lang="en-US" sz="3200" smtClean="0"/>
              <a:t> by one and go to step 2.</a:t>
            </a:r>
            <a:endParaRPr lang="en-US" sz="3200" baseline="30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Example:  Iteration 0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Free flow travel times are 20 and 10.  Link 2 is faster.  So </a:t>
            </a:r>
            <a:r>
              <a:rPr lang="en-US" b="1" smtClean="0"/>
              <a:t>x*</a:t>
            </a:r>
            <a:r>
              <a:rPr lang="en-US" smtClean="0"/>
              <a:t> = [0 7000] and </a:t>
            </a:r>
            <a:r>
              <a:rPr lang="en-US" b="1" smtClean="0"/>
              <a:t>x</a:t>
            </a:r>
            <a:r>
              <a:rPr lang="en-US" b="1" baseline="30000" smtClean="0"/>
              <a:t>0</a:t>
            </a:r>
            <a:r>
              <a:rPr lang="en-US" smtClean="0"/>
              <a:t> = [0 7000]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7736" y="4800600"/>
            <a:ext cx="532626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2590800"/>
          <a:ext cx="7772400" cy="1539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32560"/>
                <a:gridCol w="1554480"/>
                <a:gridCol w="1554480"/>
                <a:gridCol w="1554480"/>
              </a:tblGrid>
              <a:tr h="595086">
                <a:tc>
                  <a:txBody>
                    <a:bodyPr/>
                    <a:lstStyle/>
                    <a:p>
                      <a:r>
                        <a:rPr lang="en-US" sz="2800" i="0" smtClean="0"/>
                        <a:t>Iteration</a:t>
                      </a:r>
                      <a:endParaRPr lang="en-US" sz="28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time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time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20.00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163.74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Example:  Iteration 1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mtClean="0"/>
              <a:t>With new travel times Link 1 is faster. </a:t>
            </a:r>
          </a:p>
          <a:p>
            <a:pPr>
              <a:buNone/>
            </a:pPr>
            <a:r>
              <a:rPr lang="en-US" smtClean="0"/>
              <a:t>So </a:t>
            </a:r>
            <a:r>
              <a:rPr lang="en-US" b="1" smtClean="0"/>
              <a:t>x*</a:t>
            </a:r>
            <a:r>
              <a:rPr lang="en-US" smtClean="0"/>
              <a:t> = [7000 0] and</a:t>
            </a:r>
          </a:p>
          <a:p>
            <a:pPr>
              <a:buNone/>
            </a:pPr>
            <a:r>
              <a:rPr lang="en-US" b="1" smtClean="0"/>
              <a:t>x</a:t>
            </a:r>
            <a:r>
              <a:rPr lang="en-US" b="1" baseline="30000" smtClean="0"/>
              <a:t>1</a:t>
            </a:r>
            <a:r>
              <a:rPr lang="en-US" smtClean="0"/>
              <a:t> = (1/1)[7000 0] + (1-1/1)[0 7000]</a:t>
            </a:r>
          </a:p>
          <a:p>
            <a:pPr>
              <a:buNone/>
            </a:pPr>
            <a:r>
              <a:rPr lang="en-US" smtClean="0"/>
              <a:t>	  = [7000 0]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3657600"/>
          <a:ext cx="7772400" cy="21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32560"/>
                <a:gridCol w="1554480"/>
                <a:gridCol w="1554480"/>
                <a:gridCol w="1554480"/>
              </a:tblGrid>
              <a:tr h="595086">
                <a:tc>
                  <a:txBody>
                    <a:bodyPr/>
                    <a:lstStyle/>
                    <a:p>
                      <a:r>
                        <a:rPr lang="en-US" sz="2800" i="0" smtClean="0"/>
                        <a:t>Iteration</a:t>
                      </a:r>
                      <a:endParaRPr lang="en-US" sz="28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time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time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20.00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163.74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1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39.22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Example:  Iteration 2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mtClean="0"/>
              <a:t>With new travel times Link 2 is faster. </a:t>
            </a:r>
          </a:p>
          <a:p>
            <a:pPr>
              <a:buNone/>
            </a:pPr>
            <a:r>
              <a:rPr lang="en-US" smtClean="0"/>
              <a:t>So </a:t>
            </a:r>
            <a:r>
              <a:rPr lang="en-US" b="1" smtClean="0"/>
              <a:t>x*</a:t>
            </a:r>
            <a:r>
              <a:rPr lang="en-US" smtClean="0"/>
              <a:t> = [0 7000] and</a:t>
            </a:r>
          </a:p>
          <a:p>
            <a:pPr>
              <a:buNone/>
            </a:pPr>
            <a:r>
              <a:rPr lang="en-US" b="1" smtClean="0"/>
              <a:t>x</a:t>
            </a:r>
            <a:r>
              <a:rPr lang="en-US" b="1" baseline="30000" smtClean="0"/>
              <a:t>1</a:t>
            </a:r>
            <a:r>
              <a:rPr lang="en-US" smtClean="0"/>
              <a:t> = (1/2)[0 7000] + (1/2)[7000 0]</a:t>
            </a:r>
          </a:p>
          <a:p>
            <a:pPr>
              <a:buNone/>
            </a:pPr>
            <a:r>
              <a:rPr lang="en-US" smtClean="0"/>
              <a:t>	  = [3500 3500]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3657600"/>
          <a:ext cx="7772400" cy="2730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32560"/>
                <a:gridCol w="1554480"/>
                <a:gridCol w="1554480"/>
                <a:gridCol w="1554480"/>
              </a:tblGrid>
              <a:tr h="595086">
                <a:tc>
                  <a:txBody>
                    <a:bodyPr/>
                    <a:lstStyle/>
                    <a:p>
                      <a:r>
                        <a:rPr lang="en-US" sz="2800" i="0" smtClean="0"/>
                        <a:t>Iteration</a:t>
                      </a:r>
                      <a:endParaRPr lang="en-US" sz="28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time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time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20.00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163.74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1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39.22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3500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21.20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3500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19.61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Example:  Iteration 3</a:t>
            </a:r>
          </a:p>
          <a:p>
            <a:pPr>
              <a:buNone/>
            </a:pPr>
            <a:r>
              <a:rPr lang="en-US" smtClean="0"/>
              <a:t>With new travel times Link 2 is still faster. </a:t>
            </a:r>
          </a:p>
          <a:p>
            <a:pPr>
              <a:buNone/>
            </a:pPr>
            <a:r>
              <a:rPr lang="en-US" smtClean="0"/>
              <a:t>So </a:t>
            </a:r>
            <a:r>
              <a:rPr lang="en-US" b="1" smtClean="0"/>
              <a:t>x*</a:t>
            </a:r>
            <a:r>
              <a:rPr lang="en-US" smtClean="0"/>
              <a:t> = [0 7000] and</a:t>
            </a:r>
          </a:p>
          <a:p>
            <a:pPr>
              <a:buNone/>
            </a:pPr>
            <a:r>
              <a:rPr lang="en-US" b="1" smtClean="0"/>
              <a:t>x</a:t>
            </a:r>
            <a:r>
              <a:rPr lang="en-US" b="1" baseline="30000" smtClean="0"/>
              <a:t>1</a:t>
            </a:r>
            <a:r>
              <a:rPr lang="en-US" smtClean="0"/>
              <a:t> = (1/3)[0 7000] + (2/3)[3500 3500]</a:t>
            </a:r>
          </a:p>
          <a:p>
            <a:pPr>
              <a:buNone/>
            </a:pPr>
            <a:r>
              <a:rPr lang="en-US" smtClean="0"/>
              <a:t>	  = [3500 3500]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3048000"/>
          <a:ext cx="7772400" cy="3325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32560"/>
                <a:gridCol w="1554480"/>
                <a:gridCol w="1554480"/>
                <a:gridCol w="1554480"/>
              </a:tblGrid>
              <a:tr h="595086">
                <a:tc>
                  <a:txBody>
                    <a:bodyPr/>
                    <a:lstStyle/>
                    <a:p>
                      <a:r>
                        <a:rPr lang="en-US" sz="2800" i="0" smtClean="0"/>
                        <a:t>Iteration</a:t>
                      </a:r>
                      <a:endParaRPr lang="en-US" sz="28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time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time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20.00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163.74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1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39.22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10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2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3500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21.20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3500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19.61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3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2333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20.24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4667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40.37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...and so on until the travel times are close enough.  This is simple and eventually gets you there, but can be glacially slow.</a:t>
            </a:r>
          </a:p>
          <a:p>
            <a:endParaRPr lang="en-US" sz="3600" smtClean="0"/>
          </a:p>
          <a:p>
            <a:endParaRPr lang="en-US" sz="3200" smtClean="0"/>
          </a:p>
          <a:p>
            <a:endParaRPr lang="en-US" sz="320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219200" y="2819400"/>
            <a:ext cx="7620000" cy="1600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noProof="0" smtClean="0"/>
              <a:t>Better idea</a:t>
            </a:r>
            <a:r>
              <a:rPr lang="en-US" sz="3200" noProof="0" smtClean="0"/>
              <a:t>:  Use an adaptive step size.  Instead of always moving 1/</a:t>
            </a:r>
            <a:r>
              <a:rPr lang="en-US" sz="3200" i="1" noProof="0" err="1" smtClean="0"/>
              <a:t>i</a:t>
            </a:r>
            <a:r>
              <a:rPr lang="en-US" sz="3200" i="1" noProof="0" smtClean="0"/>
              <a:t> </a:t>
            </a:r>
            <a:r>
              <a:rPr lang="en-US" sz="3200" noProof="0" smtClean="0"/>
              <a:t>of the distance to the target, vary the step size intelligently.</a:t>
            </a:r>
            <a:endParaRPr kumimoji="0" lang="en-US" sz="320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6800" y="4672786"/>
            <a:ext cx="7696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This leads to the </a:t>
            </a:r>
            <a:r>
              <a:rPr lang="en-US" sz="3600" b="1" smtClean="0"/>
              <a:t>Frank-Wolfe algorithm </a:t>
            </a:r>
            <a:r>
              <a:rPr lang="en-US" sz="3600" smtClean="0"/>
              <a:t>(FW)</a:t>
            </a:r>
          </a:p>
          <a:p>
            <a:endParaRPr lang="en-US" sz="3200" smtClean="0"/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1219200" y="2590800"/>
            <a:ext cx="7620000" cy="1676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smtClean="0"/>
              <a:t>When we shift vehicles, shift the proportion of vehicles which gets us as close to equilibrium as possible.</a:t>
            </a:r>
            <a:endParaRPr kumimoji="0" lang="en-US" sz="320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Informal description of FW: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1143000" y="4724400"/>
            <a:ext cx="7620000" cy="1676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noProof="0" smtClean="0"/>
              <a:t>Idea</a:t>
            </a:r>
            <a:r>
              <a:rPr lang="en-US" sz="3200" noProof="0" smtClean="0"/>
              <a:t>:  When we shift vehicles, shift the proportion of vehicles which gets us as close to equilibrium as possible.</a:t>
            </a:r>
            <a:endParaRPr kumimoji="0" lang="en-US" sz="320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Slightly more mathematical description: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1524000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</a:t>
            </a:r>
            <a:r>
              <a:rPr lang="en-US" sz="4000" b="1" smtClean="0"/>
              <a:t> </a:t>
            </a:r>
            <a:r>
              <a:rPr lang="en-US" sz="4000" smtClean="0"/>
              <a:t>=</a:t>
            </a:r>
            <a:r>
              <a:rPr lang="en-US" sz="4000" b="1" smtClean="0"/>
              <a:t> 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b="1" smtClean="0"/>
              <a:t>x* </a:t>
            </a:r>
            <a:r>
              <a:rPr lang="en-US" sz="4000" smtClean="0"/>
              <a:t>+ (1 –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smtClean="0"/>
              <a:t>)</a:t>
            </a:r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2438400" y="2819400"/>
            <a:ext cx="12192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00200" y="3429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Proportion of flow shifted to shortest paths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What would happen if the travel times were </a:t>
            </a:r>
            <a:r>
              <a:rPr lang="en-US" b="1" smtClean="0"/>
              <a:t>unequal</a:t>
            </a:r>
            <a:r>
              <a:rPr lang="en-US" smtClean="0"/>
              <a:t>?</a:t>
            </a: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0" y="2590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19800" y="2667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Curved Connector 6"/>
          <p:cNvCxnSpPr>
            <a:stCxn id="5" idx="0"/>
            <a:endCxn id="6" idx="0"/>
          </p:cNvCxnSpPr>
          <p:nvPr/>
        </p:nvCxnSpPr>
        <p:spPr>
          <a:xfrm rot="16200000" flipH="1">
            <a:off x="4343400" y="762000"/>
            <a:ext cx="76200" cy="3733800"/>
          </a:xfrm>
          <a:prstGeom prst="curvedConnector3">
            <a:avLst>
              <a:gd name="adj1" fmla="val -3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5" idx="4"/>
            <a:endCxn id="6" idx="4"/>
          </p:cNvCxnSpPr>
          <p:nvPr/>
        </p:nvCxnSpPr>
        <p:spPr>
          <a:xfrm rot="16200000" flipH="1">
            <a:off x="4343400" y="1219200"/>
            <a:ext cx="76200" cy="3733800"/>
          </a:xfrm>
          <a:prstGeom prst="curvedConnector3">
            <a:avLst>
              <a:gd name="adj1" fmla="val 40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14800" y="198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 + x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38600" y="3352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20 + x</a:t>
            </a: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91400" y="21336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Travel time now </a:t>
            </a:r>
            <a:r>
              <a:rPr lang="en-US" b="1" smtClean="0"/>
              <a:t>depends on the number of vehicles</a:t>
            </a: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5029200" y="2209800"/>
            <a:ext cx="2286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V="1">
            <a:off x="4876800" y="2971800"/>
            <a:ext cx="2438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133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95600"/>
            <a:ext cx="901365" cy="769697"/>
          </a:xfrm>
          <a:prstGeom prst="rect">
            <a:avLst/>
          </a:prstGeom>
          <a:noFill/>
          <a:ln w="38100" algn="in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600200" y="3505200"/>
            <a:ext cx="609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19200" y="5029200"/>
            <a:ext cx="7620000" cy="1524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Somebody would switch from the slower route to the faster one!  The only stable solution is one where travel times are equal.</a:t>
            </a: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What exactly do we mean by “as close to equilibrium as possible?”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1524000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</a:t>
            </a:r>
            <a:r>
              <a:rPr lang="en-US" sz="4000" b="1" smtClean="0"/>
              <a:t> </a:t>
            </a:r>
            <a:r>
              <a:rPr lang="en-US" sz="4000" smtClean="0"/>
              <a:t>=</a:t>
            </a:r>
            <a:r>
              <a:rPr lang="en-US" sz="4000" b="1" smtClean="0"/>
              <a:t> 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b="1" smtClean="0"/>
              <a:t>x* </a:t>
            </a:r>
            <a:r>
              <a:rPr lang="en-US" sz="4000" smtClean="0"/>
              <a:t>+ (1 –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smtClean="0"/>
              <a:t>)</a:t>
            </a:r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sp>
        <p:nvSpPr>
          <p:cNvPr id="9" name="TextBox 8"/>
          <p:cNvSpPr txBox="1"/>
          <p:nvPr/>
        </p:nvSpPr>
        <p:spPr>
          <a:xfrm>
            <a:off x="44196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Symbol" pitchFamily="18" charset="2"/>
              </a:rPr>
              <a:t>l</a:t>
            </a:r>
            <a:endParaRPr lang="en-US" sz="320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5334000"/>
            <a:ext cx="57912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0</a:t>
            </a:r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75438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1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What exactly do we mean by “as close to equilibrium as possible?”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1524000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</a:t>
            </a:r>
            <a:r>
              <a:rPr lang="en-US" sz="4000" b="1" smtClean="0"/>
              <a:t> </a:t>
            </a:r>
            <a:r>
              <a:rPr lang="en-US" sz="4000" smtClean="0"/>
              <a:t>=</a:t>
            </a:r>
            <a:r>
              <a:rPr lang="en-US" sz="4000" b="1" smtClean="0"/>
              <a:t> 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b="1" smtClean="0"/>
              <a:t>x* </a:t>
            </a:r>
            <a:r>
              <a:rPr lang="en-US" sz="4000" smtClean="0"/>
              <a:t>+ (1 –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smtClean="0"/>
              <a:t>)</a:t>
            </a:r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sp>
        <p:nvSpPr>
          <p:cNvPr id="9" name="TextBox 8"/>
          <p:cNvSpPr txBox="1"/>
          <p:nvPr/>
        </p:nvSpPr>
        <p:spPr>
          <a:xfrm>
            <a:off x="44196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Symbol" pitchFamily="18" charset="2"/>
              </a:rPr>
              <a:t>l</a:t>
            </a:r>
            <a:endParaRPr lang="en-US" sz="320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5334000"/>
            <a:ext cx="57912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0</a:t>
            </a:r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75438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1</a:t>
            </a:r>
            <a:endParaRPr lang="en-US" sz="3200"/>
          </a:p>
        </p:txBody>
      </p:sp>
      <p:sp>
        <p:nvSpPr>
          <p:cNvPr id="8" name="Rectangle 7"/>
          <p:cNvSpPr/>
          <p:nvPr/>
        </p:nvSpPr>
        <p:spPr>
          <a:xfrm>
            <a:off x="7391400" y="6150114"/>
            <a:ext cx="708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x*</a:t>
            </a:r>
            <a:endParaRPr lang="en-US" sz="4000"/>
          </a:p>
        </p:txBody>
      </p:sp>
      <p:sp>
        <p:nvSpPr>
          <p:cNvPr id="11" name="Rectangle 10"/>
          <p:cNvSpPr/>
          <p:nvPr/>
        </p:nvSpPr>
        <p:spPr>
          <a:xfrm>
            <a:off x="1676400" y="6150114"/>
            <a:ext cx="864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What exactly do we mean by “as close to equilibrium as possible?”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1524000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</a:t>
            </a:r>
            <a:r>
              <a:rPr lang="en-US" sz="4000" b="1" smtClean="0"/>
              <a:t> </a:t>
            </a:r>
            <a:r>
              <a:rPr lang="en-US" sz="4000" smtClean="0"/>
              <a:t>=</a:t>
            </a:r>
            <a:r>
              <a:rPr lang="en-US" sz="4000" b="1" smtClean="0"/>
              <a:t> 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b="1" smtClean="0"/>
              <a:t>x* </a:t>
            </a:r>
            <a:r>
              <a:rPr lang="en-US" sz="4000" smtClean="0"/>
              <a:t>+ (1 –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smtClean="0"/>
              <a:t>)</a:t>
            </a:r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sp>
        <p:nvSpPr>
          <p:cNvPr id="9" name="TextBox 8"/>
          <p:cNvSpPr txBox="1"/>
          <p:nvPr/>
        </p:nvSpPr>
        <p:spPr>
          <a:xfrm>
            <a:off x="44196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Symbol" pitchFamily="18" charset="2"/>
              </a:rPr>
              <a:t>l</a:t>
            </a:r>
            <a:endParaRPr lang="en-US" sz="320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5334000"/>
            <a:ext cx="57912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0</a:t>
            </a:r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75438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1</a:t>
            </a:r>
            <a:endParaRPr lang="en-US" sz="3200"/>
          </a:p>
        </p:txBody>
      </p:sp>
      <p:sp>
        <p:nvSpPr>
          <p:cNvPr id="8" name="Rectangle 7"/>
          <p:cNvSpPr/>
          <p:nvPr/>
        </p:nvSpPr>
        <p:spPr>
          <a:xfrm>
            <a:off x="7391400" y="6150114"/>
            <a:ext cx="708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x*</a:t>
            </a:r>
            <a:endParaRPr lang="en-US" sz="4000"/>
          </a:p>
        </p:txBody>
      </p:sp>
      <p:sp>
        <p:nvSpPr>
          <p:cNvPr id="11" name="Rectangle 10"/>
          <p:cNvSpPr/>
          <p:nvPr/>
        </p:nvSpPr>
        <p:spPr>
          <a:xfrm>
            <a:off x="1676400" y="6150114"/>
            <a:ext cx="864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1524794" y="4723606"/>
            <a:ext cx="9136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600200" y="3429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If </a:t>
            </a:r>
            <a:r>
              <a:rPr lang="en-US" sz="3200" i="1" smtClean="0">
                <a:latin typeface="Symbol" pitchFamily="18" charset="2"/>
              </a:rPr>
              <a:t>l </a:t>
            </a:r>
            <a:r>
              <a:rPr lang="en-US" sz="3200" smtClean="0"/>
              <a:t>= 0, people will want to shift towards </a:t>
            </a:r>
            <a:r>
              <a:rPr lang="en-US" sz="3200" b="1" smtClean="0"/>
              <a:t>x* </a:t>
            </a:r>
            <a:r>
              <a:rPr lang="en-US" sz="3200" smtClean="0"/>
              <a:t> 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What exactly do we mean by “as close to equilibrium as possible?”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1524000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</a:t>
            </a:r>
            <a:r>
              <a:rPr lang="en-US" sz="4000" b="1" smtClean="0"/>
              <a:t> </a:t>
            </a:r>
            <a:r>
              <a:rPr lang="en-US" sz="4000" smtClean="0"/>
              <a:t>=</a:t>
            </a:r>
            <a:r>
              <a:rPr lang="en-US" sz="4000" b="1" smtClean="0"/>
              <a:t> 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b="1" smtClean="0"/>
              <a:t>x* </a:t>
            </a:r>
            <a:r>
              <a:rPr lang="en-US" sz="4000" smtClean="0"/>
              <a:t>+ (1 –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smtClean="0"/>
              <a:t>)</a:t>
            </a:r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sp>
        <p:nvSpPr>
          <p:cNvPr id="9" name="TextBox 8"/>
          <p:cNvSpPr txBox="1"/>
          <p:nvPr/>
        </p:nvSpPr>
        <p:spPr>
          <a:xfrm>
            <a:off x="44196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Symbol" pitchFamily="18" charset="2"/>
              </a:rPr>
              <a:t>l</a:t>
            </a:r>
            <a:endParaRPr lang="en-US" sz="320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5334000"/>
            <a:ext cx="57912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0</a:t>
            </a:r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75438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1</a:t>
            </a:r>
            <a:endParaRPr lang="en-US" sz="3200"/>
          </a:p>
        </p:txBody>
      </p:sp>
      <p:sp>
        <p:nvSpPr>
          <p:cNvPr id="8" name="Rectangle 7"/>
          <p:cNvSpPr/>
          <p:nvPr/>
        </p:nvSpPr>
        <p:spPr>
          <a:xfrm>
            <a:off x="7391400" y="6150114"/>
            <a:ext cx="708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x*</a:t>
            </a:r>
            <a:endParaRPr lang="en-US" sz="4000"/>
          </a:p>
        </p:txBody>
      </p:sp>
      <p:sp>
        <p:nvSpPr>
          <p:cNvPr id="11" name="Rectangle 10"/>
          <p:cNvSpPr/>
          <p:nvPr/>
        </p:nvSpPr>
        <p:spPr>
          <a:xfrm>
            <a:off x="1676400" y="6150114"/>
            <a:ext cx="864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7239794" y="4723606"/>
            <a:ext cx="9136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7800" y="2971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If </a:t>
            </a:r>
            <a:r>
              <a:rPr lang="en-US" sz="3200" i="1" smtClean="0">
                <a:latin typeface="Symbol" pitchFamily="18" charset="2"/>
              </a:rPr>
              <a:t>l </a:t>
            </a:r>
            <a:r>
              <a:rPr lang="en-US" sz="3200" smtClean="0"/>
              <a:t>= 1, people will (probably) want to shift towards </a:t>
            </a:r>
            <a:r>
              <a:rPr lang="en-US" sz="3200" b="1" smtClean="0"/>
              <a:t>x</a:t>
            </a:r>
            <a:r>
              <a:rPr lang="en-US" sz="3200" b="1" baseline="30000" smtClean="0"/>
              <a:t>i-1 </a:t>
            </a:r>
            <a:r>
              <a:rPr lang="en-US" sz="3200" smtClean="0"/>
              <a:t>(i.e. </a:t>
            </a:r>
            <a:r>
              <a:rPr lang="en-US" sz="3200" i="1" smtClean="0">
                <a:latin typeface="Symbol" pitchFamily="18" charset="2"/>
              </a:rPr>
              <a:t>l </a:t>
            </a:r>
            <a:r>
              <a:rPr lang="en-US" sz="3200" smtClean="0"/>
              <a:t>= 1 is overcorrection)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What exactly do we mean by “as close to equilibrium as possible?”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05000" y="1524000"/>
            <a:ext cx="586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</a:t>
            </a:r>
            <a:r>
              <a:rPr lang="en-US" sz="4000" b="1" smtClean="0"/>
              <a:t> </a:t>
            </a:r>
            <a:r>
              <a:rPr lang="en-US" sz="4000" smtClean="0"/>
              <a:t>=</a:t>
            </a:r>
            <a:r>
              <a:rPr lang="en-US" sz="4000" b="1" smtClean="0"/>
              <a:t> 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b="1" smtClean="0"/>
              <a:t>x* </a:t>
            </a:r>
            <a:r>
              <a:rPr lang="en-US" sz="4000" smtClean="0"/>
              <a:t>+ (1 –</a:t>
            </a:r>
            <a:r>
              <a:rPr lang="en-US" sz="4000" i="1" smtClean="0">
                <a:latin typeface="Symbol" pitchFamily="18" charset="2"/>
              </a:rPr>
              <a:t>l</a:t>
            </a:r>
            <a:r>
              <a:rPr lang="en-US" sz="4000" smtClean="0"/>
              <a:t>)</a:t>
            </a:r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sp>
        <p:nvSpPr>
          <p:cNvPr id="9" name="TextBox 8"/>
          <p:cNvSpPr txBox="1"/>
          <p:nvPr/>
        </p:nvSpPr>
        <p:spPr>
          <a:xfrm>
            <a:off x="44196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Symbol" pitchFamily="18" charset="2"/>
              </a:rPr>
              <a:t>l</a:t>
            </a:r>
            <a:endParaRPr lang="en-US" sz="320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5334000"/>
            <a:ext cx="57912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0</a:t>
            </a:r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75438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1</a:t>
            </a:r>
            <a:endParaRPr lang="en-US" sz="3200"/>
          </a:p>
        </p:txBody>
      </p:sp>
      <p:sp>
        <p:nvSpPr>
          <p:cNvPr id="8" name="Rectangle 7"/>
          <p:cNvSpPr/>
          <p:nvPr/>
        </p:nvSpPr>
        <p:spPr>
          <a:xfrm>
            <a:off x="7391400" y="6150114"/>
            <a:ext cx="708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x*</a:t>
            </a:r>
            <a:endParaRPr lang="en-US" sz="4000"/>
          </a:p>
        </p:txBody>
      </p:sp>
      <p:sp>
        <p:nvSpPr>
          <p:cNvPr id="11" name="Rectangle 10"/>
          <p:cNvSpPr/>
          <p:nvPr/>
        </p:nvSpPr>
        <p:spPr>
          <a:xfrm>
            <a:off x="1676400" y="6150114"/>
            <a:ext cx="864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3505994" y="4723606"/>
            <a:ext cx="9136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7800" y="26670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Therefore, there is some balancing point in the middle where either </a:t>
            </a:r>
            <a:r>
              <a:rPr lang="en-US" sz="3200" b="1" smtClean="0"/>
              <a:t>x</a:t>
            </a:r>
            <a:r>
              <a:rPr lang="en-US" sz="3200" b="1" baseline="30000" smtClean="0"/>
              <a:t>i-1 </a:t>
            </a:r>
            <a:r>
              <a:rPr lang="en-US" sz="3200" smtClean="0"/>
              <a:t>or </a:t>
            </a:r>
            <a:r>
              <a:rPr lang="en-US" sz="3200" b="1" smtClean="0"/>
              <a:t>x*</a:t>
            </a:r>
            <a:endParaRPr lang="en-US" sz="3200" smtClean="0"/>
          </a:p>
          <a:p>
            <a:r>
              <a:rPr lang="en-US" sz="3200" smtClean="0"/>
              <a:t>is equally good.</a:t>
            </a:r>
          </a:p>
          <a:p>
            <a:r>
              <a:rPr lang="en-US" sz="3200" smtClean="0"/>
              <a:t> 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More precisely, we need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196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>
                <a:latin typeface="Symbol" pitchFamily="18" charset="2"/>
              </a:rPr>
              <a:t>l</a:t>
            </a:r>
            <a:endParaRPr lang="en-US" sz="320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5334000"/>
            <a:ext cx="57912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5486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0</a:t>
            </a:r>
            <a:endParaRPr lang="en-US" sz="3200"/>
          </a:p>
        </p:txBody>
      </p:sp>
      <p:sp>
        <p:nvSpPr>
          <p:cNvPr id="13" name="TextBox 12"/>
          <p:cNvSpPr txBox="1"/>
          <p:nvPr/>
        </p:nvSpPr>
        <p:spPr>
          <a:xfrm>
            <a:off x="75438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latin typeface="Symbol" pitchFamily="18" charset="2"/>
              </a:rPr>
              <a:t>1</a:t>
            </a:r>
            <a:endParaRPr lang="en-US" sz="3200"/>
          </a:p>
        </p:txBody>
      </p:sp>
      <p:sp>
        <p:nvSpPr>
          <p:cNvPr id="8" name="Rectangle 7"/>
          <p:cNvSpPr/>
          <p:nvPr/>
        </p:nvSpPr>
        <p:spPr>
          <a:xfrm>
            <a:off x="7391400" y="6150114"/>
            <a:ext cx="708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x*</a:t>
            </a:r>
            <a:endParaRPr lang="en-US" sz="4000"/>
          </a:p>
        </p:txBody>
      </p:sp>
      <p:sp>
        <p:nvSpPr>
          <p:cNvPr id="11" name="Rectangle 10"/>
          <p:cNvSpPr/>
          <p:nvPr/>
        </p:nvSpPr>
        <p:spPr>
          <a:xfrm>
            <a:off x="1676400" y="6150114"/>
            <a:ext cx="864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smtClean="0"/>
              <a:t>x</a:t>
            </a:r>
            <a:r>
              <a:rPr lang="en-US" sz="4000" b="1" baseline="30000" smtClean="0"/>
              <a:t>i-1</a:t>
            </a:r>
            <a:endParaRPr lang="en-US" sz="400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3505994" y="4723606"/>
            <a:ext cx="9136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47800" y="26670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Therefore, there is some balancing point in the middle where either </a:t>
            </a:r>
            <a:r>
              <a:rPr lang="en-US" sz="3200" b="1" smtClean="0"/>
              <a:t>x</a:t>
            </a:r>
            <a:r>
              <a:rPr lang="en-US" sz="3200" b="1" baseline="30000" smtClean="0"/>
              <a:t>i-1 </a:t>
            </a:r>
            <a:r>
              <a:rPr lang="en-US" sz="3200" smtClean="0"/>
              <a:t>or </a:t>
            </a:r>
            <a:r>
              <a:rPr lang="en-US" sz="3200" b="1" smtClean="0"/>
              <a:t>x*</a:t>
            </a:r>
            <a:endParaRPr lang="en-US" sz="3200" smtClean="0"/>
          </a:p>
          <a:p>
            <a:r>
              <a:rPr lang="en-US" sz="3200" smtClean="0"/>
              <a:t>is equally good.</a:t>
            </a:r>
          </a:p>
          <a:p>
            <a:r>
              <a:rPr lang="en-US" sz="3200" smtClean="0"/>
              <a:t> </a:t>
            </a:r>
            <a:endParaRPr lang="en-US" sz="32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295400"/>
            <a:ext cx="627944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More precisely, we need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3734594" y="4723606"/>
            <a:ext cx="15240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124200"/>
            <a:ext cx="627944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3276600" y="5715000"/>
            <a:ext cx="5867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Travel times based on </a:t>
            </a:r>
            <a:r>
              <a:rPr lang="en-US" sz="3200" b="1" smtClean="0"/>
              <a:t>new</a:t>
            </a:r>
            <a:r>
              <a:rPr lang="en-US" sz="3200" smtClean="0"/>
              <a:t> flows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7011194" y="4723606"/>
            <a:ext cx="15240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820194" y="2666206"/>
            <a:ext cx="10668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325394" y="2742406"/>
            <a:ext cx="10668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2057400" y="1295400"/>
            <a:ext cx="58674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smtClean="0"/>
              <a:t>Old</a:t>
            </a:r>
            <a:r>
              <a:rPr lang="en-US" sz="3200" smtClean="0"/>
              <a:t> flows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486400" y="1295400"/>
            <a:ext cx="2667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smtClean="0"/>
              <a:t>Target </a:t>
            </a:r>
            <a:r>
              <a:rPr lang="en-US" sz="3200" smtClean="0"/>
              <a:t>flows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1867694" y="4456906"/>
            <a:ext cx="990600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>
          <a:xfrm>
            <a:off x="1143000" y="5105400"/>
            <a:ext cx="1981200" cy="1447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Sum over all roadway links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49808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Writing out more fully, </a:t>
            </a:r>
            <a:r>
              <a:rPr lang="en-US" i="1" smtClean="0">
                <a:latin typeface="Symbol" pitchFamily="18" charset="2"/>
              </a:rPr>
              <a:t>l</a:t>
            </a:r>
            <a:r>
              <a:rPr lang="en-US" smtClean="0"/>
              <a:t> satisfies</a:t>
            </a:r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066800" y="5562600"/>
            <a:ext cx="79248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Another good place to use an equation solver.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7277100" cy="135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100" y="2971800"/>
            <a:ext cx="75819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498080" cy="1295400"/>
          </a:xfrm>
        </p:spPr>
        <p:txBody>
          <a:bodyPr/>
          <a:lstStyle/>
          <a:p>
            <a:pPr>
              <a:buNone/>
            </a:pPr>
            <a:r>
              <a:rPr lang="en-US" smtClean="0"/>
              <a:t>Formal description of FW:</a:t>
            </a:r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371600" y="914400"/>
            <a:ext cx="7498080" cy="5638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iteration counter </a:t>
            </a:r>
            <a:r>
              <a:rPr kumimoji="0" lang="en-US" sz="3200" b="0" i="1" u="none" strike="noStrike" kern="1200" cap="none" spc="0" normalizeH="0" baseline="0" noProof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3200" i="0" smtClean="0"/>
              <a:t>Calculate link travel times (if </a:t>
            </a:r>
            <a:r>
              <a:rPr lang="en-US" sz="3200" i="1" err="1" smtClean="0"/>
              <a:t>i</a:t>
            </a:r>
            <a:r>
              <a:rPr lang="en-US" sz="3200" i="1" smtClean="0"/>
              <a:t> </a:t>
            </a:r>
            <a:r>
              <a:rPr lang="en-US" sz="3200" smtClean="0"/>
              <a:t>= 0, just use free-flow travel time)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3200" smtClean="0"/>
              <a:t>Find shortest path between each origin and destination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Shift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travelers onto shortest paths:</a:t>
            </a:r>
          </a:p>
          <a:p>
            <a:pPr marL="1053846" lvl="1" indent="-51435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lphaLcPeriod"/>
              <a:defRPr/>
            </a:pPr>
            <a:r>
              <a:rPr lang="en-US" sz="3200" smtClean="0"/>
              <a:t>Find link flows </a:t>
            </a:r>
            <a:r>
              <a:rPr lang="en-US" sz="3200" b="1" smtClean="0"/>
              <a:t>x* </a:t>
            </a:r>
            <a:r>
              <a:rPr lang="en-US" sz="3200" smtClean="0"/>
              <a:t>if everyone was to use paths from step (3)</a:t>
            </a:r>
          </a:p>
          <a:p>
            <a:pPr marL="1053846" lvl="1" indent="-514350">
              <a:spcBef>
                <a:spcPts val="600"/>
              </a:spcBef>
              <a:buClr>
                <a:schemeClr val="accent1"/>
              </a:buClr>
              <a:buSzPct val="80000"/>
              <a:buFont typeface="+mj-lt"/>
              <a:buAutoNum type="alphaLcPeriod"/>
              <a:defRPr/>
            </a:pPr>
            <a:r>
              <a:rPr lang="en-US" sz="3200" smtClean="0"/>
              <a:t>If </a:t>
            </a:r>
            <a:r>
              <a:rPr lang="en-US" sz="3200" i="1" err="1" smtClean="0"/>
              <a:t>i</a:t>
            </a:r>
            <a:r>
              <a:rPr lang="en-US" sz="3200" i="1" smtClean="0"/>
              <a:t> </a:t>
            </a:r>
            <a:r>
              <a:rPr lang="en-US" sz="3200" smtClean="0"/>
              <a:t>= 0, </a:t>
            </a:r>
            <a:r>
              <a:rPr lang="en-US" sz="3200" b="1" smtClean="0"/>
              <a:t>x</a:t>
            </a:r>
            <a:r>
              <a:rPr lang="en-US" sz="3200" b="1" baseline="30000" smtClean="0"/>
              <a:t>0 </a:t>
            </a:r>
            <a:r>
              <a:rPr lang="en-US" sz="3200" b="1" smtClean="0"/>
              <a:t>= x*</a:t>
            </a:r>
            <a:r>
              <a:rPr lang="en-US" sz="3200" smtClean="0"/>
              <a:t>.  Otherwise, </a:t>
            </a:r>
          </a:p>
          <a:p>
            <a:pPr marL="1511046" lvl="2" indent="-5143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b="1" smtClean="0"/>
              <a:t>	x</a:t>
            </a:r>
            <a:r>
              <a:rPr lang="en-US" sz="3200" b="1" baseline="30000" smtClean="0"/>
              <a:t>i</a:t>
            </a:r>
            <a:r>
              <a:rPr lang="en-US" sz="3200" b="1" smtClean="0"/>
              <a:t> </a:t>
            </a:r>
            <a:r>
              <a:rPr lang="en-US" sz="3200" smtClean="0"/>
              <a:t>=</a:t>
            </a:r>
            <a:r>
              <a:rPr lang="en-US" sz="3200" b="1" smtClean="0"/>
              <a:t> </a:t>
            </a:r>
            <a:r>
              <a:rPr lang="en-US" sz="3200" i="1" smtClean="0">
                <a:latin typeface="Symbol" pitchFamily="18" charset="2"/>
              </a:rPr>
              <a:t>l</a:t>
            </a:r>
            <a:r>
              <a:rPr lang="en-US" sz="3200" b="1" smtClean="0"/>
              <a:t>x* </a:t>
            </a:r>
            <a:r>
              <a:rPr lang="en-US" sz="3200" smtClean="0"/>
              <a:t>+ (1 – </a:t>
            </a:r>
            <a:r>
              <a:rPr lang="en-US" sz="3200" i="1" smtClean="0">
                <a:latin typeface="Symbol" pitchFamily="18" charset="2"/>
              </a:rPr>
              <a:t>l</a:t>
            </a:r>
            <a:r>
              <a:rPr lang="en-US" sz="3200" smtClean="0"/>
              <a:t>)</a:t>
            </a:r>
            <a:r>
              <a:rPr lang="en-US" sz="3200" b="1" smtClean="0"/>
              <a:t>x</a:t>
            </a:r>
            <a:r>
              <a:rPr lang="en-US" sz="3200" b="1" baseline="30000" smtClean="0"/>
              <a:t>i-1</a:t>
            </a:r>
          </a:p>
          <a:p>
            <a:pPr marL="1511046" lvl="2" indent="-51435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smtClean="0"/>
              <a:t>where </a:t>
            </a:r>
            <a:r>
              <a:rPr lang="en-US" sz="2800" i="1" smtClean="0">
                <a:latin typeface="Symbol" pitchFamily="18" charset="2"/>
              </a:rPr>
              <a:t>l </a:t>
            </a:r>
            <a:r>
              <a:rPr lang="en-US" sz="2800" smtClean="0"/>
              <a:t>solves the equation on the last slide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3200" smtClean="0"/>
              <a:t>If close enough to equilibrium, stop.  Otherwise increase </a:t>
            </a:r>
            <a:r>
              <a:rPr lang="en-US" sz="3200" i="1" err="1" smtClean="0"/>
              <a:t>i</a:t>
            </a:r>
            <a:r>
              <a:rPr lang="en-US" sz="3200" smtClean="0"/>
              <a:t> by one and go to step 2.</a:t>
            </a:r>
            <a:endParaRPr lang="en-US" sz="3200" baseline="300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Example:  Iteration 0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Free flow travel times are 20 and 10.  Link 2 is faster.  So </a:t>
            </a:r>
            <a:r>
              <a:rPr lang="en-US" b="1" smtClean="0"/>
              <a:t>x*</a:t>
            </a:r>
            <a:r>
              <a:rPr lang="en-US" smtClean="0"/>
              <a:t> = [0 7000] and </a:t>
            </a:r>
            <a:r>
              <a:rPr lang="en-US" b="1" smtClean="0"/>
              <a:t>x</a:t>
            </a:r>
            <a:r>
              <a:rPr lang="en-US" b="1" baseline="30000" smtClean="0"/>
              <a:t>0</a:t>
            </a:r>
            <a:r>
              <a:rPr lang="en-US" smtClean="0"/>
              <a:t> = [0 7000]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7736" y="4800600"/>
            <a:ext cx="532626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43000" y="2590800"/>
          <a:ext cx="7772400" cy="1539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32560"/>
                <a:gridCol w="1554480"/>
                <a:gridCol w="1554480"/>
                <a:gridCol w="1554480"/>
              </a:tblGrid>
              <a:tr h="595086">
                <a:tc>
                  <a:txBody>
                    <a:bodyPr/>
                    <a:lstStyle/>
                    <a:p>
                      <a:r>
                        <a:rPr lang="en-US" sz="2800" i="0" smtClean="0"/>
                        <a:t>Iteration</a:t>
                      </a:r>
                      <a:endParaRPr lang="en-US" sz="28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time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time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20.00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163.74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In general, there are only two possibilities:</a:t>
            </a:r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95400" y="1752600"/>
            <a:ext cx="76200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smtClean="0"/>
              <a:t>Case I</a:t>
            </a:r>
            <a:r>
              <a:rPr lang="en-US" sz="3200" smtClean="0"/>
              <a:t>: Both routes are used, and their travel times are equal.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b="1" smtClean="0"/>
              <a:t>Case II</a:t>
            </a:r>
            <a:r>
              <a:rPr lang="en-US" sz="3200" smtClean="0"/>
              <a:t>: Only one route is used, and its travel time is faster even when everybody uses it.</a:t>
            </a:r>
            <a:endParaRPr kumimoji="0" 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Example:  Iteration 1</a:t>
            </a:r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r>
              <a:rPr lang="en-US" smtClean="0"/>
              <a:t>With new travel times Link 1 is faster. </a:t>
            </a:r>
          </a:p>
          <a:p>
            <a:pPr>
              <a:buNone/>
            </a:pPr>
            <a:r>
              <a:rPr lang="en-US" smtClean="0"/>
              <a:t>So </a:t>
            </a:r>
            <a:r>
              <a:rPr lang="en-US" b="1" smtClean="0"/>
              <a:t>x*</a:t>
            </a:r>
            <a:r>
              <a:rPr lang="en-US" smtClean="0"/>
              <a:t> = [7000 0] and</a:t>
            </a:r>
          </a:p>
          <a:p>
            <a:pPr>
              <a:buNone/>
            </a:pPr>
            <a:r>
              <a:rPr lang="en-US" b="1" smtClean="0"/>
              <a:t>x</a:t>
            </a:r>
            <a:r>
              <a:rPr lang="en-US" b="1" baseline="30000" smtClean="0"/>
              <a:t>1</a:t>
            </a:r>
            <a:r>
              <a:rPr lang="en-US" smtClean="0"/>
              <a:t> = </a:t>
            </a:r>
            <a:r>
              <a:rPr lang="en-US" i="1" smtClean="0">
                <a:latin typeface="Symbol" pitchFamily="18" charset="2"/>
              </a:rPr>
              <a:t>l</a:t>
            </a:r>
            <a:r>
              <a:rPr lang="en-US" smtClean="0"/>
              <a:t>[7000 </a:t>
            </a:r>
            <a:r>
              <a:rPr lang="en-US" smtClean="0"/>
              <a:t>0] + (</a:t>
            </a:r>
            <a:r>
              <a:rPr lang="en-US" smtClean="0"/>
              <a:t>1-</a:t>
            </a:r>
            <a:r>
              <a:rPr lang="en-US" i="1" smtClean="0">
                <a:latin typeface="Symbol" pitchFamily="18" charset="2"/>
              </a:rPr>
              <a:t> l</a:t>
            </a:r>
            <a:r>
              <a:rPr lang="en-US" smtClean="0"/>
              <a:t>)[</a:t>
            </a:r>
            <a:r>
              <a:rPr lang="en-US" smtClean="0"/>
              <a:t>0 7000]</a:t>
            </a:r>
          </a:p>
          <a:p>
            <a:pPr>
              <a:buNone/>
            </a:pPr>
            <a:r>
              <a:rPr lang="en-US" smtClean="0"/>
              <a:t>where </a:t>
            </a:r>
            <a:r>
              <a:rPr lang="en-US" i="1" smtClean="0">
                <a:latin typeface="Symbol" pitchFamily="18" charset="2"/>
              </a:rPr>
              <a:t>l </a:t>
            </a:r>
            <a:r>
              <a:rPr lang="en-US" smtClean="0"/>
              <a:t>solves</a:t>
            </a:r>
            <a:endParaRPr lang="en-US" smtClean="0"/>
          </a:p>
          <a:p>
            <a:pPr>
              <a:buNone/>
            </a:pP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486150"/>
            <a:ext cx="7277100" cy="135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2100" y="5086350"/>
            <a:ext cx="75819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Left hand side:</a:t>
            </a:r>
            <a:endParaRPr lang="en-US" smtClean="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7277100" cy="135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599" y="2667000"/>
            <a:ext cx="77824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448531"/>
            <a:ext cx="7467600" cy="14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Right hand side:</a:t>
            </a:r>
            <a:endParaRPr lang="en-US" smtClean="0"/>
          </a:p>
          <a:p>
            <a:pPr>
              <a:buNone/>
            </a:pPr>
            <a:endParaRPr lang="en-US" sz="2000" smtClean="0"/>
          </a:p>
          <a:p>
            <a:pPr>
              <a:buNone/>
            </a:pP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769902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362200"/>
            <a:ext cx="8077200" cy="238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5143500"/>
            <a:ext cx="74104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So we need to solve</a:t>
            </a:r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76600"/>
            <a:ext cx="74104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990600"/>
            <a:ext cx="7467600" cy="14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qual 6"/>
          <p:cNvSpPr/>
          <p:nvPr/>
        </p:nvSpPr>
        <p:spPr>
          <a:xfrm>
            <a:off x="3657600" y="2362200"/>
            <a:ext cx="914400" cy="9906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4953000"/>
            <a:ext cx="7620000" cy="16764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The solution is </a:t>
            </a:r>
            <a:r>
              <a:rPr lang="en-US" sz="3200" i="1" smtClean="0">
                <a:latin typeface="Symbol" pitchFamily="18" charset="2"/>
              </a:rPr>
              <a:t>l </a:t>
            </a:r>
            <a:r>
              <a:rPr lang="en-US" sz="3200" smtClean="0"/>
              <a:t>= 0.482</a:t>
            </a:r>
            <a:r>
              <a:rPr lang="en-US" sz="3200" noProof="0" smtClean="0"/>
              <a:t>.  So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b="1" smtClean="0"/>
              <a:t>x</a:t>
            </a:r>
            <a:r>
              <a:rPr lang="en-US" sz="3200" b="1" baseline="30000" smtClean="0"/>
              <a:t>1</a:t>
            </a:r>
            <a:r>
              <a:rPr lang="en-US" sz="3200" smtClean="0"/>
              <a:t> </a:t>
            </a:r>
            <a:r>
              <a:rPr lang="en-US" sz="3200" smtClean="0"/>
              <a:t>= </a:t>
            </a:r>
            <a:r>
              <a:rPr lang="en-US" sz="3200" i="1" smtClean="0">
                <a:latin typeface="Symbol" pitchFamily="18" charset="2"/>
              </a:rPr>
              <a:t>l</a:t>
            </a:r>
            <a:r>
              <a:rPr lang="en-US" sz="3200" smtClean="0"/>
              <a:t>[7000 0] + (1-</a:t>
            </a:r>
            <a:r>
              <a:rPr lang="en-US" sz="3200" i="1" smtClean="0">
                <a:latin typeface="Symbol" pitchFamily="18" charset="2"/>
              </a:rPr>
              <a:t> l</a:t>
            </a:r>
            <a:r>
              <a:rPr lang="en-US" sz="3200" smtClean="0"/>
              <a:t>)[0 </a:t>
            </a:r>
            <a:r>
              <a:rPr lang="en-US" sz="3200" smtClean="0"/>
              <a:t>7000</a:t>
            </a:r>
            <a:r>
              <a:rPr lang="en-US" sz="3200" smtClean="0"/>
              <a:t>] =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 [3377 3623]</a:t>
            </a:r>
            <a:endParaRPr lang="en-US" sz="3200" smtClean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kumimoji="0" lang="en-US" sz="320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Example:  Iteration </a:t>
            </a:r>
            <a:r>
              <a:rPr lang="en-US" smtClean="0"/>
              <a:t>1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1447800"/>
          <a:ext cx="7772400" cy="213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32560"/>
                <a:gridCol w="1554480"/>
                <a:gridCol w="1554480"/>
                <a:gridCol w="1554480"/>
              </a:tblGrid>
              <a:tr h="595086">
                <a:tc>
                  <a:txBody>
                    <a:bodyPr/>
                    <a:lstStyle/>
                    <a:p>
                      <a:r>
                        <a:rPr lang="en-US" sz="2800" i="0" smtClean="0"/>
                        <a:t>Iteration</a:t>
                      </a:r>
                      <a:endParaRPr lang="en-US" sz="28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1 time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flow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Link 2 time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20.00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7000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163.74</a:t>
                      </a:r>
                      <a:endParaRPr lang="en-US" sz="2800"/>
                    </a:p>
                  </a:txBody>
                  <a:tcPr/>
                </a:tc>
              </a:tr>
              <a:tr h="595086">
                <a:tc>
                  <a:txBody>
                    <a:bodyPr/>
                    <a:lstStyle/>
                    <a:p>
                      <a:r>
                        <a:rPr lang="en-US" sz="2800" smtClean="0"/>
                        <a:t>1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3376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21.04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3623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/>
                        <a:t>21.04</a:t>
                      </a:r>
                      <a:endParaRPr lang="en-US" sz="28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219200" y="4343400"/>
            <a:ext cx="7620000" cy="762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We found the equilibrium in just one step!</a:t>
            </a:r>
            <a:endParaRPr lang="en-US" sz="3200" smtClean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kumimoji="0" lang="en-US" sz="320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Each step of FW takes more work, but gets you to the equilibrium faster than MSA.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19200" y="5029200"/>
            <a:ext cx="7620000" cy="1447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3200" smtClean="0"/>
              <a:t>(For more complicated networks, FW takes more than one step.  But it’s almost always much faster than MSA.)</a:t>
            </a:r>
            <a:endParaRPr kumimoji="0" lang="en-US" sz="320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80772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How do we know when to stop?  A common criterion is the </a:t>
            </a:r>
            <a:r>
              <a:rPr lang="en-US" b="1" smtClean="0"/>
              <a:t>relative gap</a:t>
            </a:r>
            <a:r>
              <a:rPr lang="en-US" smtClean="0"/>
              <a:t>: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048000"/>
            <a:ext cx="83915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rot="16200000" flipH="1">
            <a:off x="2553494" y="2628106"/>
            <a:ext cx="11422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43200" y="1447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Sum over all </a:t>
            </a:r>
            <a:r>
              <a:rPr lang="en-US" sz="3200" b="1" smtClean="0"/>
              <a:t>roadway links</a:t>
            </a:r>
            <a:endParaRPr lang="en-US" sz="320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3886994" y="2971006"/>
            <a:ext cx="7612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4572794" y="3199606"/>
            <a:ext cx="4564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33800" y="2057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Travel time on that link</a:t>
            </a:r>
            <a:endParaRPr lang="en-US" sz="3200"/>
          </a:p>
        </p:txBody>
      </p:sp>
      <p:sp>
        <p:nvSpPr>
          <p:cNvPr id="14" name="TextBox 13"/>
          <p:cNvSpPr txBox="1"/>
          <p:nvPr/>
        </p:nvSpPr>
        <p:spPr>
          <a:xfrm>
            <a:off x="4572000" y="2514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Flow on that link</a:t>
            </a:r>
            <a:endParaRPr lang="en-US" sz="3200"/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>
            <a:off x="1943894" y="5295106"/>
            <a:ext cx="11422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>
            <a:off x="3963194" y="4952206"/>
            <a:ext cx="7612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>
            <a:off x="4801394" y="4723606"/>
            <a:ext cx="456406" cy="794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33600" y="5867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Sum over all </a:t>
            </a:r>
            <a:r>
              <a:rPr lang="en-US" sz="3200" b="1" smtClean="0"/>
              <a:t>OD pairs</a:t>
            </a:r>
            <a:endParaRPr lang="en-US" sz="3200"/>
          </a:p>
        </p:txBody>
      </p:sp>
      <p:sp>
        <p:nvSpPr>
          <p:cNvPr id="24" name="TextBox 23"/>
          <p:cNvSpPr txBox="1"/>
          <p:nvPr/>
        </p:nvSpPr>
        <p:spPr>
          <a:xfrm>
            <a:off x="3429000" y="54102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Time on fastest path from </a:t>
            </a:r>
            <a:r>
              <a:rPr lang="en-US" sz="3200" i="1" smtClean="0"/>
              <a:t>r</a:t>
            </a:r>
            <a:r>
              <a:rPr lang="en-US" sz="3200" smtClean="0"/>
              <a:t> to </a:t>
            </a:r>
            <a:r>
              <a:rPr lang="en-US" sz="3200" i="1" smtClean="0"/>
              <a:t>s</a:t>
            </a:r>
            <a:endParaRPr lang="en-US" sz="3200"/>
          </a:p>
        </p:txBody>
      </p:sp>
      <p:sp>
        <p:nvSpPr>
          <p:cNvPr id="25" name="TextBox 24"/>
          <p:cNvSpPr txBox="1"/>
          <p:nvPr/>
        </p:nvSpPr>
        <p:spPr>
          <a:xfrm>
            <a:off x="4343400" y="49530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OD matrix value from </a:t>
            </a:r>
            <a:r>
              <a:rPr lang="en-US" sz="3200" i="1" smtClean="0"/>
              <a:t>r</a:t>
            </a:r>
            <a:r>
              <a:rPr lang="en-US" sz="3200" smtClean="0"/>
              <a:t> to </a:t>
            </a:r>
            <a:r>
              <a:rPr lang="en-US" sz="3200" i="1" smtClean="0"/>
              <a:t>s</a:t>
            </a:r>
            <a:endParaRPr lang="en-US"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We can summarize this as the </a:t>
            </a:r>
            <a:r>
              <a:rPr lang="en-US" b="1" smtClean="0"/>
              <a:t>principle of user equilibrium</a:t>
            </a:r>
            <a:r>
              <a:rPr lang="en-US" smtClean="0"/>
              <a:t>:</a:t>
            </a:r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19200" y="3124200"/>
            <a:ext cx="7620000" cy="1752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Any </a:t>
            </a:r>
            <a:r>
              <a:rPr lang="en-US" sz="3200" b="1" smtClean="0"/>
              <a:t>used</a:t>
            </a:r>
            <a:r>
              <a:rPr lang="en-US" sz="3200" smtClean="0"/>
              <a:t> route has </a:t>
            </a:r>
            <a:r>
              <a:rPr lang="en-US" sz="3200" b="1" smtClean="0"/>
              <a:t>equal</a:t>
            </a:r>
            <a:r>
              <a:rPr lang="en-US" sz="3200" smtClean="0"/>
              <a:t> and </a:t>
            </a:r>
            <a:r>
              <a:rPr lang="en-US" sz="3200" b="1" smtClean="0"/>
              <a:t>minimal</a:t>
            </a:r>
            <a:r>
              <a:rPr lang="en-US" sz="3200" smtClean="0"/>
              <a:t> travel time among all possible routes connecting that origin and destination.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304800"/>
            <a:ext cx="749808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General solution method:</a:t>
            </a:r>
            <a:endParaRPr 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219200" y="1371600"/>
            <a:ext cx="7620000" cy="41910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smtClean="0"/>
              <a:t>If there are </a:t>
            </a:r>
            <a:r>
              <a:rPr lang="en-US" sz="3200" i="1" noProof="0" smtClean="0"/>
              <a:t>n</a:t>
            </a:r>
            <a:r>
              <a:rPr lang="en-US" sz="3200" noProof="0" smtClean="0"/>
              <a:t> routes, we need to solve for </a:t>
            </a:r>
            <a:r>
              <a:rPr lang="en-US" sz="3200" i="1" noProof="0" smtClean="0"/>
              <a:t>n</a:t>
            </a:r>
            <a:r>
              <a:rPr lang="en-US" sz="3200" noProof="0" smtClean="0"/>
              <a:t> unknowns (# of travelers on each route.)  There are (</a:t>
            </a:r>
            <a:r>
              <a:rPr lang="en-US" sz="3200" i="1" noProof="0" smtClean="0"/>
              <a:t>n – </a:t>
            </a:r>
            <a:r>
              <a:rPr lang="en-US" sz="3200" noProof="0" smtClean="0"/>
              <a:t>1)</a:t>
            </a:r>
            <a:r>
              <a:rPr lang="en-US" sz="3200" i="1" noProof="0" smtClean="0"/>
              <a:t> </a:t>
            </a:r>
            <a:r>
              <a:rPr lang="en-US" sz="3200" noProof="0" smtClean="0"/>
              <a:t>equations expressing equal travel times, and 1 equation expressing that the total route flows equal the total demand.  After solving, verify that the route flows are nonnegative and that no unused routes have lower travel time.</a:t>
            </a:r>
            <a:endParaRPr kumimoji="0" lang="en-US" sz="320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BUT WHAT ABOUT BIG NETWORKS?</a:t>
            </a:r>
            <a:endParaRPr lang="en-US"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The problem with the “general approach” introduced on Friday is that it scales very poorly to realistic networks.  </a:t>
            </a:r>
          </a:p>
          <a:p>
            <a:endParaRPr lang="en-US" sz="3200" smtClean="0"/>
          </a:p>
          <a:p>
            <a:endParaRPr lang="en-US" sz="32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1" y="2154740"/>
            <a:ext cx="3124199" cy="438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3124200"/>
            <a:ext cx="41148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How many routes?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295400" y="6019800"/>
            <a:ext cx="6096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038600" y="2286000"/>
            <a:ext cx="6096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228600"/>
            <a:ext cx="8305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/>
              <a:t>The problem with the “general approach” introduced on Friday is that it scales very poorly to realistic networks.  </a:t>
            </a:r>
          </a:p>
          <a:p>
            <a:endParaRPr lang="en-US" sz="3200" smtClean="0"/>
          </a:p>
          <a:p>
            <a:endParaRPr lang="en-US" sz="32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1" y="2154740"/>
            <a:ext cx="3124199" cy="438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3124200"/>
            <a:ext cx="4114800" cy="6858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smtClean="0"/>
              <a:t>How many routes?</a:t>
            </a:r>
            <a:endParaRPr kumimoji="0" lang="en-US" sz="320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295400" y="6019800"/>
            <a:ext cx="6096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038600" y="2590800"/>
            <a:ext cx="6096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2600" y="3962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/>
              <a:t>2002</a:t>
            </a:r>
            <a:endParaRPr lang="en-US" sz="3600" b="1"/>
          </a:p>
        </p:txBody>
      </p:sp>
      <p:sp>
        <p:nvSpPr>
          <p:cNvPr id="10" name="TextBox 9"/>
          <p:cNvSpPr txBox="1"/>
          <p:nvPr/>
        </p:nvSpPr>
        <p:spPr>
          <a:xfrm>
            <a:off x="4876800" y="48768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smtClean="0"/>
              <a:t>And it gets worse if we look at all possible origins and destinations...</a:t>
            </a:r>
            <a:endParaRPr lang="en-US" sz="32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612</TotalTime>
  <Words>1708</Words>
  <Application>Microsoft Office PowerPoint</Application>
  <PresentationFormat>On-screen Show (4:3)</PresentationFormat>
  <Paragraphs>341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Solstice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Steve Boyles</cp:lastModifiedBy>
  <cp:revision>98</cp:revision>
  <dcterms:created xsi:type="dcterms:W3CDTF">2006-08-16T00:00:00Z</dcterms:created>
  <dcterms:modified xsi:type="dcterms:W3CDTF">2011-01-31T16:39:08Z</dcterms:modified>
</cp:coreProperties>
</file>