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76" r:id="rId3"/>
    <p:sldId id="426" r:id="rId4"/>
    <p:sldId id="425" r:id="rId5"/>
    <p:sldId id="352" r:id="rId6"/>
    <p:sldId id="356" r:id="rId7"/>
    <p:sldId id="357" r:id="rId8"/>
    <p:sldId id="385" r:id="rId9"/>
    <p:sldId id="390" r:id="rId10"/>
    <p:sldId id="391" r:id="rId11"/>
    <p:sldId id="392" r:id="rId12"/>
    <p:sldId id="386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8" r:id="rId28"/>
    <p:sldId id="407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4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7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Route Choice 3</a:t>
            </a:r>
          </a:p>
          <a:p>
            <a:r>
              <a:rPr lang="en-US" dirty="0" smtClean="0"/>
              <a:t>February 2, 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49808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Writing out more fully, </a:t>
            </a:r>
            <a:r>
              <a:rPr lang="en-US" i="1" dirty="0" smtClean="0">
                <a:latin typeface="Symbol" pitchFamily="18" charset="2"/>
              </a:rPr>
              <a:t>l</a:t>
            </a:r>
            <a:r>
              <a:rPr lang="en-US" dirty="0" smtClean="0"/>
              <a:t> satisfies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066800" y="5562600"/>
            <a:ext cx="79248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Another good place to use an equation solver.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277100" cy="135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100" y="2971800"/>
            <a:ext cx="75819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WHEN DO WE STOP?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Potential idea: stop when the link flows no longer change very much.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-457200" y="4038600"/>
            <a:ext cx="38100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447800" y="5943600"/>
            <a:ext cx="7010400" cy="79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336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054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00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54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40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054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1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76800" y="1447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4572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3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3429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4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4419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5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4648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6</a:t>
            </a:r>
            <a:endParaRPr lang="en-US" sz="3200" dirty="0"/>
          </a:p>
        </p:txBody>
      </p:sp>
      <p:cxnSp>
        <p:nvCxnSpPr>
          <p:cNvPr id="26" name="Straight Arrow Connector 25"/>
          <p:cNvCxnSpPr>
            <a:stCxn id="11" idx="7"/>
            <a:endCxn id="12" idx="3"/>
          </p:cNvCxnSpPr>
          <p:nvPr/>
        </p:nvCxnSpPr>
        <p:spPr>
          <a:xfrm rot="5400000" flipH="1" flipV="1">
            <a:off x="2263682" y="2339882"/>
            <a:ext cx="2864036" cy="286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13" idx="1"/>
          </p:cNvCxnSpPr>
          <p:nvPr/>
        </p:nvCxnSpPr>
        <p:spPr>
          <a:xfrm rot="16200000" flipH="1">
            <a:off x="4702082" y="2873282"/>
            <a:ext cx="2254436" cy="1187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16" idx="6"/>
          </p:cNvCxnSpPr>
          <p:nvPr/>
        </p:nvCxnSpPr>
        <p:spPr>
          <a:xfrm rot="10800000">
            <a:off x="5257800" y="42672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4"/>
            <a:endCxn id="14" idx="0"/>
          </p:cNvCxnSpPr>
          <p:nvPr/>
        </p:nvCxnSpPr>
        <p:spPr>
          <a:xfrm rot="5400000">
            <a:off x="5029200" y="4495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6"/>
            <a:endCxn id="15" idx="2"/>
          </p:cNvCxnSpPr>
          <p:nvPr/>
        </p:nvCxnSpPr>
        <p:spPr>
          <a:xfrm>
            <a:off x="5257800" y="47244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rot="5400000" flipH="1" flipV="1">
            <a:off x="-457200" y="4038600"/>
            <a:ext cx="38100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447800" y="5943600"/>
            <a:ext cx="7010400" cy="79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336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054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00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54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40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054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1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76800" y="1447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4572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3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3429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4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4419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5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4648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6</a:t>
            </a:r>
            <a:endParaRPr lang="en-US" sz="3200" dirty="0"/>
          </a:p>
        </p:txBody>
      </p:sp>
      <p:cxnSp>
        <p:nvCxnSpPr>
          <p:cNvPr id="26" name="Straight Arrow Connector 25"/>
          <p:cNvCxnSpPr>
            <a:stCxn id="11" idx="7"/>
            <a:endCxn id="12" idx="3"/>
          </p:cNvCxnSpPr>
          <p:nvPr/>
        </p:nvCxnSpPr>
        <p:spPr>
          <a:xfrm rot="5400000" flipH="1" flipV="1">
            <a:off x="2263682" y="2339882"/>
            <a:ext cx="2864036" cy="286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13" idx="1"/>
          </p:cNvCxnSpPr>
          <p:nvPr/>
        </p:nvCxnSpPr>
        <p:spPr>
          <a:xfrm rot="16200000" flipH="1">
            <a:off x="4702082" y="2873282"/>
            <a:ext cx="2254436" cy="1187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16" idx="6"/>
          </p:cNvCxnSpPr>
          <p:nvPr/>
        </p:nvCxnSpPr>
        <p:spPr>
          <a:xfrm rot="10800000">
            <a:off x="5257800" y="42672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4"/>
            <a:endCxn id="14" idx="0"/>
          </p:cNvCxnSpPr>
          <p:nvPr/>
        </p:nvCxnSpPr>
        <p:spPr>
          <a:xfrm rot="5400000">
            <a:off x="5029200" y="4495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6"/>
            <a:endCxn id="15" idx="2"/>
          </p:cNvCxnSpPr>
          <p:nvPr/>
        </p:nvCxnSpPr>
        <p:spPr>
          <a:xfrm>
            <a:off x="5257800" y="47244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1295400" y="304800"/>
            <a:ext cx="4267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Advantage: Easy.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953000" y="4495800"/>
            <a:ext cx="6858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rot="5400000" flipH="1" flipV="1">
            <a:off x="-457200" y="4038600"/>
            <a:ext cx="38100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447800" y="5943600"/>
            <a:ext cx="7010400" cy="794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336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054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00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54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40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054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1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76800" y="1447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4572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3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3429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4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4419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5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4648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6</a:t>
            </a:r>
            <a:endParaRPr lang="en-US" sz="3200" dirty="0"/>
          </a:p>
        </p:txBody>
      </p:sp>
      <p:cxnSp>
        <p:nvCxnSpPr>
          <p:cNvPr id="26" name="Straight Arrow Connector 25"/>
          <p:cNvCxnSpPr>
            <a:stCxn id="11" idx="7"/>
            <a:endCxn id="12" idx="3"/>
          </p:cNvCxnSpPr>
          <p:nvPr/>
        </p:nvCxnSpPr>
        <p:spPr>
          <a:xfrm rot="5400000" flipH="1" flipV="1">
            <a:off x="2263682" y="2339882"/>
            <a:ext cx="2864036" cy="286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5"/>
            <a:endCxn id="13" idx="1"/>
          </p:cNvCxnSpPr>
          <p:nvPr/>
        </p:nvCxnSpPr>
        <p:spPr>
          <a:xfrm rot="16200000" flipH="1">
            <a:off x="4702082" y="2873282"/>
            <a:ext cx="2254436" cy="1187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2"/>
            <a:endCxn id="16" idx="6"/>
          </p:cNvCxnSpPr>
          <p:nvPr/>
        </p:nvCxnSpPr>
        <p:spPr>
          <a:xfrm rot="10800000">
            <a:off x="5257800" y="42672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4"/>
            <a:endCxn id="14" idx="0"/>
          </p:cNvCxnSpPr>
          <p:nvPr/>
        </p:nvCxnSpPr>
        <p:spPr>
          <a:xfrm rot="5400000">
            <a:off x="5029200" y="4495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4" idx="6"/>
            <a:endCxn id="15" idx="2"/>
          </p:cNvCxnSpPr>
          <p:nvPr/>
        </p:nvCxnSpPr>
        <p:spPr>
          <a:xfrm>
            <a:off x="5257800" y="4724400"/>
            <a:ext cx="7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3200400" y="304800"/>
            <a:ext cx="57150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Disadvantage: Doesn’t really have anything to do with equilibrium.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953000" y="4495800"/>
            <a:ext cx="6858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better method is to see how close our solution </a:t>
            </a:r>
            <a:r>
              <a:rPr lang="en-US" sz="3600" b="1" dirty="0" smtClean="0"/>
              <a:t>x </a:t>
            </a:r>
            <a:r>
              <a:rPr lang="en-US" sz="3600" dirty="0" smtClean="0"/>
              <a:t>is to the ideal of “equal and minimal” travel times.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143000" y="4118789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 this end we define a “gap function” which is zero if </a:t>
            </a:r>
            <a:r>
              <a:rPr lang="en-US" sz="3600" b="1" dirty="0" smtClean="0"/>
              <a:t>x</a:t>
            </a:r>
            <a:r>
              <a:rPr lang="en-US" sz="3600" dirty="0" smtClean="0"/>
              <a:t> satisfies the principle of user equilibrium, and positive otherwise.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 can then track the progress of the gap over successive iterations.  When it is close enough to zero, we are done.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81200"/>
            <a:ext cx="64198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kind of function would have this property?  Consider the equilibrium state when there is just one OD pair.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2438400"/>
            <a:ext cx="66294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Every used path has equal and minimal cost; let’s call this cost </a:t>
            </a:r>
            <a:r>
              <a:rPr lang="en-US" sz="3200" i="1" dirty="0" smtClean="0"/>
              <a:t>u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3429000"/>
            <a:ext cx="66294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Therefore, the total travel time is </a:t>
            </a:r>
            <a:r>
              <a:rPr lang="en-US" sz="3200" i="1" dirty="0" err="1" smtClean="0"/>
              <a:t>ud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kind of function would have this property?  Consider the equilibrium state when there is just one OD pair.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2438400"/>
            <a:ext cx="66294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Every used path has equal and minimal cost; let’s call this cost </a:t>
            </a:r>
            <a:r>
              <a:rPr lang="en-US" sz="3200" i="1" dirty="0" smtClean="0"/>
              <a:t>u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3429000"/>
            <a:ext cx="66294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Therefore, the total travel time is </a:t>
            </a:r>
            <a:r>
              <a:rPr lang="en-US" sz="3200" i="1" dirty="0" err="1" smtClean="0"/>
              <a:t>ud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Another way of calculating the total travel time is to add up the travel time on each path. 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00200" y="2438400"/>
            <a:ext cx="7315200" cy="1371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If there are </a:t>
            </a:r>
            <a:r>
              <a:rPr lang="en-US" sz="3200" i="1" dirty="0" smtClean="0"/>
              <a:t>k</a:t>
            </a:r>
            <a:r>
              <a:rPr lang="en-US" sz="3200" dirty="0" smtClean="0"/>
              <a:t> paths with cost 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 </a:t>
            </a:r>
            <a:r>
              <a:rPr lang="en-US" sz="3200" dirty="0" smtClean="0"/>
              <a:t>and flow 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, </a:t>
            </a:r>
            <a:r>
              <a:rPr lang="en-US" sz="3200" dirty="0" smtClean="0"/>
              <a:t>this gives</a:t>
            </a:r>
            <a:r>
              <a:rPr lang="en-US" sz="3200" i="1" dirty="0" smtClean="0"/>
              <a:t> </a:t>
            </a:r>
            <a:r>
              <a:rPr lang="en-US" sz="3200" dirty="0" smtClean="0"/>
              <a:t>a total cost of </a:t>
            </a:r>
            <a:r>
              <a:rPr lang="en-US" sz="4000" dirty="0" err="1" smtClean="0">
                <a:latin typeface="Symbol" pitchFamily="18" charset="2"/>
              </a:rPr>
              <a:t>S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i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90600" y="2286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If this is the equilibrium state, these are equal: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1600200"/>
            <a:ext cx="7315200" cy="838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i="1" dirty="0" err="1" smtClean="0"/>
              <a:t>ud</a:t>
            </a:r>
            <a:r>
              <a:rPr lang="en-US" sz="3200" i="1" dirty="0" smtClean="0"/>
              <a:t> </a:t>
            </a:r>
            <a:r>
              <a:rPr lang="en-US" sz="3200" dirty="0" smtClean="0"/>
              <a:t>= </a:t>
            </a:r>
            <a:r>
              <a:rPr lang="en-US" sz="4000" dirty="0" err="1" smtClean="0">
                <a:latin typeface="Symbol" pitchFamily="18" charset="2"/>
              </a:rPr>
              <a:t>S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i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Otherwise, the left-hand side must be smaller, because </a:t>
            </a:r>
            <a:r>
              <a:rPr lang="en-US" sz="3600" i="1" dirty="0" smtClean="0"/>
              <a:t>u</a:t>
            </a:r>
            <a:r>
              <a:rPr lang="en-US" sz="3600" dirty="0" smtClean="0"/>
              <a:t> is the fastest path.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Therefore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1600200"/>
            <a:ext cx="7315200" cy="838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i="1" dirty="0" err="1" smtClean="0"/>
              <a:t>ud</a:t>
            </a:r>
            <a:r>
              <a:rPr lang="en-US" sz="3200" i="1" dirty="0" smtClean="0"/>
              <a:t> </a:t>
            </a:r>
            <a:r>
              <a:rPr lang="en-US" sz="3200" dirty="0" smtClean="0"/>
              <a:t>≤ </a:t>
            </a:r>
            <a:r>
              <a:rPr lang="en-US" sz="4000" dirty="0" err="1" smtClean="0">
                <a:latin typeface="Symbol" pitchFamily="18" charset="2"/>
              </a:rPr>
              <a:t>S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i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and they are equal only at an equilibrium solution. 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Therefore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1600200"/>
            <a:ext cx="7315200" cy="838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i="1" dirty="0" err="1" smtClean="0"/>
              <a:t>ud</a:t>
            </a:r>
            <a:r>
              <a:rPr lang="en-US" sz="3200" i="1" dirty="0" smtClean="0"/>
              <a:t> </a:t>
            </a:r>
            <a:r>
              <a:rPr lang="en-US" sz="3200" dirty="0" smtClean="0"/>
              <a:t>≤ </a:t>
            </a:r>
            <a:r>
              <a:rPr lang="en-US" sz="4000" dirty="0" err="1" smtClean="0">
                <a:latin typeface="Symbol" pitchFamily="18" charset="2"/>
              </a:rPr>
              <a:t>S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i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and they are equal only at an equilibrium solution.   This leads to a natural gap function: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19200" y="4648200"/>
            <a:ext cx="7315200" cy="1752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latin typeface="Symbol" pitchFamily="18" charset="2"/>
                <a:sym typeface="Symbol"/>
              </a:rPr>
              <a:t> </a:t>
            </a:r>
            <a:r>
              <a:rPr lang="en-US" sz="4000" dirty="0" err="1" smtClean="0">
                <a:latin typeface="Symbol" pitchFamily="18" charset="2"/>
              </a:rPr>
              <a:t>S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 / </a:t>
            </a:r>
            <a:r>
              <a:rPr lang="en-US" sz="3200" i="1" dirty="0" err="1" smtClean="0"/>
              <a:t>ud</a:t>
            </a:r>
            <a:r>
              <a:rPr lang="en-US" sz="3200" i="1" dirty="0" smtClean="0"/>
              <a:t> </a:t>
            </a:r>
            <a:r>
              <a:rPr lang="en-US" sz="3200" dirty="0" smtClean="0"/>
              <a:t>≥ 1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latin typeface="Symbol" pitchFamily="18" charset="2"/>
                <a:sym typeface="Symbol"/>
              </a:rPr>
              <a:t></a:t>
            </a:r>
            <a:r>
              <a:rPr lang="en-US" sz="3200" b="1" dirty="0" smtClean="0">
                <a:latin typeface="Symbol" pitchFamily="18" charset="2"/>
                <a:sym typeface="Symbol"/>
              </a:rPr>
              <a:t> </a:t>
            </a:r>
            <a:r>
              <a:rPr lang="en-US" sz="4000" dirty="0" err="1" smtClean="0">
                <a:latin typeface="Symbol" pitchFamily="18" charset="2"/>
              </a:rPr>
              <a:t>S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 / </a:t>
            </a:r>
            <a:r>
              <a:rPr lang="en-US" sz="3200" i="1" dirty="0" err="1" smtClean="0"/>
              <a:t>ud</a:t>
            </a:r>
            <a:r>
              <a:rPr lang="en-US" sz="3200" i="1" dirty="0" smtClean="0"/>
              <a:t> –</a:t>
            </a:r>
            <a:r>
              <a:rPr lang="en-US" sz="3200" dirty="0" smtClean="0"/>
              <a:t> 1 ≥ 0</a:t>
            </a:r>
            <a:endParaRPr kumimoji="0" lang="en-US" sz="32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called the </a:t>
            </a:r>
            <a:r>
              <a:rPr lang="en-US" sz="3600" b="1" dirty="0" smtClean="0"/>
              <a:t>relative gap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95600" y="1143000"/>
            <a:ext cx="30480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b="1" dirty="0" smtClean="0">
                <a:latin typeface="Symbol" pitchFamily="18" charset="2"/>
                <a:sym typeface="Symbol"/>
              </a:rPr>
              <a:t> </a:t>
            </a:r>
            <a:r>
              <a:rPr lang="en-US" sz="4000" dirty="0" err="1" smtClean="0">
                <a:latin typeface="Symbol" pitchFamily="18" charset="2"/>
              </a:rPr>
              <a:t>S</a:t>
            </a:r>
            <a:r>
              <a:rPr lang="en-US" sz="4000" i="1" dirty="0" err="1" smtClean="0"/>
              <a:t>c</a:t>
            </a:r>
            <a:r>
              <a:rPr lang="en-US" sz="4000" i="1" baseline="-25000" dirty="0" err="1" smtClean="0"/>
              <a:t>i</a:t>
            </a:r>
            <a:r>
              <a:rPr lang="en-US" sz="4000" i="1" dirty="0" err="1" smtClean="0"/>
              <a:t>x</a:t>
            </a:r>
            <a:r>
              <a:rPr lang="en-US" sz="4000" i="1" baseline="-25000" dirty="0" err="1" smtClean="0"/>
              <a:t>i</a:t>
            </a:r>
            <a:r>
              <a:rPr lang="en-US" sz="4000" i="1" dirty="0" smtClean="0"/>
              <a:t> / </a:t>
            </a:r>
            <a:r>
              <a:rPr lang="en-US" sz="4000" i="1" dirty="0" err="1" smtClean="0"/>
              <a:t>ud</a:t>
            </a:r>
            <a:r>
              <a:rPr lang="en-US" sz="4000" i="1" dirty="0" smtClean="0"/>
              <a:t> –</a:t>
            </a:r>
            <a:r>
              <a:rPr lang="en-US" sz="4000" dirty="0" smtClean="0"/>
              <a:t> 1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2098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there are multiple origins and destinations it can be written as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114800"/>
            <a:ext cx="692717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133318"/>
            <a:ext cx="6096000" cy="174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2553494" y="2628106"/>
            <a:ext cx="11422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0" y="1447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Sum over all </a:t>
            </a:r>
            <a:r>
              <a:rPr lang="en-US" sz="3200" b="1" smtClean="0"/>
              <a:t>roadway links</a:t>
            </a:r>
            <a:endParaRPr lang="en-US" sz="320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4267994" y="2971006"/>
            <a:ext cx="7612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953794" y="3199606"/>
            <a:ext cx="4564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2057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Travel time on that link</a:t>
            </a:r>
            <a:endParaRPr lang="en-US" sz="3200"/>
          </a:p>
        </p:txBody>
      </p:sp>
      <p:sp>
        <p:nvSpPr>
          <p:cNvPr id="14" name="TextBox 13"/>
          <p:cNvSpPr txBox="1"/>
          <p:nvPr/>
        </p:nvSpPr>
        <p:spPr>
          <a:xfrm>
            <a:off x="4953000" y="2514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Flow on that link</a:t>
            </a:r>
            <a:endParaRPr lang="en-US" sz="32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>
            <a:off x="1943894" y="5295106"/>
            <a:ext cx="11422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001294" y="4762500"/>
            <a:ext cx="837406" cy="608806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>
            <a:off x="5334794" y="4799806"/>
            <a:ext cx="4564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5867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Sum over all </a:t>
            </a:r>
            <a:r>
              <a:rPr lang="en-US" sz="3200" b="1" smtClean="0"/>
              <a:t>OD pairs</a:t>
            </a:r>
            <a:endParaRPr lang="en-US" sz="3200"/>
          </a:p>
        </p:txBody>
      </p:sp>
      <p:sp>
        <p:nvSpPr>
          <p:cNvPr id="24" name="TextBox 23"/>
          <p:cNvSpPr txBox="1"/>
          <p:nvPr/>
        </p:nvSpPr>
        <p:spPr>
          <a:xfrm>
            <a:off x="3429000" y="54102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Time on fastest path from </a:t>
            </a:r>
            <a:r>
              <a:rPr lang="en-US" sz="3200" i="1" smtClean="0"/>
              <a:t>r</a:t>
            </a:r>
            <a:r>
              <a:rPr lang="en-US" sz="3200" smtClean="0"/>
              <a:t> to </a:t>
            </a:r>
            <a:r>
              <a:rPr lang="en-US" sz="3200" i="1" smtClean="0"/>
              <a:t>s</a:t>
            </a:r>
            <a:endParaRPr lang="en-US" sz="3200"/>
          </a:p>
        </p:txBody>
      </p:sp>
      <p:sp>
        <p:nvSpPr>
          <p:cNvPr id="25" name="TextBox 24"/>
          <p:cNvSpPr txBox="1"/>
          <p:nvPr/>
        </p:nvSpPr>
        <p:spPr>
          <a:xfrm>
            <a:off x="4419600" y="4953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OD matrix value from </a:t>
            </a:r>
            <a:r>
              <a:rPr lang="en-US" sz="3200" i="1" dirty="0" smtClean="0"/>
              <a:t>r</a:t>
            </a:r>
            <a:r>
              <a:rPr lang="en-US" sz="3200" dirty="0" smtClean="0"/>
              <a:t> to </a:t>
            </a:r>
            <a:r>
              <a:rPr lang="en-US" sz="3200" i="1" dirty="0" smtClean="0"/>
              <a:t>s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small of a gap is needed?  Current best practice is 10</a:t>
            </a:r>
            <a:r>
              <a:rPr lang="en-US" sz="3600" baseline="30000" dirty="0" smtClean="0"/>
              <a:t>-4</a:t>
            </a:r>
            <a:r>
              <a:rPr lang="en-US" sz="3600" dirty="0" smtClean="0"/>
              <a:t> to 10</a:t>
            </a:r>
            <a:r>
              <a:rPr lang="en-US" sz="3600" baseline="30000" dirty="0" smtClean="0"/>
              <a:t>-6</a:t>
            </a:r>
            <a:r>
              <a:rPr lang="en-US" sz="3600" dirty="0" smtClean="0"/>
              <a:t>, but you need software to get there.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2098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INTERMEZZO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THE BRAESS PARADOX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83115" y="2897516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726315" y="1602116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26315" y="4192916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69515" y="2897516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7"/>
            <a:endCxn id="4" idx="2"/>
          </p:cNvCxnSpPr>
          <p:nvPr/>
        </p:nvCxnSpPr>
        <p:spPr>
          <a:xfrm rot="5400000" flipH="1" flipV="1">
            <a:off x="3028950" y="1278267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5"/>
            <a:endCxn id="5" idx="2"/>
          </p:cNvCxnSpPr>
          <p:nvPr/>
        </p:nvCxnSpPr>
        <p:spPr>
          <a:xfrm rot="16200000" flipH="1">
            <a:off x="3028950" y="2762250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5259715" y="1868816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3"/>
          </p:cNvCxnSpPr>
          <p:nvPr/>
        </p:nvCxnSpPr>
        <p:spPr>
          <a:xfrm flipV="1">
            <a:off x="5259715" y="3352801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7915" y="1678316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74115" y="3964316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92715" y="3811916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7915" y="1602116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43000" y="31242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53400" y="32004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43000" y="2209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91500" y="2286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50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88215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8215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314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7"/>
            <a:endCxn id="4" idx="2"/>
          </p:cNvCxnSpPr>
          <p:nvPr/>
        </p:nvCxnSpPr>
        <p:spPr>
          <a:xfrm rot="5400000" flipH="1" flipV="1">
            <a:off x="2990850" y="2495551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5"/>
            <a:endCxn id="5" idx="2"/>
          </p:cNvCxnSpPr>
          <p:nvPr/>
        </p:nvCxnSpPr>
        <p:spPr>
          <a:xfrm rot="16200000" flipH="1">
            <a:off x="2990850" y="3979534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5221615" y="3086100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3"/>
          </p:cNvCxnSpPr>
          <p:nvPr/>
        </p:nvCxnSpPr>
        <p:spPr>
          <a:xfrm flipV="1">
            <a:off x="5221615" y="4570085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49815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36015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54615" y="502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9815" y="2819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04900" y="43414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15300" y="44176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4900" y="34270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53400" y="35032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47800" y="228600"/>
            <a:ext cx="73914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By symmetry, 3 will take top and 3 will take bottom.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Flow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667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5388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3352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4724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Lab tomorrow... all EN labs already reserved tomorrow afternoon, so still meet in CR 103. 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b="1" smtClean="0"/>
              <a:t>If each group could have a laptop, that would be ideal.  (If no group members have one, talk to me and we can make other arrangements.)</a:t>
            </a: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50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88215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8215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314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7"/>
            <a:endCxn id="4" idx="2"/>
          </p:cNvCxnSpPr>
          <p:nvPr/>
        </p:nvCxnSpPr>
        <p:spPr>
          <a:xfrm rot="5400000" flipH="1" flipV="1">
            <a:off x="2990850" y="2495551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5"/>
            <a:endCxn id="5" idx="2"/>
          </p:cNvCxnSpPr>
          <p:nvPr/>
        </p:nvCxnSpPr>
        <p:spPr>
          <a:xfrm rot="16200000" flipH="1">
            <a:off x="2990850" y="3979534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5221615" y="3086100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3"/>
          </p:cNvCxnSpPr>
          <p:nvPr/>
        </p:nvCxnSpPr>
        <p:spPr>
          <a:xfrm flipV="1">
            <a:off x="5221615" y="4570085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49815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36015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54615" y="502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9815" y="2819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04900" y="43414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15300" y="44176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4900" y="34270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53400" y="35032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47800" y="228600"/>
            <a:ext cx="73914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By symmetry, 3 will take top and 3 will take bottom.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Flow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667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5388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3352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4724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7000" y="1447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Travel Time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3429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53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5410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53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9800" y="4648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2438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50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88215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8215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314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7"/>
            <a:endCxn id="4" idx="2"/>
          </p:cNvCxnSpPr>
          <p:nvPr/>
        </p:nvCxnSpPr>
        <p:spPr>
          <a:xfrm rot="5400000" flipH="1" flipV="1">
            <a:off x="2990850" y="2495551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5"/>
            <a:endCxn id="5" idx="2"/>
          </p:cNvCxnSpPr>
          <p:nvPr/>
        </p:nvCxnSpPr>
        <p:spPr>
          <a:xfrm rot="16200000" flipH="1">
            <a:off x="2990850" y="3979534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5221615" y="3086100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3"/>
          </p:cNvCxnSpPr>
          <p:nvPr/>
        </p:nvCxnSpPr>
        <p:spPr>
          <a:xfrm flipV="1">
            <a:off x="5221615" y="4570085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49815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36015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54615" y="502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9815" y="2819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04900" y="43414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15300" y="44176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4900" y="34270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53400" y="35032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47800" y="228600"/>
            <a:ext cx="73914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The equilibrium travel time is </a:t>
            </a:r>
            <a:r>
              <a:rPr lang="en-US" sz="4000" b="1" dirty="0" smtClean="0">
                <a:sym typeface="Symbol"/>
              </a:rPr>
              <a:t>83</a:t>
            </a:r>
            <a:r>
              <a:rPr lang="en-US" sz="4000" dirty="0" smtClean="0">
                <a:sym typeface="Symbol"/>
              </a:rPr>
              <a:t>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Flow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667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5388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3352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4724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7000" y="1447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Travel Time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3429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53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5410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53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9800" y="4648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2438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50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88215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8215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314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7"/>
            <a:endCxn id="4" idx="2"/>
          </p:cNvCxnSpPr>
          <p:nvPr/>
        </p:nvCxnSpPr>
        <p:spPr>
          <a:xfrm rot="5400000" flipH="1" flipV="1">
            <a:off x="2990850" y="2495551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5"/>
            <a:endCxn id="5" idx="2"/>
          </p:cNvCxnSpPr>
          <p:nvPr/>
        </p:nvCxnSpPr>
        <p:spPr>
          <a:xfrm rot="16200000" flipH="1">
            <a:off x="2990850" y="3979534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5221615" y="3086100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3"/>
          </p:cNvCxnSpPr>
          <p:nvPr/>
        </p:nvCxnSpPr>
        <p:spPr>
          <a:xfrm flipV="1">
            <a:off x="5221615" y="4570085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49815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36015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54615" y="502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9815" y="2819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04900" y="43414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15300" y="44176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4900" y="34270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53400" y="35032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47800" y="228600"/>
            <a:ext cx="73914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What if we add a new link?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Flow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667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5388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3352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4724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7000" y="1447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Travel Time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3429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53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5410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53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9800" y="4648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2438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3924300" y="4381500"/>
            <a:ext cx="2057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29200" y="3962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 + x</a:t>
            </a:r>
            <a:endParaRPr lang="en-US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4343400" y="3733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14800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50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88215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8215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314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7"/>
            <a:endCxn id="4" idx="2"/>
          </p:cNvCxnSpPr>
          <p:nvPr/>
        </p:nvCxnSpPr>
        <p:spPr>
          <a:xfrm rot="5400000" flipH="1" flipV="1">
            <a:off x="2990850" y="2495551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5"/>
            <a:endCxn id="5" idx="2"/>
          </p:cNvCxnSpPr>
          <p:nvPr/>
        </p:nvCxnSpPr>
        <p:spPr>
          <a:xfrm rot="16200000" flipH="1">
            <a:off x="2990850" y="3979534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5221615" y="3086100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3"/>
          </p:cNvCxnSpPr>
          <p:nvPr/>
        </p:nvCxnSpPr>
        <p:spPr>
          <a:xfrm flipV="1">
            <a:off x="5221615" y="4570085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49815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36015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54615" y="502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9815" y="2819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04900" y="43414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15300" y="44176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4900" y="34270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53400" y="35032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47800" y="228600"/>
            <a:ext cx="7696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The middle path is now faster: 70 &lt; 83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kumimoji="0" lang="en-US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/>
              </a:rPr>
              <a:t>Someone</a:t>
            </a:r>
            <a:r>
              <a:rPr kumimoji="0" lang="en-US" sz="40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/>
              </a:rPr>
              <a:t> will switch... say, from the top route.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Flow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667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5388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3352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4724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3924300" y="4381500"/>
            <a:ext cx="2057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29200" y="3962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 + x</a:t>
            </a:r>
            <a:endParaRPr lang="en-US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4343400" y="3733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50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88215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8215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314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7"/>
            <a:endCxn id="4" idx="2"/>
          </p:cNvCxnSpPr>
          <p:nvPr/>
        </p:nvCxnSpPr>
        <p:spPr>
          <a:xfrm rot="5400000" flipH="1" flipV="1">
            <a:off x="2990850" y="2495551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5"/>
            <a:endCxn id="5" idx="2"/>
          </p:cNvCxnSpPr>
          <p:nvPr/>
        </p:nvCxnSpPr>
        <p:spPr>
          <a:xfrm rot="16200000" flipH="1">
            <a:off x="2990850" y="3979534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5221615" y="3086100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3"/>
          </p:cNvCxnSpPr>
          <p:nvPr/>
        </p:nvCxnSpPr>
        <p:spPr>
          <a:xfrm flipV="1">
            <a:off x="5221615" y="4570085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49815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36015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54615" y="502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9815" y="2819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04900" y="43414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15300" y="44176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4900" y="34270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53400" y="35032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47800" y="228600"/>
            <a:ext cx="73914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Still not equilibrium: the bottom path is slower than the middle one.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Flow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667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5388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3352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4724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7000" y="1447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Travel Time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3429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52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5410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53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9800" y="4648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40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2438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3924300" y="4381500"/>
            <a:ext cx="2057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29200" y="3962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 + x</a:t>
            </a:r>
            <a:endParaRPr lang="en-US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4343400" y="3733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14800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11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50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88215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8215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314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7"/>
            <a:endCxn id="4" idx="2"/>
          </p:cNvCxnSpPr>
          <p:nvPr/>
        </p:nvCxnSpPr>
        <p:spPr>
          <a:xfrm rot="5400000" flipH="1" flipV="1">
            <a:off x="2990850" y="2495551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5"/>
            <a:endCxn id="5" idx="2"/>
          </p:cNvCxnSpPr>
          <p:nvPr/>
        </p:nvCxnSpPr>
        <p:spPr>
          <a:xfrm rot="16200000" flipH="1">
            <a:off x="2990850" y="3979534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5221615" y="3086100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3"/>
          </p:cNvCxnSpPr>
          <p:nvPr/>
        </p:nvCxnSpPr>
        <p:spPr>
          <a:xfrm flipV="1">
            <a:off x="5221615" y="4570085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49815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36015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54615" y="502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9815" y="2819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04900" y="43414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15300" y="44176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4900" y="34270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53400" y="35032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47800" y="228600"/>
            <a:ext cx="7696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The middle path is now faster: 70 &lt; 83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kumimoji="0" lang="en-US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/>
              </a:rPr>
              <a:t>Someone</a:t>
            </a:r>
            <a:r>
              <a:rPr kumimoji="0" lang="en-US" sz="40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/>
              </a:rPr>
              <a:t> will switch... say, from the top route.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Flow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667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5388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3352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4724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3924300" y="4381500"/>
            <a:ext cx="2057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29200" y="3962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 + x</a:t>
            </a:r>
            <a:endParaRPr lang="en-US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4343400" y="3733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50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88215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8215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314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7"/>
            <a:endCxn id="4" idx="2"/>
          </p:cNvCxnSpPr>
          <p:nvPr/>
        </p:nvCxnSpPr>
        <p:spPr>
          <a:xfrm rot="5400000" flipH="1" flipV="1">
            <a:off x="2990850" y="2495551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5"/>
            <a:endCxn id="5" idx="2"/>
          </p:cNvCxnSpPr>
          <p:nvPr/>
        </p:nvCxnSpPr>
        <p:spPr>
          <a:xfrm rot="16200000" flipH="1">
            <a:off x="2990850" y="3979534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5221615" y="3086100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3"/>
          </p:cNvCxnSpPr>
          <p:nvPr/>
        </p:nvCxnSpPr>
        <p:spPr>
          <a:xfrm flipV="1">
            <a:off x="5221615" y="4570085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49815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36015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54615" y="502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9815" y="2819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04900" y="43414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15300" y="44176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4900" y="34270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53400" y="35032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47800" y="228600"/>
            <a:ext cx="73914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OK, all travel times are equal... but have </a:t>
            </a:r>
            <a:r>
              <a:rPr lang="en-US" sz="4000" i="1" dirty="0" smtClean="0">
                <a:sym typeface="Symbol"/>
              </a:rPr>
              <a:t>increased</a:t>
            </a:r>
            <a:r>
              <a:rPr lang="en-US" sz="4000" dirty="0" smtClean="0">
                <a:sym typeface="Symbol"/>
              </a:rPr>
              <a:t> from 83 to </a:t>
            </a:r>
            <a:r>
              <a:rPr lang="en-US" sz="4000" b="1" dirty="0" smtClean="0">
                <a:sym typeface="Symbol"/>
              </a:rPr>
              <a:t>92</a:t>
            </a:r>
            <a:r>
              <a:rPr lang="en-US" sz="4000" dirty="0" smtClean="0">
                <a:sym typeface="Symbol"/>
              </a:rPr>
              <a:t>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Flow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667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5388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3352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4724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7000" y="1447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Travel Time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3429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52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5410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52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9800" y="4648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40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2438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40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3924300" y="4381500"/>
            <a:ext cx="2057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29200" y="3962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 + x</a:t>
            </a:r>
            <a:endParaRPr lang="en-US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4343400" y="3733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14800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12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50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88215" y="2819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8215" y="54102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31415" y="41148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7"/>
            <a:endCxn id="4" idx="2"/>
          </p:cNvCxnSpPr>
          <p:nvPr/>
        </p:nvCxnSpPr>
        <p:spPr>
          <a:xfrm rot="5400000" flipH="1" flipV="1">
            <a:off x="2990850" y="2495551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5"/>
            <a:endCxn id="5" idx="2"/>
          </p:cNvCxnSpPr>
          <p:nvPr/>
        </p:nvCxnSpPr>
        <p:spPr>
          <a:xfrm rot="16200000" flipH="1">
            <a:off x="2990850" y="3979534"/>
            <a:ext cx="1106815" cy="22879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5221615" y="3086100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6"/>
            <a:endCxn id="7" idx="3"/>
          </p:cNvCxnSpPr>
          <p:nvPr/>
        </p:nvCxnSpPr>
        <p:spPr>
          <a:xfrm flipV="1">
            <a:off x="5221615" y="4570085"/>
            <a:ext cx="2287915" cy="110681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49815" y="2895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36015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 + x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54615" y="5029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059815" y="2819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10x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104900" y="43414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115300" y="4417684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04900" y="34270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53400" y="350328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47800" y="228600"/>
            <a:ext cx="73914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What happened?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1447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Flow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667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5388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0400" y="3352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0400" y="4724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7000" y="1447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Travel Time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3429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52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5410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52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9800" y="4648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40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2438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40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3924300" y="4381500"/>
            <a:ext cx="2057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29200" y="3962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 + x</a:t>
            </a:r>
            <a:endParaRPr lang="en-US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4343400" y="3733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14800" y="4343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12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 txBox="1">
            <a:spLocks/>
          </p:cNvSpPr>
          <p:nvPr/>
        </p:nvSpPr>
        <p:spPr>
          <a:xfrm>
            <a:off x="1066800" y="15240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Adding capacity will not always help.  (And in fact it might even hurt.)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Implications of the </a:t>
            </a:r>
            <a:r>
              <a:rPr lang="en-US" sz="3600" dirty="0" err="1" smtClean="0"/>
              <a:t>Braess</a:t>
            </a:r>
            <a:r>
              <a:rPr lang="en-US" sz="3600" dirty="0" smtClean="0"/>
              <a:t> paradox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 txBox="1">
            <a:spLocks/>
          </p:cNvSpPr>
          <p:nvPr/>
        </p:nvSpPr>
        <p:spPr>
          <a:xfrm>
            <a:off x="1066800" y="15240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Adding capacity will not always help.  (And in fact it might even hurt.)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Implications of the </a:t>
            </a:r>
            <a:r>
              <a:rPr lang="en-US" sz="3600" dirty="0" err="1" smtClean="0"/>
              <a:t>Braess</a:t>
            </a:r>
            <a:r>
              <a:rPr lang="en-US" sz="3600" dirty="0" smtClean="0"/>
              <a:t> paradox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28194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We need to do route choice.  “Engineering judgment” and intuition can fail horribly.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 txBox="1">
            <a:spLocks/>
          </p:cNvSpPr>
          <p:nvPr/>
        </p:nvSpPr>
        <p:spPr>
          <a:xfrm>
            <a:off x="1066800" y="15240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Adding capacity will not always help.  (And in fact it might even hurt.)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Implications of the </a:t>
            </a:r>
            <a:r>
              <a:rPr lang="en-US" sz="3600" dirty="0" err="1" smtClean="0"/>
              <a:t>Braess</a:t>
            </a:r>
            <a:r>
              <a:rPr lang="en-US" sz="3600" dirty="0" smtClean="0"/>
              <a:t> paradox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28194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We need to do route choice.  “Engineering judgment” and intuition can fail horribly.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41148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The invisible hand can go awry in transportation systems.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990600" y="228600"/>
            <a:ext cx="8458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is this the case?  Why does the “free market” leave everybody worse off in this case?  (If we force people to stay on their original path, </a:t>
            </a:r>
            <a:r>
              <a:rPr lang="en-US" sz="3600" b="1" dirty="0" smtClean="0"/>
              <a:t>everybody</a:t>
            </a:r>
            <a:r>
              <a:rPr lang="en-US" sz="3600" dirty="0" smtClean="0"/>
              <a:t> gets there faster)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41148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The invisible hand can go awry in transportation systems.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990600" y="228600"/>
            <a:ext cx="8153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It is because of congestion </a:t>
            </a:r>
            <a:r>
              <a:rPr lang="en-US" sz="3600" b="1" smtClean="0"/>
              <a:t>externalities</a:t>
            </a:r>
            <a:r>
              <a:rPr lang="en-US" sz="3600" smtClean="0"/>
              <a:t>: one person’s choice has impacts on someone else who had no say in the matter.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4038600"/>
            <a:ext cx="7924800" cy="1752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Economists would say the problem can be corrected by </a:t>
            </a:r>
            <a:r>
              <a:rPr lang="en-US" sz="4000" b="1" dirty="0" smtClean="0">
                <a:sym typeface="Symbol"/>
              </a:rPr>
              <a:t>pricing the externality</a:t>
            </a:r>
            <a:r>
              <a:rPr lang="en-US" sz="4000" dirty="0" smtClean="0">
                <a:sym typeface="Symbol"/>
              </a:rPr>
              <a:t>... charging a toll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990600" y="22860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But that topic will have to wait for later...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4038600"/>
            <a:ext cx="7924800" cy="1752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>
                <a:sym typeface="Symbol"/>
              </a:rPr>
              <a:t>Economists would say the problem can be corrected by </a:t>
            </a:r>
            <a:r>
              <a:rPr lang="en-US" sz="4000" b="1" dirty="0" smtClean="0">
                <a:sym typeface="Symbol"/>
              </a:rPr>
              <a:t>pricing the externality</a:t>
            </a:r>
            <a:r>
              <a:rPr lang="en-US" sz="4000" dirty="0" smtClean="0">
                <a:sym typeface="Symbol"/>
              </a:rPr>
              <a:t>... charging a toll</a:t>
            </a:r>
            <a:endParaRPr kumimoji="0" lang="en-US" sz="4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371600"/>
            <a:ext cx="467752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can summarize this as the </a:t>
            </a:r>
            <a:r>
              <a:rPr lang="en-US" b="1" dirty="0" smtClean="0"/>
              <a:t>principle of user equilibrium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19200" y="3124200"/>
            <a:ext cx="7620000" cy="1752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Any </a:t>
            </a:r>
            <a:r>
              <a:rPr lang="en-US" sz="3200" b="1" dirty="0" smtClean="0"/>
              <a:t>used</a:t>
            </a:r>
            <a:r>
              <a:rPr lang="en-US" sz="3200" dirty="0" smtClean="0"/>
              <a:t> route has </a:t>
            </a:r>
            <a:r>
              <a:rPr lang="en-US" sz="3200" b="1" dirty="0" smtClean="0"/>
              <a:t>equal</a:t>
            </a:r>
            <a:r>
              <a:rPr lang="en-US" sz="3200" dirty="0" smtClean="0"/>
              <a:t> and </a:t>
            </a:r>
            <a:r>
              <a:rPr lang="en-US" sz="3200" b="1" dirty="0" smtClean="0"/>
              <a:t>minimal</a:t>
            </a:r>
            <a:r>
              <a:rPr lang="en-US" sz="3200" dirty="0" smtClean="0"/>
              <a:t> travel time among all possible routes connecting that origin and destination.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an </a:t>
            </a:r>
            <a:r>
              <a:rPr lang="en-US" sz="3600" i="1" dirty="0" smtClean="0"/>
              <a:t>iterative</a:t>
            </a:r>
            <a:r>
              <a:rPr lang="en-US" sz="3600" dirty="0" smtClean="0"/>
              <a:t> process: we repeat the steps over and over again until we’re “close enough” to equilibrium.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2514600"/>
            <a:ext cx="4267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Calculate link travel times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3810000"/>
            <a:ext cx="3124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Find fastest paths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33600" y="5105400"/>
            <a:ext cx="44958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Shift travelers from slower paths to  faster ones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276600" y="32766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276600" y="45720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6629400" y="2209800"/>
            <a:ext cx="914400" cy="1371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91400" y="2667000"/>
            <a:ext cx="381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>
            <a:off x="6629400" y="5715000"/>
            <a:ext cx="1143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Method of Successive Averages: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219200" y="1524000"/>
            <a:ext cx="7620000" cy="1752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Find shortest paths, get flow vector </a:t>
            </a:r>
            <a:r>
              <a:rPr lang="en-US" sz="3200" b="1" dirty="0" smtClean="0"/>
              <a:t>x* </a:t>
            </a:r>
            <a:r>
              <a:rPr lang="en-US" sz="3200" dirty="0" smtClean="0"/>
              <a:t>if </a:t>
            </a:r>
            <a:r>
              <a:rPr lang="en-US" sz="3200" i="1" dirty="0" smtClean="0"/>
              <a:t>everybody</a:t>
            </a:r>
            <a:r>
              <a:rPr lang="en-US" sz="3200" dirty="0" smtClean="0"/>
              <a:t> was to use these paths.  Then set 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i</a:t>
            </a:r>
            <a:r>
              <a:rPr lang="en-US" sz="3200" b="1" dirty="0" smtClean="0"/>
              <a:t> </a:t>
            </a:r>
            <a:r>
              <a:rPr lang="en-US" sz="3200" dirty="0" smtClean="0"/>
              <a:t>= (1/</a:t>
            </a:r>
            <a:r>
              <a:rPr lang="en-US" sz="3200" i="1" dirty="0" err="1" smtClean="0"/>
              <a:t>i</a:t>
            </a:r>
            <a:r>
              <a:rPr lang="en-US" sz="3200" dirty="0" smtClean="0"/>
              <a:t>)</a:t>
            </a:r>
            <a:r>
              <a:rPr lang="en-US" sz="3200" b="1" dirty="0" smtClean="0"/>
              <a:t>x*</a:t>
            </a:r>
            <a:r>
              <a:rPr lang="en-US" sz="3200" dirty="0" smtClean="0"/>
              <a:t> + (1 – 1/</a:t>
            </a:r>
            <a:r>
              <a:rPr lang="en-US" sz="3200" i="1" dirty="0" err="1" smtClean="0"/>
              <a:t>i</a:t>
            </a:r>
            <a:r>
              <a:rPr lang="en-US" sz="3200" dirty="0" smtClean="0"/>
              <a:t>)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i-1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48006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(Find a weighted average of your path flows from the last iteration and the current shortest paths.)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Frank-Wolfe: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219200" y="1524000"/>
            <a:ext cx="7620000" cy="1752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Find shortest paths, get flow vector </a:t>
            </a:r>
            <a:r>
              <a:rPr lang="en-US" sz="3200" b="1" dirty="0" smtClean="0"/>
              <a:t>x* </a:t>
            </a:r>
            <a:r>
              <a:rPr lang="en-US" sz="3200" dirty="0" smtClean="0"/>
              <a:t>if </a:t>
            </a:r>
            <a:r>
              <a:rPr lang="en-US" sz="3200" i="1" dirty="0" smtClean="0"/>
              <a:t>everybody</a:t>
            </a:r>
            <a:r>
              <a:rPr lang="en-US" sz="3200" dirty="0" smtClean="0"/>
              <a:t> was to use these paths.  Then set 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i</a:t>
            </a:r>
            <a:r>
              <a:rPr lang="en-US" sz="3200" b="1" dirty="0" smtClean="0"/>
              <a:t> </a:t>
            </a:r>
            <a:r>
              <a:rPr lang="en-US" sz="3200" dirty="0" smtClean="0"/>
              <a:t>=</a:t>
            </a:r>
            <a:r>
              <a:rPr lang="en-US" sz="3200" b="1" dirty="0" smtClean="0"/>
              <a:t> </a:t>
            </a:r>
            <a:r>
              <a:rPr lang="en-US" sz="3200" i="1" dirty="0" smtClean="0">
                <a:latin typeface="Symbol" pitchFamily="18" charset="2"/>
              </a:rPr>
              <a:t>l</a:t>
            </a:r>
            <a:r>
              <a:rPr lang="en-US" sz="3200" b="1" dirty="0" smtClean="0"/>
              <a:t>x* </a:t>
            </a:r>
            <a:r>
              <a:rPr lang="en-US" sz="3200" dirty="0" smtClean="0"/>
              <a:t>+ (1 –</a:t>
            </a:r>
            <a:r>
              <a:rPr lang="en-US" sz="3200" i="1" dirty="0" smtClean="0">
                <a:latin typeface="Symbol" pitchFamily="18" charset="2"/>
              </a:rPr>
              <a:t>l</a:t>
            </a:r>
            <a:r>
              <a:rPr lang="en-US" sz="3200" dirty="0" smtClean="0"/>
              <a:t>)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i-1 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48006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(Find the point in between your path flows from the last iteration and the current shortest paths which is </a:t>
            </a:r>
            <a:r>
              <a:rPr lang="en-US" sz="3200" b="1" dirty="0" smtClean="0"/>
              <a:t>closest to equilibrium</a:t>
            </a:r>
            <a:r>
              <a:rPr lang="en-US" sz="3200" dirty="0" smtClean="0"/>
              <a:t>.)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More precisely, we need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Symbol" pitchFamily="18" charset="2"/>
              </a:rPr>
              <a:t>l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5334000"/>
            <a:ext cx="57912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pitchFamily="18" charset="2"/>
              </a:rPr>
              <a:t>0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pitchFamily="18" charset="2"/>
              </a:rPr>
              <a:t>1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391400" y="6150114"/>
            <a:ext cx="708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x*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1676400" y="6150114"/>
            <a:ext cx="864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r>
              <a:rPr lang="en-US" sz="4000" b="1" baseline="30000" dirty="0" smtClean="0"/>
              <a:t>i-1</a:t>
            </a:r>
            <a:endParaRPr lang="en-US" sz="4000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3505994" y="4723606"/>
            <a:ext cx="9136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7800" y="26670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Therefore, there is some balancing point in the middle where either 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i-1 </a:t>
            </a:r>
            <a:r>
              <a:rPr lang="en-US" sz="3200" dirty="0" smtClean="0"/>
              <a:t>or </a:t>
            </a:r>
            <a:r>
              <a:rPr lang="en-US" sz="3200" b="1" dirty="0" smtClean="0"/>
              <a:t>x*</a:t>
            </a:r>
            <a:endParaRPr lang="en-US" sz="3200" dirty="0" smtClean="0"/>
          </a:p>
          <a:p>
            <a:r>
              <a:rPr lang="en-US" sz="3200" dirty="0" smtClean="0"/>
              <a:t>is equally good.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627944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2966</TotalTime>
  <Words>1247</Words>
  <Application>Microsoft Office PowerPoint</Application>
  <PresentationFormat>On-screen Show (4:3)</PresentationFormat>
  <Paragraphs>266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Solstice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332</cp:revision>
  <dcterms:created xsi:type="dcterms:W3CDTF">2006-08-16T00:00:00Z</dcterms:created>
  <dcterms:modified xsi:type="dcterms:W3CDTF">2011-02-02T16:54:05Z</dcterms:modified>
</cp:coreProperties>
</file>