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6" r:id="rId3"/>
    <p:sldId id="426" r:id="rId4"/>
    <p:sldId id="425" r:id="rId5"/>
    <p:sldId id="427" r:id="rId6"/>
    <p:sldId id="411" r:id="rId7"/>
    <p:sldId id="416" r:id="rId8"/>
    <p:sldId id="424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Engineering</a:t>
            </a:r>
          </a:p>
          <a:p>
            <a:endParaRPr lang="en-US" dirty="0" smtClean="0"/>
          </a:p>
          <a:p>
            <a:r>
              <a:rPr lang="en-US" smtClean="0"/>
              <a:t>Wrap-up of planning</a:t>
            </a:r>
            <a:endParaRPr lang="en-US" dirty="0" smtClean="0"/>
          </a:p>
          <a:p>
            <a:r>
              <a:rPr lang="en-US" dirty="0" smtClean="0"/>
              <a:t>February 2, 2011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Let’s go back to alternatives analysis.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737372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200400" y="1524000"/>
            <a:ext cx="22098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2971800"/>
            <a:ext cx="22098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4343400"/>
            <a:ext cx="22098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Here are the factors we decided were important in this decision: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676400" y="1828800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mtClean="0"/>
              <a:t>Politics; direct route; amount of pedestrians (safety); cost; public support; neighborhood traffic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For different projects, other “measures of effectiveness” might include air quality, congestion relief, effect on public transit, pavement deterioration, etc.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800600"/>
            <a:ext cx="73152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mtClean="0"/>
              <a:t>The four-step model is what tells us what the impacts will be on these factors.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For instance: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7800" y="12192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Direct route?  </a:t>
            </a:r>
            <a:r>
              <a:rPr lang="en-US" sz="3200" b="1" smtClean="0"/>
              <a:t>Calculate new travel times using route choice and LPFs</a:t>
            </a:r>
            <a:r>
              <a:rPr lang="en-US" sz="3200" smtClean="0"/>
              <a:t> </a:t>
            </a:r>
          </a:p>
          <a:p>
            <a:r>
              <a:rPr lang="en-US" sz="3200" smtClean="0"/>
              <a:t>Safety?  </a:t>
            </a:r>
            <a:r>
              <a:rPr lang="en-US" sz="3200" b="1" smtClean="0"/>
              <a:t>A big part of safety models is traffic volumes (route choice)</a:t>
            </a:r>
          </a:p>
          <a:p>
            <a:r>
              <a:rPr lang="en-US" sz="3200" smtClean="0"/>
              <a:t>Neighborhood traffic?  </a:t>
            </a:r>
            <a:r>
              <a:rPr lang="en-US" sz="3200" b="1" smtClean="0"/>
              <a:t>Traffic volumes answer this too (route choice)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We can now compare the alternatives: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70866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mtClean="0"/>
                        <a:t>Alternative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Cost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Safety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Average</a:t>
                      </a:r>
                      <a:r>
                        <a:rPr lang="en-US" baseline="0" smtClean="0"/>
                        <a:t> travel time</a:t>
                      </a:r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mtClean="0"/>
                        <a:t>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$15</a:t>
                      </a:r>
                      <a:r>
                        <a:rPr lang="en-US" baseline="0" smtClean="0"/>
                        <a:t> million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0.8</a:t>
                      </a:r>
                      <a:r>
                        <a:rPr lang="en-US" baseline="0" smtClean="0"/>
                        <a:t> accidents/yr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5.8 minutes</a:t>
                      </a:r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mtClean="0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$2</a:t>
                      </a:r>
                      <a:r>
                        <a:rPr lang="en-US" baseline="0" smtClean="0"/>
                        <a:t> million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4.3 accidents/yr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5.8</a:t>
                      </a:r>
                      <a:r>
                        <a:rPr lang="en-US" baseline="0" smtClean="0"/>
                        <a:t> minutes</a:t>
                      </a:r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mtClean="0"/>
                        <a:t>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$1.5 million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1.5 accidents/yr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8.3 minutes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525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(The final decision is heavily political; in planning, engineering serves a supporting role.)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Every urban area with a population over 50,000 is required to have an MPO (metropolitan planning organization)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096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(How can they be forced to do this?)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2076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91000"/>
            <a:ext cx="261836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343400"/>
            <a:ext cx="242667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0292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There are two MPOs in Wyoming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4572000" cy="158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48768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Each MPO is required to produce two transportation plans: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647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smtClean="0"/>
              <a:t>Long-Range Transportation Plan (LRTP)...  identify needs over ~20-30 year time horizon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Transportation Improvement Plan (TIP)... shorter-term, what projects are needed in next ~5 years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General course of action: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143000" y="1143000"/>
            <a:ext cx="75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smtClean="0"/>
              <a:t>Predict demographics 20-30 years into the future.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Run four-step model, get “do nothing” conditions.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Identify long-term needs, generate LRTP and start identifying potential projects.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For each potential project, run four-step model again to get measures of effectiveness.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Schedule best projects in TIP, begin design process.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Challenges in MPOs and planning...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ANNOUNCEMENTS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749808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HW 1 due today!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12954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generation</a:t>
            </a:r>
            <a:r>
              <a:rPr lang="en-US" sz="2400" dirty="0" smtClean="0"/>
              <a:t>:  How many people arrive at UW every morning?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27432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Trip distribution</a:t>
            </a:r>
            <a:r>
              <a:rPr lang="en-US" sz="2400" dirty="0" smtClean="0"/>
              <a:t>:  How many people are coming to UW </a:t>
            </a:r>
            <a:r>
              <a:rPr lang="en-US" sz="2400" b="1" dirty="0" smtClean="0"/>
              <a:t>from each zone?</a:t>
            </a:r>
            <a:endParaRPr lang="en-US" sz="2400" b="1" dirty="0"/>
          </a:p>
        </p:txBody>
      </p:sp>
      <p:sp>
        <p:nvSpPr>
          <p:cNvPr id="24" name="Down Arrow 23"/>
          <p:cNvSpPr/>
          <p:nvPr/>
        </p:nvSpPr>
        <p:spPr>
          <a:xfrm>
            <a:off x="4038600" y="21336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41910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 choice: </a:t>
            </a:r>
            <a:r>
              <a:rPr lang="en-US" sz="2400" dirty="0" smtClean="0"/>
              <a:t>How many people will drive, walk, use the shuttle, or ride bicycles?</a:t>
            </a:r>
            <a:endParaRPr lang="en-US" sz="2400" b="1" dirty="0"/>
          </a:p>
        </p:txBody>
      </p:sp>
      <p:sp>
        <p:nvSpPr>
          <p:cNvPr id="27" name="Down Arrow 26"/>
          <p:cNvSpPr/>
          <p:nvPr/>
        </p:nvSpPr>
        <p:spPr>
          <a:xfrm>
            <a:off x="4038600" y="35814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0" y="5638800"/>
            <a:ext cx="63246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Route choice</a:t>
            </a:r>
            <a:r>
              <a:rPr lang="en-US" sz="2400" dirty="0" smtClean="0"/>
              <a:t>: What roads will people choose? (This gives information on congestion!)</a:t>
            </a:r>
            <a:endParaRPr lang="en-US" sz="2400" b="1" dirty="0"/>
          </a:p>
        </p:txBody>
      </p:sp>
      <p:sp>
        <p:nvSpPr>
          <p:cNvPr id="29" name="Down Arrow 28"/>
          <p:cNvSpPr/>
          <p:nvPr/>
        </p:nvSpPr>
        <p:spPr>
          <a:xfrm>
            <a:off x="4038600" y="5029200"/>
            <a:ext cx="1066800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228600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Four step model</a:t>
            </a:r>
            <a:endParaRPr lang="en-US" sz="4000" b="1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45015" y="4114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88215" y="28194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88215" y="5410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31415" y="4114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7"/>
            <a:endCxn id="4" idx="2"/>
          </p:cNvCxnSpPr>
          <p:nvPr/>
        </p:nvCxnSpPr>
        <p:spPr>
          <a:xfrm rot="5400000" flipH="1" flipV="1">
            <a:off x="2990850" y="2495551"/>
            <a:ext cx="1106815" cy="22879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5"/>
            <a:endCxn id="5" idx="2"/>
          </p:cNvCxnSpPr>
          <p:nvPr/>
        </p:nvCxnSpPr>
        <p:spPr>
          <a:xfrm rot="16200000" flipH="1">
            <a:off x="2990850" y="3979534"/>
            <a:ext cx="1106815" cy="22879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  <a:endCxn id="7" idx="1"/>
          </p:cNvCxnSpPr>
          <p:nvPr/>
        </p:nvCxnSpPr>
        <p:spPr>
          <a:xfrm>
            <a:off x="5221615" y="3086100"/>
            <a:ext cx="2287915" cy="11068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3"/>
          </p:cNvCxnSpPr>
          <p:nvPr/>
        </p:nvCxnSpPr>
        <p:spPr>
          <a:xfrm flipV="1">
            <a:off x="5221615" y="4570085"/>
            <a:ext cx="2287915" cy="11068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49815" y="2895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50 + x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136015" y="518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50 + x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4615" y="5029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10x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59815" y="2819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10x</a:t>
            </a:r>
            <a:endParaRPr lang="en-US" sz="4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04900" y="4341484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115300" y="4417684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04900" y="342708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8153400" y="350328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47800" y="228600"/>
            <a:ext cx="7391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4000" dirty="0" smtClean="0">
                <a:sym typeface="Symbol"/>
              </a:rPr>
              <a:t>The equilibrium travel time is </a:t>
            </a:r>
            <a:r>
              <a:rPr lang="en-US" sz="4000" b="1" dirty="0" smtClean="0">
                <a:sym typeface="Symbol"/>
              </a:rPr>
              <a:t>83</a:t>
            </a:r>
            <a:r>
              <a:rPr lang="en-US" sz="4000" dirty="0" smtClean="0">
                <a:sym typeface="Symbol"/>
              </a:rPr>
              <a:t>.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447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Flow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667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5388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352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4724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1447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Travel Time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3429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53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5410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53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464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30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7800" y="2438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30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45015" y="4114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88215" y="28194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88215" y="5410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31415" y="4114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7"/>
            <a:endCxn id="4" idx="2"/>
          </p:cNvCxnSpPr>
          <p:nvPr/>
        </p:nvCxnSpPr>
        <p:spPr>
          <a:xfrm rot="5400000" flipH="1" flipV="1">
            <a:off x="2990850" y="2495551"/>
            <a:ext cx="1106815" cy="22879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5"/>
            <a:endCxn id="5" idx="2"/>
          </p:cNvCxnSpPr>
          <p:nvPr/>
        </p:nvCxnSpPr>
        <p:spPr>
          <a:xfrm rot="16200000" flipH="1">
            <a:off x="2990850" y="3979534"/>
            <a:ext cx="1106815" cy="22879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  <a:endCxn id="7" idx="1"/>
          </p:cNvCxnSpPr>
          <p:nvPr/>
        </p:nvCxnSpPr>
        <p:spPr>
          <a:xfrm>
            <a:off x="5221615" y="3086100"/>
            <a:ext cx="2287915" cy="11068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3"/>
          </p:cNvCxnSpPr>
          <p:nvPr/>
        </p:nvCxnSpPr>
        <p:spPr>
          <a:xfrm flipV="1">
            <a:off x="5221615" y="4570085"/>
            <a:ext cx="2287915" cy="110681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49815" y="2895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50 + x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136015" y="518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50 + x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4615" y="5029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10x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59815" y="2819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10x</a:t>
            </a:r>
            <a:endParaRPr lang="en-US" sz="4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04900" y="4341484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115300" y="4417684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04900" y="342708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8153400" y="350328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47800" y="228600"/>
            <a:ext cx="7391400" cy="1066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4000" smtClean="0">
                <a:sym typeface="Symbol"/>
              </a:rPr>
              <a:t>All travel </a:t>
            </a:r>
            <a:r>
              <a:rPr lang="en-US" sz="4000" dirty="0" smtClean="0">
                <a:sym typeface="Symbol"/>
              </a:rPr>
              <a:t>times are equal... but have </a:t>
            </a:r>
            <a:r>
              <a:rPr lang="en-US" sz="4000" i="1" dirty="0" smtClean="0">
                <a:sym typeface="Symbol"/>
              </a:rPr>
              <a:t>increased</a:t>
            </a:r>
            <a:r>
              <a:rPr lang="en-US" sz="4000" dirty="0" smtClean="0">
                <a:sym typeface="Symbol"/>
              </a:rPr>
              <a:t> from 83 to </a:t>
            </a:r>
            <a:r>
              <a:rPr lang="en-US" sz="4000" b="1" dirty="0" smtClean="0">
                <a:sym typeface="Symbol"/>
              </a:rPr>
              <a:t>92</a:t>
            </a:r>
            <a:r>
              <a:rPr lang="en-US" sz="4000" dirty="0" smtClean="0">
                <a:sym typeface="Symbol"/>
              </a:rPr>
              <a:t>.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1447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Flow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667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5388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352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4724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1447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Travel Time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3429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52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5410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52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464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40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7800" y="2438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40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3924300" y="4381500"/>
            <a:ext cx="2057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29200" y="3962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 + x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3400" y="3733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14800" y="4343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12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46775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SO HOW DOES THIS ALL WORK IN PRACTICE?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4309</TotalTime>
  <Words>479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CE 3500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Steve Boyles</cp:lastModifiedBy>
  <cp:revision>465</cp:revision>
  <dcterms:created xsi:type="dcterms:W3CDTF">2006-08-16T00:00:00Z</dcterms:created>
  <dcterms:modified xsi:type="dcterms:W3CDTF">2011-02-04T16:56:42Z</dcterms:modified>
</cp:coreProperties>
</file>