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89" r:id="rId3"/>
    <p:sldId id="290" r:id="rId4"/>
    <p:sldId id="291" r:id="rId5"/>
    <p:sldId id="292" r:id="rId6"/>
    <p:sldId id="293" r:id="rId7"/>
    <p:sldId id="295" r:id="rId8"/>
    <p:sldId id="296" r:id="rId9"/>
    <p:sldId id="294" r:id="rId10"/>
    <p:sldId id="297" r:id="rId11"/>
    <p:sldId id="298"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660"/>
  </p:normalViewPr>
  <p:slideViewPr>
    <p:cSldViewPr>
      <p:cViewPr>
        <p:scale>
          <a:sx n="60" d="100"/>
          <a:sy n="60" d="100"/>
        </p:scale>
        <p:origin x="-810" y="-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71133-5681-4EC0-9388-C45DF3F6E58E}" type="datetimeFigureOut">
              <a:rPr lang="en-US" smtClean="0"/>
              <a:pPr/>
              <a:t>9/23/2010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1C6FC0-7D4F-4C22-BC7C-1C97C98CD8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9/23/2010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9/23/2010</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Communicating Research Findings: Tips for Papers and Presentations</a:t>
            </a:r>
            <a:endParaRPr lang="en-US" dirty="0"/>
          </a:p>
        </p:txBody>
      </p:sp>
      <p:sp>
        <p:nvSpPr>
          <p:cNvPr id="3" name="Subtitle 2"/>
          <p:cNvSpPr>
            <a:spLocks noGrp="1"/>
          </p:cNvSpPr>
          <p:nvPr>
            <p:ph type="subTitle" idx="1"/>
          </p:nvPr>
        </p:nvSpPr>
        <p:spPr/>
        <p:txBody>
          <a:bodyPr/>
          <a:lstStyle/>
          <a:p>
            <a:r>
              <a:rPr lang="en-US" dirty="0" smtClean="0"/>
              <a:t>Stephen Boyles</a:t>
            </a:r>
          </a:p>
          <a:p>
            <a:r>
              <a:rPr lang="en-US" dirty="0" smtClean="0"/>
              <a:t>Assistant Professor</a:t>
            </a:r>
          </a:p>
          <a:p>
            <a:r>
              <a:rPr lang="en-US" dirty="0" smtClean="0"/>
              <a:t>University of Wyoming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Reason #4</a:t>
            </a:r>
            <a:endParaRPr lang="en-US" dirty="0"/>
          </a:p>
        </p:txBody>
      </p:sp>
      <p:sp>
        <p:nvSpPr>
          <p:cNvPr id="3" name="Content Placeholder 2"/>
          <p:cNvSpPr>
            <a:spLocks noGrp="1"/>
          </p:cNvSpPr>
          <p:nvPr>
            <p:ph idx="1"/>
          </p:nvPr>
        </p:nvSpPr>
        <p:spPr>
          <a:xfrm>
            <a:off x="1219200" y="1219200"/>
            <a:ext cx="7498080" cy="1219200"/>
          </a:xfrm>
        </p:spPr>
        <p:txBody>
          <a:bodyPr>
            <a:normAutofit/>
          </a:bodyPr>
          <a:lstStyle/>
          <a:p>
            <a:pPr>
              <a:buNone/>
            </a:pPr>
            <a:r>
              <a:rPr lang="en-US" dirty="0" smtClean="0"/>
              <a:t>It shows respect for people interested in your research. </a:t>
            </a:r>
            <a:endParaRPr lang="en-US" dirty="0"/>
          </a:p>
        </p:txBody>
      </p:sp>
      <p:sp>
        <p:nvSpPr>
          <p:cNvPr id="5" name="Content Placeholder 2"/>
          <p:cNvSpPr txBox="1">
            <a:spLocks/>
          </p:cNvSpPr>
          <p:nvPr/>
        </p:nvSpPr>
        <p:spPr>
          <a:xfrm>
            <a:off x="1219200" y="5410200"/>
            <a:ext cx="7924800" cy="1295400"/>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n-US" sz="3200" dirty="0" smtClean="0"/>
              <a:t>They are taking the effort to learn about your work, so you should respect them by spending time preparing your papers and presentations.</a:t>
            </a:r>
            <a:endParaRPr kumimoji="0" lang="en-US" sz="3200" i="0" u="none" strike="noStrike" kern="120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2" cstate="print"/>
          <a:srcRect/>
          <a:stretch>
            <a:fillRect/>
          </a:stretch>
        </p:blipFill>
        <p:spPr bwMode="auto">
          <a:xfrm>
            <a:off x="2590800" y="2362200"/>
            <a:ext cx="4419600" cy="2789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Reason #5</a:t>
            </a:r>
            <a:endParaRPr lang="en-US" dirty="0"/>
          </a:p>
        </p:txBody>
      </p:sp>
      <p:sp>
        <p:nvSpPr>
          <p:cNvPr id="3" name="Content Placeholder 2"/>
          <p:cNvSpPr>
            <a:spLocks noGrp="1"/>
          </p:cNvSpPr>
          <p:nvPr>
            <p:ph idx="1"/>
          </p:nvPr>
        </p:nvSpPr>
        <p:spPr>
          <a:xfrm>
            <a:off x="1219200" y="1219200"/>
            <a:ext cx="7498080" cy="1219200"/>
          </a:xfrm>
        </p:spPr>
        <p:txBody>
          <a:bodyPr>
            <a:normAutofit/>
          </a:bodyPr>
          <a:lstStyle/>
          <a:p>
            <a:pPr>
              <a:buNone/>
            </a:pPr>
            <a:r>
              <a:rPr lang="en-US" dirty="0" smtClean="0"/>
              <a:t>Effective writing and speaking is a </a:t>
            </a:r>
            <a:r>
              <a:rPr lang="en-US" b="1" dirty="0" smtClean="0"/>
              <a:t>skill</a:t>
            </a:r>
            <a:r>
              <a:rPr lang="en-US" dirty="0" smtClean="0"/>
              <a:t> that can be learned, just like any other.</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133600" y="2514600"/>
            <a:ext cx="51054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Talk Outline</a:t>
            </a:r>
            <a:endParaRPr lang="en-US" dirty="0"/>
          </a:p>
        </p:txBody>
      </p:sp>
      <p:sp>
        <p:nvSpPr>
          <p:cNvPr id="3" name="Content Placeholder 2"/>
          <p:cNvSpPr>
            <a:spLocks noGrp="1"/>
          </p:cNvSpPr>
          <p:nvPr>
            <p:ph idx="1"/>
          </p:nvPr>
        </p:nvSpPr>
        <p:spPr>
          <a:xfrm>
            <a:off x="1219200" y="1219200"/>
            <a:ext cx="7498080" cy="4876800"/>
          </a:xfrm>
        </p:spPr>
        <p:txBody>
          <a:bodyPr>
            <a:normAutofit/>
          </a:bodyPr>
          <a:lstStyle/>
          <a:p>
            <a:pPr marL="596646" indent="-514350">
              <a:buFont typeface="+mj-lt"/>
              <a:buAutoNum type="arabicPeriod"/>
            </a:pPr>
            <a:r>
              <a:rPr lang="en-US" dirty="0" smtClean="0"/>
              <a:t>General communication principles</a:t>
            </a:r>
          </a:p>
          <a:p>
            <a:pPr marL="596646" indent="-514350">
              <a:buFont typeface="+mj-lt"/>
              <a:buAutoNum type="arabicPeriod"/>
            </a:pPr>
            <a:r>
              <a:rPr lang="en-US" dirty="0" smtClean="0"/>
              <a:t>Writing a technical paper</a:t>
            </a:r>
          </a:p>
          <a:p>
            <a:pPr marL="596646" indent="-514350">
              <a:buFont typeface="+mj-lt"/>
              <a:buAutoNum type="arabicPeriod"/>
            </a:pPr>
            <a:r>
              <a:rPr lang="en-US" dirty="0" smtClean="0"/>
              <a:t>Giving a technical presentation</a:t>
            </a:r>
          </a:p>
          <a:p>
            <a:pPr marL="596646" indent="-514350">
              <a:buFont typeface="+mj-lt"/>
              <a:buAutoNum type="arabicPeriod"/>
            </a:pPr>
            <a:endParaRPr lang="en-US" dirty="0" smtClean="0"/>
          </a:p>
          <a:p>
            <a:pPr marL="596646" indent="-514350">
              <a:buFont typeface="+mj-lt"/>
              <a:buAutoNum type="arabicPeriod"/>
            </a:pPr>
            <a:endParaRPr lang="en-US" dirty="0" smtClean="0"/>
          </a:p>
          <a:p>
            <a:pPr marL="596646" indent="-514350">
              <a:buNone/>
            </a:pPr>
            <a:r>
              <a:rPr lang="en-US" dirty="0" smtClean="0"/>
              <a:t>I have provided a copy of one of my own papers and presentation slides, and will share my experience with this research.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Talk Outline</a:t>
            </a:r>
            <a:endParaRPr lang="en-US" dirty="0"/>
          </a:p>
        </p:txBody>
      </p:sp>
      <p:sp>
        <p:nvSpPr>
          <p:cNvPr id="3" name="Content Placeholder 2"/>
          <p:cNvSpPr>
            <a:spLocks noGrp="1"/>
          </p:cNvSpPr>
          <p:nvPr>
            <p:ph idx="1"/>
          </p:nvPr>
        </p:nvSpPr>
        <p:spPr>
          <a:xfrm>
            <a:off x="1219200" y="1219200"/>
            <a:ext cx="7498080" cy="4876800"/>
          </a:xfrm>
        </p:spPr>
        <p:txBody>
          <a:bodyPr>
            <a:normAutofit/>
          </a:bodyPr>
          <a:lstStyle/>
          <a:p>
            <a:pPr marL="596646" indent="-514350">
              <a:buFont typeface="+mj-lt"/>
              <a:buAutoNum type="arabicPeriod"/>
            </a:pPr>
            <a:r>
              <a:rPr lang="en-US" dirty="0" smtClean="0"/>
              <a:t>General communication principles</a:t>
            </a:r>
          </a:p>
          <a:p>
            <a:pPr marL="596646" indent="-514350">
              <a:buFont typeface="+mj-lt"/>
              <a:buAutoNum type="arabicPeriod"/>
            </a:pPr>
            <a:r>
              <a:rPr lang="en-US" dirty="0" smtClean="0"/>
              <a:t>Writing a technical paper</a:t>
            </a:r>
          </a:p>
          <a:p>
            <a:pPr marL="596646" indent="-514350">
              <a:buFont typeface="+mj-lt"/>
              <a:buAutoNum type="arabicPeriod"/>
            </a:pPr>
            <a:r>
              <a:rPr lang="en-US" dirty="0" smtClean="0"/>
              <a:t>Giving a technical presentation</a:t>
            </a:r>
          </a:p>
          <a:p>
            <a:pPr marL="596646" indent="-514350">
              <a:buFont typeface="+mj-lt"/>
              <a:buAutoNum type="arabicPeriod"/>
            </a:pPr>
            <a:endParaRPr lang="en-US" dirty="0" smtClean="0"/>
          </a:p>
          <a:p>
            <a:pPr marL="596646" indent="-514350">
              <a:buFont typeface="+mj-lt"/>
              <a:buAutoNum type="arabicPeriod"/>
            </a:pPr>
            <a:endParaRPr lang="en-US" dirty="0" smtClean="0"/>
          </a:p>
          <a:p>
            <a:pPr marL="596646" indent="-514350">
              <a:buNone/>
            </a:pPr>
            <a:r>
              <a:rPr lang="en-US" dirty="0" smtClean="0"/>
              <a:t>I have provided a copy of one of my own papers and presentation slides, and will share my experience with this research.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The Most Important Rule</a:t>
            </a:r>
            <a:endParaRPr lang="en-US" dirty="0"/>
          </a:p>
        </p:txBody>
      </p:sp>
      <p:sp>
        <p:nvSpPr>
          <p:cNvPr id="3" name="Content Placeholder 2"/>
          <p:cNvSpPr>
            <a:spLocks noGrp="1"/>
          </p:cNvSpPr>
          <p:nvPr>
            <p:ph idx="1"/>
          </p:nvPr>
        </p:nvSpPr>
        <p:spPr>
          <a:xfrm>
            <a:off x="1219200" y="1219200"/>
            <a:ext cx="7498080" cy="4876800"/>
          </a:xfrm>
        </p:spPr>
        <p:txBody>
          <a:bodyPr>
            <a:normAutofit/>
          </a:bodyPr>
          <a:lstStyle/>
          <a:p>
            <a:pPr marL="596646" indent="-514350">
              <a:buNone/>
            </a:pPr>
            <a:r>
              <a:rPr lang="en-US" b="1" dirty="0" smtClean="0"/>
              <a:t>KNOW  YOUR  AUDIENCE!!!</a:t>
            </a:r>
            <a:endParaRPr lang="en-US" b="1" dirty="0"/>
          </a:p>
        </p:txBody>
      </p:sp>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b="1" dirty="0" smtClean="0">
                <a:solidFill>
                  <a:schemeClr val="tx2"/>
                </a:solidFill>
                <a:sym typeface="Wingdings" pitchFamily="2" charset="2"/>
              </a:rPr>
              <a:t>General Principles</a:t>
            </a:r>
            <a:r>
              <a:rPr lang="en-US" dirty="0" smtClean="0">
                <a:solidFill>
                  <a:schemeClr val="tx1">
                    <a:lumMod val="65000"/>
                    <a:lumOff val="35000"/>
                  </a:schemeClr>
                </a:solidFill>
              </a:rPr>
              <a:t> </a:t>
            </a:r>
            <a:r>
              <a:rPr lang="en-US" dirty="0" smtClean="0">
                <a:sym typeface="Wingdings" pitchFamily="2" charset="2"/>
              </a:rPr>
              <a:t> 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pic>
        <p:nvPicPr>
          <p:cNvPr id="8194" name="Picture 2"/>
          <p:cNvPicPr>
            <a:picLocks noChangeAspect="1" noChangeArrowheads="1"/>
          </p:cNvPicPr>
          <p:nvPr/>
        </p:nvPicPr>
        <p:blipFill>
          <a:blip r:embed="rId2" cstate="print"/>
          <a:srcRect/>
          <a:stretch>
            <a:fillRect/>
          </a:stretch>
        </p:blipFill>
        <p:spPr bwMode="auto">
          <a:xfrm>
            <a:off x="1295400" y="1981200"/>
            <a:ext cx="2768600" cy="20764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6527800" y="1905000"/>
            <a:ext cx="2387600" cy="17907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1295401" y="4354729"/>
            <a:ext cx="2590800" cy="1941296"/>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6400800" y="3979672"/>
            <a:ext cx="2438400" cy="2344928"/>
          </a:xfrm>
          <a:prstGeom prst="rect">
            <a:avLst/>
          </a:prstGeom>
          <a:noFill/>
          <a:ln w="9525">
            <a:noFill/>
            <a:miter lim="800000"/>
            <a:headEnd/>
            <a:tailEnd/>
          </a:ln>
        </p:spPr>
      </p:pic>
      <p:sp>
        <p:nvSpPr>
          <p:cNvPr id="9" name="TextBox 8"/>
          <p:cNvSpPr txBox="1"/>
          <p:nvPr/>
        </p:nvSpPr>
        <p:spPr>
          <a:xfrm>
            <a:off x="2667000" y="3200400"/>
            <a:ext cx="3124200" cy="461665"/>
          </a:xfrm>
          <a:prstGeom prst="rect">
            <a:avLst/>
          </a:prstGeom>
          <a:solidFill>
            <a:schemeClr val="accent2"/>
          </a:solidFill>
          <a:ln>
            <a:solidFill>
              <a:schemeClr val="tx1"/>
            </a:solidFill>
          </a:ln>
        </p:spPr>
        <p:txBody>
          <a:bodyPr wrap="square" rtlCol="0">
            <a:spAutoFit/>
          </a:bodyPr>
          <a:lstStyle/>
          <a:p>
            <a:r>
              <a:rPr lang="en-US" sz="2400" b="1" dirty="0" smtClean="0"/>
              <a:t>Undergraduate class</a:t>
            </a:r>
            <a:endParaRPr lang="en-US" sz="2400" b="1" dirty="0"/>
          </a:p>
        </p:txBody>
      </p:sp>
      <p:sp>
        <p:nvSpPr>
          <p:cNvPr id="10" name="TextBox 9"/>
          <p:cNvSpPr txBox="1"/>
          <p:nvPr/>
        </p:nvSpPr>
        <p:spPr>
          <a:xfrm>
            <a:off x="4114800" y="2209800"/>
            <a:ext cx="3581400" cy="461665"/>
          </a:xfrm>
          <a:prstGeom prst="rect">
            <a:avLst/>
          </a:prstGeom>
          <a:solidFill>
            <a:schemeClr val="accent2"/>
          </a:solidFill>
          <a:ln>
            <a:solidFill>
              <a:schemeClr val="tx1"/>
            </a:solidFill>
          </a:ln>
        </p:spPr>
        <p:txBody>
          <a:bodyPr wrap="square" rtlCol="0">
            <a:spAutoFit/>
          </a:bodyPr>
          <a:lstStyle/>
          <a:p>
            <a:r>
              <a:rPr lang="en-US" sz="2400" b="1" dirty="0" smtClean="0"/>
              <a:t>Experienced researcher</a:t>
            </a:r>
            <a:endParaRPr lang="en-US" sz="2400" b="1" dirty="0"/>
          </a:p>
        </p:txBody>
      </p:sp>
      <p:sp>
        <p:nvSpPr>
          <p:cNvPr id="11" name="TextBox 10"/>
          <p:cNvSpPr txBox="1"/>
          <p:nvPr/>
        </p:nvSpPr>
        <p:spPr>
          <a:xfrm>
            <a:off x="4343400" y="4267200"/>
            <a:ext cx="2362200" cy="461665"/>
          </a:xfrm>
          <a:prstGeom prst="rect">
            <a:avLst/>
          </a:prstGeom>
          <a:solidFill>
            <a:schemeClr val="accent2"/>
          </a:solidFill>
          <a:ln>
            <a:solidFill>
              <a:schemeClr val="tx1"/>
            </a:solidFill>
          </a:ln>
        </p:spPr>
        <p:txBody>
          <a:bodyPr wrap="square" rtlCol="0">
            <a:spAutoFit/>
          </a:bodyPr>
          <a:lstStyle/>
          <a:p>
            <a:r>
              <a:rPr lang="en-US" sz="2400" b="1" dirty="0" smtClean="0"/>
              <a:t>Busy executive</a:t>
            </a:r>
            <a:endParaRPr lang="en-US" sz="2400" b="1" dirty="0"/>
          </a:p>
        </p:txBody>
      </p:sp>
      <p:sp>
        <p:nvSpPr>
          <p:cNvPr id="12" name="TextBox 11"/>
          <p:cNvSpPr txBox="1"/>
          <p:nvPr/>
        </p:nvSpPr>
        <p:spPr>
          <a:xfrm>
            <a:off x="2667000" y="5486400"/>
            <a:ext cx="2286000" cy="461665"/>
          </a:xfrm>
          <a:prstGeom prst="rect">
            <a:avLst/>
          </a:prstGeom>
          <a:solidFill>
            <a:schemeClr val="accent2"/>
          </a:solidFill>
          <a:ln>
            <a:solidFill>
              <a:schemeClr val="tx1"/>
            </a:solidFill>
          </a:ln>
        </p:spPr>
        <p:txBody>
          <a:bodyPr wrap="square" rtlCol="0">
            <a:spAutoFit/>
          </a:bodyPr>
          <a:lstStyle/>
          <a:p>
            <a:r>
              <a:rPr lang="en-US" sz="2400" b="1" dirty="0" smtClean="0"/>
              <a:t>Town meeting</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The Most Important Rule</a:t>
            </a:r>
            <a:endParaRPr lang="en-US" dirty="0"/>
          </a:p>
        </p:txBody>
      </p:sp>
      <p:sp>
        <p:nvSpPr>
          <p:cNvPr id="3" name="Content Placeholder 2"/>
          <p:cNvSpPr>
            <a:spLocks noGrp="1"/>
          </p:cNvSpPr>
          <p:nvPr>
            <p:ph idx="1"/>
          </p:nvPr>
        </p:nvSpPr>
        <p:spPr>
          <a:xfrm>
            <a:off x="1219200" y="1219200"/>
            <a:ext cx="7498080" cy="4876800"/>
          </a:xfrm>
        </p:spPr>
        <p:txBody>
          <a:bodyPr>
            <a:normAutofit/>
          </a:bodyPr>
          <a:lstStyle/>
          <a:p>
            <a:pPr marL="596646" indent="-514350">
              <a:buNone/>
            </a:pPr>
            <a:r>
              <a:rPr lang="en-US" b="1" dirty="0" smtClean="0"/>
              <a:t>KNOW  YOUR  AUDIENCE!!!</a:t>
            </a:r>
          </a:p>
          <a:p>
            <a:pPr marL="596646" indent="-514350">
              <a:buNone/>
            </a:pPr>
            <a:endParaRPr lang="en-US" b="1" dirty="0" smtClean="0"/>
          </a:p>
          <a:p>
            <a:pPr marL="596646" indent="-514350">
              <a:buFont typeface="+mj-lt"/>
              <a:buAutoNum type="arabicPeriod"/>
            </a:pPr>
            <a:r>
              <a:rPr lang="en-US" dirty="0" smtClean="0"/>
              <a:t>What do they already know or think?</a:t>
            </a:r>
          </a:p>
          <a:p>
            <a:pPr marL="596646" indent="-514350">
              <a:buFont typeface="+mj-lt"/>
              <a:buAutoNum type="arabicPeriod"/>
            </a:pPr>
            <a:r>
              <a:rPr lang="en-US" dirty="0" smtClean="0"/>
              <a:t>What do you hope to do?</a:t>
            </a:r>
          </a:p>
          <a:p>
            <a:pPr marL="870966" lvl="1" indent="-514350">
              <a:buNone/>
            </a:pPr>
            <a:r>
              <a:rPr lang="en-US" dirty="0" smtClean="0"/>
              <a:t>Teach something?  Convince of something?</a:t>
            </a:r>
          </a:p>
          <a:p>
            <a:pPr marL="870966" lvl="1" indent="-514350">
              <a:buNone/>
            </a:pPr>
            <a:endParaRPr lang="en-US" dirty="0" smtClean="0"/>
          </a:p>
          <a:p>
            <a:pPr marL="870966" lvl="1" indent="-514350">
              <a:buNone/>
            </a:pPr>
            <a:r>
              <a:rPr lang="en-US" i="1" dirty="0" smtClean="0"/>
              <a:t>How can you make the link between these?</a:t>
            </a:r>
          </a:p>
          <a:p>
            <a:pPr marL="870966" lvl="1" indent="-514350">
              <a:buNone/>
            </a:pPr>
            <a:endParaRPr lang="en-US" dirty="0"/>
          </a:p>
          <a:p>
            <a:pPr marL="870966" lvl="1" indent="-514350">
              <a:buNone/>
            </a:pPr>
            <a:endParaRPr lang="en-US" dirty="0" smtClean="0"/>
          </a:p>
        </p:txBody>
      </p:sp>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b="1" dirty="0" smtClean="0">
                <a:solidFill>
                  <a:schemeClr val="tx2"/>
                </a:solidFill>
                <a:sym typeface="Wingdings" pitchFamily="2" charset="2"/>
              </a:rPr>
              <a:t>General Principles</a:t>
            </a:r>
            <a:r>
              <a:rPr lang="en-US" dirty="0" smtClean="0">
                <a:solidFill>
                  <a:schemeClr val="tx1">
                    <a:lumMod val="65000"/>
                    <a:lumOff val="35000"/>
                  </a:schemeClr>
                </a:solidFill>
              </a:rPr>
              <a:t> </a:t>
            </a:r>
            <a:r>
              <a:rPr lang="en-US" dirty="0" smtClean="0">
                <a:sym typeface="Wingdings" pitchFamily="2" charset="2"/>
              </a:rPr>
              <a:t> 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The Most Important Rule</a:t>
            </a:r>
            <a:endParaRPr lang="en-US" dirty="0"/>
          </a:p>
        </p:txBody>
      </p:sp>
      <p:sp>
        <p:nvSpPr>
          <p:cNvPr id="3" name="Content Placeholder 2"/>
          <p:cNvSpPr>
            <a:spLocks noGrp="1"/>
          </p:cNvSpPr>
          <p:nvPr>
            <p:ph idx="1"/>
          </p:nvPr>
        </p:nvSpPr>
        <p:spPr>
          <a:xfrm>
            <a:off x="1219200" y="1219200"/>
            <a:ext cx="7498080" cy="4876800"/>
          </a:xfrm>
        </p:spPr>
        <p:txBody>
          <a:bodyPr>
            <a:normAutofit fontScale="92500"/>
          </a:bodyPr>
          <a:lstStyle/>
          <a:p>
            <a:pPr marL="596646" indent="-514350">
              <a:buNone/>
            </a:pPr>
            <a:r>
              <a:rPr lang="en-US" b="1" dirty="0" smtClean="0"/>
              <a:t>Example: </a:t>
            </a:r>
            <a:r>
              <a:rPr lang="en-US" dirty="0" smtClean="0"/>
              <a:t>Writing a paper to submit to a journal</a:t>
            </a:r>
            <a:endParaRPr lang="en-US" b="1" dirty="0" smtClean="0"/>
          </a:p>
          <a:p>
            <a:pPr marL="596646" indent="-514350">
              <a:buNone/>
            </a:pPr>
            <a:endParaRPr lang="en-US" b="1" dirty="0" smtClean="0"/>
          </a:p>
          <a:p>
            <a:pPr marL="596646" indent="-514350">
              <a:buFont typeface="+mj-lt"/>
              <a:buAutoNum type="arabicPeriod"/>
            </a:pPr>
            <a:r>
              <a:rPr lang="en-US" dirty="0" smtClean="0"/>
              <a:t>Most readers will already have a lot of knowledge in your field.</a:t>
            </a:r>
          </a:p>
          <a:p>
            <a:pPr marL="596646" indent="-514350">
              <a:buFont typeface="+mj-lt"/>
              <a:buAutoNum type="arabicPeriod"/>
            </a:pPr>
            <a:r>
              <a:rPr lang="en-US" dirty="0" smtClean="0"/>
              <a:t>Your goal is to teach them something useful (either methodology or results)</a:t>
            </a:r>
          </a:p>
          <a:p>
            <a:pPr marL="870966" lvl="1" indent="-514350">
              <a:buNone/>
            </a:pPr>
            <a:endParaRPr lang="en-US" dirty="0" smtClean="0"/>
          </a:p>
          <a:p>
            <a:pPr marL="870966" lvl="1" indent="-514350">
              <a:buNone/>
            </a:pPr>
            <a:r>
              <a:rPr lang="en-US" i="1" dirty="0" smtClean="0"/>
              <a:t>So you should not go into too much detail on basic things,  and focus on what you’ve done that is </a:t>
            </a:r>
            <a:r>
              <a:rPr lang="en-US" b="1" i="1" dirty="0" smtClean="0"/>
              <a:t>new.</a:t>
            </a:r>
            <a:endParaRPr lang="en-US" i="1" dirty="0" smtClean="0"/>
          </a:p>
          <a:p>
            <a:pPr marL="870966" lvl="1" indent="-514350">
              <a:buNone/>
            </a:pPr>
            <a:endParaRPr lang="en-US" dirty="0"/>
          </a:p>
          <a:p>
            <a:pPr marL="870966" lvl="1" indent="-514350">
              <a:buNone/>
            </a:pPr>
            <a:endParaRPr lang="en-US" dirty="0" smtClean="0"/>
          </a:p>
        </p:txBody>
      </p:sp>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b="1" dirty="0" smtClean="0">
                <a:solidFill>
                  <a:schemeClr val="tx2"/>
                </a:solidFill>
                <a:sym typeface="Wingdings" pitchFamily="2" charset="2"/>
              </a:rPr>
              <a:t>General Principles</a:t>
            </a:r>
            <a:r>
              <a:rPr lang="en-US" dirty="0" smtClean="0">
                <a:solidFill>
                  <a:schemeClr val="tx1">
                    <a:lumMod val="65000"/>
                    <a:lumOff val="35000"/>
                  </a:schemeClr>
                </a:solidFill>
              </a:rPr>
              <a:t> </a:t>
            </a:r>
            <a:r>
              <a:rPr lang="en-US" dirty="0" smtClean="0">
                <a:sym typeface="Wingdings" pitchFamily="2" charset="2"/>
              </a:rPr>
              <a:t> 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The Most Important Rule</a:t>
            </a:r>
            <a:endParaRPr lang="en-US" dirty="0"/>
          </a:p>
        </p:txBody>
      </p:sp>
      <p:sp>
        <p:nvSpPr>
          <p:cNvPr id="3" name="Content Placeholder 2"/>
          <p:cNvSpPr>
            <a:spLocks noGrp="1"/>
          </p:cNvSpPr>
          <p:nvPr>
            <p:ph idx="1"/>
          </p:nvPr>
        </p:nvSpPr>
        <p:spPr>
          <a:xfrm>
            <a:off x="1219200" y="1219200"/>
            <a:ext cx="7498080" cy="4876800"/>
          </a:xfrm>
        </p:spPr>
        <p:txBody>
          <a:bodyPr>
            <a:normAutofit lnSpcReduction="10000"/>
          </a:bodyPr>
          <a:lstStyle/>
          <a:p>
            <a:pPr marL="596646" indent="-514350">
              <a:buNone/>
            </a:pPr>
            <a:r>
              <a:rPr lang="en-US" b="1" dirty="0" smtClean="0"/>
              <a:t>Example: </a:t>
            </a:r>
            <a:r>
              <a:rPr lang="en-US" dirty="0" smtClean="0"/>
              <a:t>Writing a paper to submit to a journal</a:t>
            </a:r>
            <a:endParaRPr lang="en-US" b="1" dirty="0" smtClean="0"/>
          </a:p>
          <a:p>
            <a:pPr marL="596646" indent="-514350">
              <a:buNone/>
            </a:pPr>
            <a:endParaRPr lang="en-US" b="1" dirty="0" smtClean="0"/>
          </a:p>
          <a:p>
            <a:pPr marL="596646" indent="-514350">
              <a:buFont typeface="+mj-lt"/>
              <a:buAutoNum type="arabicPeriod"/>
            </a:pPr>
            <a:r>
              <a:rPr lang="en-US" dirty="0" smtClean="0"/>
              <a:t>Most readers will already have a lot of knowledge in your field.</a:t>
            </a:r>
          </a:p>
          <a:p>
            <a:pPr marL="596646" indent="-514350">
              <a:buFont typeface="+mj-lt"/>
              <a:buAutoNum type="arabicPeriod"/>
            </a:pPr>
            <a:r>
              <a:rPr lang="en-US" dirty="0" smtClean="0"/>
              <a:t>You also want to establish credibility and reputation.</a:t>
            </a:r>
          </a:p>
          <a:p>
            <a:pPr marL="870966" lvl="1" indent="-514350">
              <a:buNone/>
            </a:pPr>
            <a:endParaRPr lang="en-US" dirty="0" smtClean="0"/>
          </a:p>
          <a:p>
            <a:pPr marL="870966" lvl="1" indent="-514350">
              <a:buNone/>
            </a:pPr>
            <a:r>
              <a:rPr lang="en-US" i="1" dirty="0" smtClean="0"/>
              <a:t>So you should also make it clear that you understand the broader field and are an expert.</a:t>
            </a:r>
          </a:p>
          <a:p>
            <a:pPr marL="870966" lvl="1" indent="-514350">
              <a:buNone/>
            </a:pPr>
            <a:endParaRPr lang="en-US" dirty="0"/>
          </a:p>
          <a:p>
            <a:pPr marL="870966" lvl="1" indent="-514350">
              <a:buNone/>
            </a:pPr>
            <a:endParaRPr lang="en-US" dirty="0" smtClean="0"/>
          </a:p>
        </p:txBody>
      </p:sp>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b="1" dirty="0" smtClean="0">
                <a:solidFill>
                  <a:schemeClr val="tx2"/>
                </a:solidFill>
                <a:sym typeface="Wingdings" pitchFamily="2" charset="2"/>
              </a:rPr>
              <a:t>General Principles</a:t>
            </a:r>
            <a:r>
              <a:rPr lang="en-US" dirty="0" smtClean="0">
                <a:solidFill>
                  <a:schemeClr val="tx1">
                    <a:lumMod val="65000"/>
                    <a:lumOff val="35000"/>
                  </a:schemeClr>
                </a:solidFill>
              </a:rPr>
              <a:t> </a:t>
            </a:r>
            <a:r>
              <a:rPr lang="en-US" dirty="0" smtClean="0">
                <a:sym typeface="Wingdings" pitchFamily="2" charset="2"/>
              </a:rPr>
              <a:t> 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The Most Important Rule</a:t>
            </a:r>
            <a:endParaRPr lang="en-US" dirty="0"/>
          </a:p>
        </p:txBody>
      </p:sp>
      <p:sp>
        <p:nvSpPr>
          <p:cNvPr id="3" name="Content Placeholder 2"/>
          <p:cNvSpPr>
            <a:spLocks noGrp="1"/>
          </p:cNvSpPr>
          <p:nvPr>
            <p:ph idx="1"/>
          </p:nvPr>
        </p:nvSpPr>
        <p:spPr>
          <a:xfrm>
            <a:off x="1219200" y="1219200"/>
            <a:ext cx="7498080" cy="4876800"/>
          </a:xfrm>
        </p:spPr>
        <p:txBody>
          <a:bodyPr>
            <a:normAutofit fontScale="92500" lnSpcReduction="10000"/>
          </a:bodyPr>
          <a:lstStyle/>
          <a:p>
            <a:pPr marL="596646" indent="-514350">
              <a:buNone/>
            </a:pPr>
            <a:r>
              <a:rPr lang="en-US" b="1" dirty="0" smtClean="0"/>
              <a:t>Example: </a:t>
            </a:r>
            <a:r>
              <a:rPr lang="en-US" dirty="0" smtClean="0"/>
              <a:t>Giving a conference talk</a:t>
            </a:r>
            <a:endParaRPr lang="en-US" b="1" dirty="0" smtClean="0"/>
          </a:p>
          <a:p>
            <a:pPr marL="596646" indent="-514350">
              <a:buNone/>
            </a:pPr>
            <a:endParaRPr lang="en-US" b="1" dirty="0" smtClean="0"/>
          </a:p>
          <a:p>
            <a:pPr marL="596646" indent="-514350">
              <a:buFont typeface="+mj-lt"/>
              <a:buAutoNum type="arabicPeriod"/>
            </a:pPr>
            <a:r>
              <a:rPr lang="en-US" dirty="0" smtClean="0"/>
              <a:t>Most listeners will already have a lot of knowledge in your field.</a:t>
            </a:r>
          </a:p>
          <a:p>
            <a:pPr marL="596646" indent="-514350">
              <a:buFont typeface="+mj-lt"/>
              <a:buAutoNum type="arabicPeriod"/>
            </a:pPr>
            <a:r>
              <a:rPr lang="en-US" dirty="0" smtClean="0"/>
              <a:t>You want them to read your paper.  (It is </a:t>
            </a:r>
            <a:r>
              <a:rPr lang="en-US" b="1" dirty="0" smtClean="0"/>
              <a:t>impossible</a:t>
            </a:r>
            <a:r>
              <a:rPr lang="en-US" dirty="0" smtClean="0"/>
              <a:t> to teach everything in 15 minutes!)</a:t>
            </a:r>
          </a:p>
          <a:p>
            <a:pPr marL="870966" lvl="1" indent="-514350">
              <a:buNone/>
            </a:pPr>
            <a:endParaRPr lang="en-US" dirty="0" smtClean="0"/>
          </a:p>
          <a:p>
            <a:pPr marL="870966" lvl="1" indent="-514350">
              <a:buNone/>
            </a:pPr>
            <a:r>
              <a:rPr lang="en-US" i="1" dirty="0" smtClean="0"/>
              <a:t>So you should focus on the main findings, and the most interesting parts, so that the audience will want to read your paper and learn the details.</a:t>
            </a:r>
          </a:p>
          <a:p>
            <a:pPr marL="870966" lvl="1" indent="-514350">
              <a:buNone/>
            </a:pPr>
            <a:endParaRPr lang="en-US" dirty="0"/>
          </a:p>
          <a:p>
            <a:pPr marL="870966" lvl="1" indent="-514350">
              <a:buNone/>
            </a:pPr>
            <a:endParaRPr lang="en-US" dirty="0" smtClean="0"/>
          </a:p>
        </p:txBody>
      </p:sp>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b="1" dirty="0" smtClean="0">
                <a:solidFill>
                  <a:schemeClr val="tx2"/>
                </a:solidFill>
                <a:sym typeface="Wingdings" pitchFamily="2" charset="2"/>
              </a:rPr>
              <a:t>General Principles</a:t>
            </a:r>
            <a:r>
              <a:rPr lang="en-US" dirty="0" smtClean="0">
                <a:solidFill>
                  <a:schemeClr val="tx1">
                    <a:lumMod val="65000"/>
                    <a:lumOff val="35000"/>
                  </a:schemeClr>
                </a:solidFill>
              </a:rPr>
              <a:t> </a:t>
            </a:r>
            <a:r>
              <a:rPr lang="en-US" dirty="0" smtClean="0">
                <a:sym typeface="Wingdings" pitchFamily="2" charset="2"/>
              </a:rPr>
              <a:t> 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Another Important Rule</a:t>
            </a:r>
            <a:endParaRPr lang="en-US" dirty="0"/>
          </a:p>
        </p:txBody>
      </p:sp>
      <p:sp>
        <p:nvSpPr>
          <p:cNvPr id="3" name="Content Placeholder 2"/>
          <p:cNvSpPr>
            <a:spLocks noGrp="1"/>
          </p:cNvSpPr>
          <p:nvPr>
            <p:ph idx="1"/>
          </p:nvPr>
        </p:nvSpPr>
        <p:spPr>
          <a:xfrm>
            <a:off x="1219200" y="1066800"/>
            <a:ext cx="7498080" cy="4876800"/>
          </a:xfrm>
        </p:spPr>
        <p:txBody>
          <a:bodyPr>
            <a:normAutofit/>
          </a:bodyPr>
          <a:lstStyle/>
          <a:p>
            <a:pPr marL="596646" indent="-514350">
              <a:buNone/>
            </a:pPr>
            <a:r>
              <a:rPr lang="en-US" dirty="0" smtClean="0"/>
              <a:t>Respect your listeners and readers by being logical and concise.</a:t>
            </a:r>
          </a:p>
          <a:p>
            <a:pPr marL="596646" indent="-514350">
              <a:buNone/>
            </a:pPr>
            <a:endParaRPr lang="en-US" sz="1000" b="1" dirty="0" smtClean="0"/>
          </a:p>
          <a:p>
            <a:pPr marL="596646" indent="-514350">
              <a:buFont typeface="+mj-lt"/>
              <a:buAutoNum type="arabicPeriod"/>
            </a:pPr>
            <a:r>
              <a:rPr lang="en-US" sz="2800" dirty="0" smtClean="0"/>
              <a:t>There should be a clear structure.</a:t>
            </a:r>
          </a:p>
          <a:p>
            <a:pPr marL="596646" indent="-514350">
              <a:buFont typeface="+mj-lt"/>
              <a:buAutoNum type="arabicPeriod"/>
            </a:pPr>
            <a:r>
              <a:rPr lang="en-US" sz="2800" dirty="0" smtClean="0"/>
              <a:t>Every word, every sentence, and every paragraph should have a purpose!</a:t>
            </a:r>
          </a:p>
          <a:p>
            <a:pPr marL="596646" indent="-514350">
              <a:buFont typeface="+mj-lt"/>
              <a:buAutoNum type="arabicPeriod"/>
            </a:pPr>
            <a:r>
              <a:rPr lang="en-US" sz="2800" dirty="0" smtClean="0"/>
              <a:t>If something is important to understand, it should be stated directly.</a:t>
            </a:r>
          </a:p>
        </p:txBody>
      </p:sp>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b="1" dirty="0" smtClean="0">
                <a:solidFill>
                  <a:schemeClr val="tx2"/>
                </a:solidFill>
                <a:sym typeface="Wingdings" pitchFamily="2" charset="2"/>
              </a:rPr>
              <a:t>General Principles</a:t>
            </a:r>
            <a:r>
              <a:rPr lang="en-US" dirty="0" smtClean="0">
                <a:solidFill>
                  <a:schemeClr val="tx1">
                    <a:lumMod val="65000"/>
                    <a:lumOff val="35000"/>
                  </a:schemeClr>
                </a:solidFill>
              </a:rPr>
              <a:t> </a:t>
            </a:r>
            <a:r>
              <a:rPr lang="en-US" dirty="0" smtClean="0">
                <a:sym typeface="Wingdings" pitchFamily="2" charset="2"/>
              </a:rPr>
              <a:t> 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5" name="TextBox 4"/>
          <p:cNvSpPr txBox="1"/>
          <p:nvPr/>
        </p:nvSpPr>
        <p:spPr>
          <a:xfrm>
            <a:off x="1600200" y="4800600"/>
            <a:ext cx="7086600" cy="1569660"/>
          </a:xfrm>
          <a:prstGeom prst="rect">
            <a:avLst/>
          </a:prstGeom>
          <a:solidFill>
            <a:schemeClr val="accent2"/>
          </a:solidFill>
          <a:ln>
            <a:solidFill>
              <a:schemeClr val="tx1"/>
            </a:solidFill>
          </a:ln>
        </p:spPr>
        <p:txBody>
          <a:bodyPr wrap="square" rtlCol="0">
            <a:spAutoFit/>
          </a:bodyPr>
          <a:lstStyle/>
          <a:p>
            <a:r>
              <a:rPr lang="en-US" sz="2400" dirty="0" smtClean="0"/>
              <a:t>This rule does not apply to all cultures.   In some places, it is rude to make things too straightforward.  If the audience is American or European, you show respect by helping them learn, so directness and clarity are good.</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fontScale="90000"/>
          </a:bodyPr>
          <a:lstStyle/>
          <a:p>
            <a:r>
              <a:rPr lang="en-US" dirty="0" smtClean="0"/>
              <a:t>Why is communication so important?</a:t>
            </a:r>
            <a:endParaRPr lang="en-US" dirty="0"/>
          </a:p>
        </p:txBody>
      </p:sp>
      <p:sp>
        <p:nvSpPr>
          <p:cNvPr id="3" name="Content Placeholder 2"/>
          <p:cNvSpPr>
            <a:spLocks noGrp="1"/>
          </p:cNvSpPr>
          <p:nvPr>
            <p:ph idx="1"/>
          </p:nvPr>
        </p:nvSpPr>
        <p:spPr>
          <a:xfrm>
            <a:off x="1219200" y="1219200"/>
            <a:ext cx="7498080" cy="1219200"/>
          </a:xfrm>
        </p:spPr>
        <p:txBody>
          <a:bodyPr>
            <a:normAutofit fontScale="92500"/>
          </a:bodyPr>
          <a:lstStyle/>
          <a:p>
            <a:pPr>
              <a:buNone/>
            </a:pPr>
            <a:r>
              <a:rPr lang="en-US" dirty="0" smtClean="0"/>
              <a:t>You have spent months or years working on a research project and have some results.</a:t>
            </a:r>
            <a:endParaRPr lang="en-US" dirty="0"/>
          </a:p>
        </p:txBody>
      </p:sp>
      <p:sp>
        <p:nvSpPr>
          <p:cNvPr id="5" name="Content Placeholder 2"/>
          <p:cNvSpPr txBox="1">
            <a:spLocks/>
          </p:cNvSpPr>
          <p:nvPr/>
        </p:nvSpPr>
        <p:spPr>
          <a:xfrm>
            <a:off x="4953000" y="4800600"/>
            <a:ext cx="3307080" cy="1447800"/>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n-US" sz="3200" dirty="0" smtClean="0"/>
              <a:t>However, the hard work isn’t over yet!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2" cstate="print"/>
          <a:srcRect/>
          <a:stretch>
            <a:fillRect/>
          </a:stretch>
        </p:blipFill>
        <p:spPr bwMode="auto">
          <a:xfrm>
            <a:off x="1371600" y="2362200"/>
            <a:ext cx="3357677"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Structure</a:t>
            </a:r>
            <a:endParaRPr lang="en-US" dirty="0"/>
          </a:p>
        </p:txBody>
      </p:sp>
      <p:sp>
        <p:nvSpPr>
          <p:cNvPr id="3" name="Content Placeholder 2"/>
          <p:cNvSpPr>
            <a:spLocks noGrp="1"/>
          </p:cNvSpPr>
          <p:nvPr>
            <p:ph idx="1"/>
          </p:nvPr>
        </p:nvSpPr>
        <p:spPr>
          <a:xfrm>
            <a:off x="1219200" y="1066800"/>
            <a:ext cx="7498080" cy="4876800"/>
          </a:xfrm>
        </p:spPr>
        <p:txBody>
          <a:bodyPr>
            <a:normAutofit lnSpcReduction="10000"/>
          </a:bodyPr>
          <a:lstStyle/>
          <a:p>
            <a:pPr marL="596646" indent="-514350">
              <a:buNone/>
            </a:pPr>
            <a:r>
              <a:rPr lang="en-US" dirty="0" smtClean="0"/>
              <a:t>There is an American proverb about good communication:</a:t>
            </a:r>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r>
              <a:rPr lang="en-US" dirty="0" smtClean="0"/>
              <a:t>This is what the introduction, body, and conclusion are for.</a:t>
            </a:r>
          </a:p>
        </p:txBody>
      </p:sp>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b="1" dirty="0" smtClean="0">
                <a:solidFill>
                  <a:schemeClr val="tx2"/>
                </a:solidFill>
                <a:sym typeface="Wingdings" pitchFamily="2" charset="2"/>
              </a:rPr>
              <a:t>General Principles</a:t>
            </a:r>
            <a:r>
              <a:rPr lang="en-US" dirty="0" smtClean="0">
                <a:solidFill>
                  <a:schemeClr val="tx1">
                    <a:lumMod val="65000"/>
                    <a:lumOff val="35000"/>
                  </a:schemeClr>
                </a:solidFill>
              </a:rPr>
              <a:t> </a:t>
            </a:r>
            <a:r>
              <a:rPr lang="en-US" dirty="0" smtClean="0">
                <a:sym typeface="Wingdings" pitchFamily="2" charset="2"/>
              </a:rPr>
              <a:t> 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5" name="TextBox 4"/>
          <p:cNvSpPr txBox="1"/>
          <p:nvPr/>
        </p:nvSpPr>
        <p:spPr>
          <a:xfrm>
            <a:off x="2209800" y="2743200"/>
            <a:ext cx="5257800" cy="1200329"/>
          </a:xfrm>
          <a:prstGeom prst="rect">
            <a:avLst/>
          </a:prstGeom>
          <a:solidFill>
            <a:schemeClr val="bg2"/>
          </a:solidFill>
          <a:ln>
            <a:solidFill>
              <a:schemeClr val="tx1"/>
            </a:solidFill>
          </a:ln>
        </p:spPr>
        <p:txBody>
          <a:bodyPr wrap="square" rtlCol="0">
            <a:spAutoFit/>
          </a:bodyPr>
          <a:lstStyle/>
          <a:p>
            <a:r>
              <a:rPr lang="en-US" sz="2400" i="1" dirty="0" smtClean="0"/>
              <a:t>“Tell them what you’re going to tell them;</a:t>
            </a:r>
          </a:p>
          <a:p>
            <a:r>
              <a:rPr lang="en-US" sz="2400" i="1" dirty="0" smtClean="0"/>
              <a:t>	then tell them;</a:t>
            </a:r>
          </a:p>
          <a:p>
            <a:r>
              <a:rPr lang="en-US" sz="2400" i="1" dirty="0" smtClean="0"/>
              <a:t>	then tell them what you told them.”</a:t>
            </a:r>
            <a:endParaRPr lang="en-US" sz="24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3200"/>
            <a:ext cx="8153400" cy="1371600"/>
          </a:xfrm>
        </p:spPr>
        <p:txBody>
          <a:bodyPr>
            <a:normAutofit/>
          </a:bodyPr>
          <a:lstStyle/>
          <a:p>
            <a:r>
              <a:rPr lang="en-US" dirty="0" smtClean="0"/>
              <a:t>Writing a Technical Paper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Remember the most</a:t>
            </a:r>
            <a:r>
              <a:rPr kumimoji="0" lang="en-US" sz="40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important rule!</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4876800"/>
          </a:xfrm>
        </p:spPr>
        <p:txBody>
          <a:bodyPr>
            <a:normAutofit lnSpcReduction="10000"/>
          </a:bodyPr>
          <a:lstStyle/>
          <a:p>
            <a:pPr marL="596646" indent="-514350">
              <a:buNone/>
            </a:pPr>
            <a:r>
              <a:rPr lang="en-US" dirty="0" smtClean="0"/>
              <a:t>Who will be reading your paper?</a:t>
            </a:r>
          </a:p>
          <a:p>
            <a:pPr marL="596646" indent="-514350"/>
            <a:r>
              <a:rPr lang="en-US" dirty="0" smtClean="0"/>
              <a:t>Experienced transportation researchers</a:t>
            </a:r>
          </a:p>
          <a:p>
            <a:pPr marL="596646" indent="-514350"/>
            <a:r>
              <a:rPr lang="en-US" dirty="0" smtClean="0"/>
              <a:t>Researchers in related fields</a:t>
            </a:r>
          </a:p>
          <a:p>
            <a:pPr marL="596646" indent="-514350"/>
            <a:r>
              <a:rPr lang="en-US" dirty="0" smtClean="0"/>
              <a:t>Practicing engineers</a:t>
            </a:r>
          </a:p>
          <a:p>
            <a:pPr marL="596646" indent="-514350"/>
            <a:r>
              <a:rPr lang="en-US" dirty="0" smtClean="0"/>
              <a:t>Graduate students learning the field</a:t>
            </a:r>
          </a:p>
          <a:p>
            <a:pPr marL="596646" indent="-514350"/>
            <a:r>
              <a:rPr lang="en-US" dirty="0" smtClean="0"/>
              <a:t>Politicians or policy-makers</a:t>
            </a:r>
          </a:p>
          <a:p>
            <a:pPr marL="596646" indent="-514350">
              <a:buNone/>
            </a:pPr>
            <a:endParaRPr lang="en-US" dirty="0" smtClean="0"/>
          </a:p>
          <a:p>
            <a:pPr marL="596646" indent="-514350">
              <a:buNone/>
            </a:pPr>
            <a:r>
              <a:rPr lang="en-US" i="1" dirty="0" smtClean="0"/>
              <a:t>For different journals, there will be a different “mix” of readers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How to apply</a:t>
            </a:r>
            <a:r>
              <a:rPr kumimoji="0" lang="en-US" sz="40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this rule</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219200"/>
            <a:ext cx="7498080" cy="4876800"/>
          </a:xfrm>
        </p:spPr>
        <p:txBody>
          <a:bodyPr>
            <a:normAutofit fontScale="92500"/>
          </a:bodyPr>
          <a:lstStyle/>
          <a:p>
            <a:pPr marL="596646" indent="-514350">
              <a:buNone/>
            </a:pPr>
            <a:r>
              <a:rPr lang="en-US" dirty="0" smtClean="0"/>
              <a:t>If you are sending a paper to a journal for the first time, </a:t>
            </a:r>
            <a:r>
              <a:rPr lang="en-US" b="1" dirty="0" smtClean="0"/>
              <a:t>learn about the journal.</a:t>
            </a:r>
          </a:p>
          <a:p>
            <a:pPr marL="596646" indent="-514350"/>
            <a:r>
              <a:rPr lang="en-US" dirty="0" smtClean="0"/>
              <a:t>Read some recent papers published there</a:t>
            </a:r>
          </a:p>
          <a:p>
            <a:pPr marL="596646" indent="-514350"/>
            <a:r>
              <a:rPr lang="en-US" dirty="0" smtClean="0"/>
              <a:t>See where the authors work</a:t>
            </a:r>
          </a:p>
          <a:p>
            <a:pPr marL="596646" indent="-514350"/>
            <a:r>
              <a:rPr lang="en-US" dirty="0" smtClean="0"/>
              <a:t>How long are the papers?  How detailed are they?  How much mathematics?</a:t>
            </a:r>
          </a:p>
          <a:p>
            <a:pPr marL="596646" indent="-514350">
              <a:buNone/>
            </a:pPr>
            <a:endParaRPr lang="en-US" dirty="0" smtClean="0"/>
          </a:p>
          <a:p>
            <a:pPr marL="596646" indent="-514350">
              <a:buNone/>
            </a:pPr>
            <a:r>
              <a:rPr lang="en-US" i="1" dirty="0" smtClean="0"/>
              <a:t>Example: </a:t>
            </a:r>
            <a:r>
              <a:rPr lang="en-US" dirty="0" smtClean="0"/>
              <a:t>Computers and Operations Research</a:t>
            </a:r>
            <a:r>
              <a:rPr lang="en-US" b="1" dirty="0" smtClean="0"/>
              <a:t> vs. </a:t>
            </a:r>
            <a:r>
              <a:rPr lang="en-US" dirty="0" smtClean="0"/>
              <a:t>Networks and Spatial Economics</a:t>
            </a:r>
            <a:endParaRPr lang="en-US" i="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Typical structure</a:t>
            </a:r>
            <a:r>
              <a:rPr kumimoji="0" lang="en-US" sz="40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research papers</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4876800"/>
          </a:xfrm>
        </p:spPr>
        <p:txBody>
          <a:bodyPr>
            <a:normAutofit lnSpcReduction="10000"/>
          </a:bodyPr>
          <a:lstStyle/>
          <a:p>
            <a:pPr marL="596646" indent="-514350">
              <a:buNone/>
            </a:pPr>
            <a:r>
              <a:rPr lang="en-US" dirty="0" smtClean="0"/>
              <a:t>Most papers contain the following sections in this order:</a:t>
            </a:r>
          </a:p>
          <a:p>
            <a:pPr marL="596646" indent="-514350">
              <a:buFont typeface="+mj-lt"/>
              <a:buAutoNum type="arabicPeriod"/>
            </a:pPr>
            <a:endParaRPr lang="en-US" dirty="0" smtClean="0"/>
          </a:p>
          <a:p>
            <a:pPr marL="596646" indent="-514350">
              <a:buFont typeface="+mj-lt"/>
              <a:buAutoNum type="arabicPeriod"/>
            </a:pPr>
            <a:r>
              <a:rPr lang="en-US" dirty="0" smtClean="0"/>
              <a:t>Abstract</a:t>
            </a:r>
          </a:p>
          <a:p>
            <a:pPr marL="596646" indent="-514350">
              <a:buFont typeface="+mj-lt"/>
              <a:buAutoNum type="arabicPeriod"/>
            </a:pPr>
            <a:r>
              <a:rPr lang="en-US" dirty="0" smtClean="0"/>
              <a:t>Introduction</a:t>
            </a:r>
          </a:p>
          <a:p>
            <a:pPr marL="596646" indent="-514350">
              <a:buFont typeface="+mj-lt"/>
              <a:buAutoNum type="arabicPeriod"/>
            </a:pPr>
            <a:r>
              <a:rPr lang="en-US" dirty="0" smtClean="0"/>
              <a:t>Literature review</a:t>
            </a:r>
          </a:p>
          <a:p>
            <a:pPr marL="596646" indent="-514350">
              <a:buFont typeface="+mj-lt"/>
              <a:buAutoNum type="arabicPeriod"/>
            </a:pPr>
            <a:r>
              <a:rPr lang="en-US" dirty="0" smtClean="0"/>
              <a:t>Description of research problem</a:t>
            </a:r>
          </a:p>
          <a:p>
            <a:pPr marL="596646" indent="-514350">
              <a:buFont typeface="+mj-lt"/>
              <a:buAutoNum type="arabicPeriod"/>
            </a:pPr>
            <a:r>
              <a:rPr lang="en-US" dirty="0" smtClean="0"/>
              <a:t>Results and analysis</a:t>
            </a:r>
          </a:p>
          <a:p>
            <a:pPr marL="596646" indent="-514350">
              <a:buFont typeface="+mj-lt"/>
              <a:buAutoNum type="arabicPeriod"/>
            </a:pPr>
            <a:r>
              <a:rPr lang="en-US" dirty="0" smtClean="0"/>
              <a:t>Conclusion</a:t>
            </a:r>
          </a:p>
          <a:p>
            <a:pPr marL="596646" indent="-514350">
              <a:buFont typeface="+mj-lt"/>
              <a:buAutoNum type="arabicPeriod"/>
            </a:pPr>
            <a:endParaRPr lang="en-US" dirty="0" smtClean="0"/>
          </a:p>
          <a:p>
            <a:pPr marL="596646"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Abstract</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4876800"/>
          </a:xfrm>
        </p:spPr>
        <p:txBody>
          <a:bodyPr>
            <a:normAutofit fontScale="92500" lnSpcReduction="10000"/>
          </a:bodyPr>
          <a:lstStyle/>
          <a:p>
            <a:pPr marL="596646" indent="-514350">
              <a:buNone/>
            </a:pPr>
            <a:r>
              <a:rPr lang="en-US" dirty="0" smtClean="0"/>
              <a:t>Although the abstract appears </a:t>
            </a:r>
            <a:r>
              <a:rPr lang="en-US" b="1" dirty="0" smtClean="0"/>
              <a:t>first</a:t>
            </a:r>
            <a:r>
              <a:rPr lang="en-US" dirty="0" smtClean="0"/>
              <a:t>, it should be written </a:t>
            </a:r>
            <a:r>
              <a:rPr lang="en-US" b="1" dirty="0" smtClean="0"/>
              <a:t>last!</a:t>
            </a:r>
            <a:endParaRPr lang="en-US" dirty="0" smtClean="0"/>
          </a:p>
          <a:p>
            <a:pPr marL="596646" indent="-514350">
              <a:buFont typeface="+mj-lt"/>
              <a:buAutoNum type="arabicPeriod"/>
            </a:pPr>
            <a:endParaRPr lang="en-US" dirty="0" smtClean="0"/>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r>
              <a:rPr lang="en-US" dirty="0" smtClean="0"/>
              <a:t>It should be short (200-300 words at most) and be “self-contained.”</a:t>
            </a:r>
          </a:p>
          <a:p>
            <a:pPr marL="596646" indent="-514350">
              <a:buFont typeface="+mj-lt"/>
              <a:buAutoNum type="arabicPeriod"/>
            </a:pPr>
            <a:endParaRPr lang="en-US" dirty="0" smtClean="0"/>
          </a:p>
          <a:p>
            <a:pPr marL="596646" indent="-514350">
              <a:buFont typeface="+mj-lt"/>
              <a:buAutoNum type="arabicPeriod"/>
            </a:pPr>
            <a:endParaRPr lang="en-US" dirty="0" smtClean="0"/>
          </a:p>
        </p:txBody>
      </p:sp>
      <p:pic>
        <p:nvPicPr>
          <p:cNvPr id="9219" name="Picture 3"/>
          <p:cNvPicPr>
            <a:picLocks noChangeAspect="1" noChangeArrowheads="1"/>
          </p:cNvPicPr>
          <p:nvPr/>
        </p:nvPicPr>
        <p:blipFill>
          <a:blip r:embed="rId2" cstate="print"/>
          <a:srcRect/>
          <a:stretch>
            <a:fillRect/>
          </a:stretch>
        </p:blipFill>
        <p:spPr bwMode="auto">
          <a:xfrm>
            <a:off x="2362200" y="2286000"/>
            <a:ext cx="4818309" cy="23764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Introduction</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4876800"/>
          </a:xfrm>
        </p:spPr>
        <p:txBody>
          <a:bodyPr>
            <a:normAutofit/>
          </a:bodyPr>
          <a:lstStyle/>
          <a:p>
            <a:pPr marL="596646" indent="-514350">
              <a:buNone/>
            </a:pPr>
            <a:r>
              <a:rPr lang="en-US" dirty="0" smtClean="0"/>
              <a:t>The introduction should accomplish the following tasks:</a:t>
            </a:r>
          </a:p>
          <a:p>
            <a:pPr marL="596646" indent="-514350">
              <a:buFont typeface="+mj-lt"/>
              <a:buAutoNum type="arabicPeriod"/>
            </a:pPr>
            <a:r>
              <a:rPr lang="en-US" dirty="0" smtClean="0"/>
              <a:t>Say why your research topic is important.</a:t>
            </a:r>
          </a:p>
          <a:p>
            <a:pPr marL="596646" indent="-514350">
              <a:buFont typeface="+mj-lt"/>
              <a:buAutoNum type="arabicPeriod"/>
            </a:pPr>
            <a:r>
              <a:rPr lang="en-US" dirty="0" smtClean="0"/>
              <a:t>Preview the main contributions.</a:t>
            </a:r>
          </a:p>
          <a:p>
            <a:pPr marL="596646" indent="-514350">
              <a:buFont typeface="+mj-lt"/>
              <a:buAutoNum type="arabicPeriod"/>
            </a:pPr>
            <a:r>
              <a:rPr lang="en-US" dirty="0" smtClean="0"/>
              <a:t>Provide the structure for the rest of the paper.</a:t>
            </a:r>
          </a:p>
          <a:p>
            <a:pPr marL="596646" indent="-514350">
              <a:buFont typeface="+mj-lt"/>
              <a:buAutoNum type="arabicPeriod"/>
            </a:pPr>
            <a:endParaRPr lang="en-US" dirty="0" smtClean="0"/>
          </a:p>
          <a:p>
            <a:pPr marL="596646" indent="-514350">
              <a:buFont typeface="+mj-lt"/>
              <a:buAutoNum type="arabicPeriod"/>
            </a:pPr>
            <a:endParaRPr lang="en-US" dirty="0" smtClean="0"/>
          </a:p>
        </p:txBody>
      </p:sp>
      <p:sp>
        <p:nvSpPr>
          <p:cNvPr id="8" name="TextBox 7"/>
          <p:cNvSpPr txBox="1"/>
          <p:nvPr/>
        </p:nvSpPr>
        <p:spPr>
          <a:xfrm>
            <a:off x="1371600" y="5257800"/>
            <a:ext cx="7543800" cy="830997"/>
          </a:xfrm>
          <a:prstGeom prst="rect">
            <a:avLst/>
          </a:prstGeom>
          <a:solidFill>
            <a:schemeClr val="accent2"/>
          </a:solidFill>
          <a:ln>
            <a:solidFill>
              <a:schemeClr val="tx1"/>
            </a:solidFill>
          </a:ln>
        </p:spPr>
        <p:txBody>
          <a:bodyPr wrap="square" rtlCol="0">
            <a:spAutoFit/>
          </a:bodyPr>
          <a:lstStyle/>
          <a:p>
            <a:r>
              <a:rPr lang="en-US" sz="2400" dirty="0" smtClean="0"/>
              <a:t>The length of an introduction is </a:t>
            </a:r>
            <a:r>
              <a:rPr lang="en-US" sz="2400" b="1" dirty="0" smtClean="0"/>
              <a:t>very different</a:t>
            </a:r>
            <a:r>
              <a:rPr lang="en-US" sz="2400" dirty="0" smtClean="0"/>
              <a:t> for different journals – this is why it helps to know the journal!</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Introduction</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4876800"/>
          </a:xfrm>
        </p:spPr>
        <p:txBody>
          <a:bodyPr>
            <a:normAutofit/>
          </a:bodyPr>
          <a:lstStyle/>
          <a:p>
            <a:pPr marL="596646" indent="-514350">
              <a:buNone/>
            </a:pPr>
            <a:r>
              <a:rPr lang="en-US" dirty="0" smtClean="0"/>
              <a:t>One effective way to do this is to start generally, and get more specific.</a:t>
            </a:r>
          </a:p>
          <a:p>
            <a:pPr marL="596646" indent="-514350">
              <a:buFont typeface="+mj-lt"/>
              <a:buAutoNum type="arabicPeriod"/>
            </a:pPr>
            <a:endParaRPr lang="en-US" dirty="0" smtClean="0"/>
          </a:p>
          <a:p>
            <a:pPr marL="596646" indent="-514350">
              <a:buFont typeface="+mj-lt"/>
              <a:buAutoNum type="arabicPeriod"/>
            </a:pPr>
            <a:endParaRPr lang="en-US" dirty="0" smtClean="0"/>
          </a:p>
        </p:txBody>
      </p:sp>
      <p:sp>
        <p:nvSpPr>
          <p:cNvPr id="12" name="Flowchart: Merge 11"/>
          <p:cNvSpPr/>
          <p:nvPr/>
        </p:nvSpPr>
        <p:spPr>
          <a:xfrm>
            <a:off x="1447800" y="2438400"/>
            <a:ext cx="2514600" cy="3581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Breadth</a:t>
            </a:r>
            <a:endParaRPr lang="en-US" dirty="0"/>
          </a:p>
        </p:txBody>
      </p:sp>
      <p:sp>
        <p:nvSpPr>
          <p:cNvPr id="13" name="TextBox 12"/>
          <p:cNvSpPr txBox="1"/>
          <p:nvPr/>
        </p:nvSpPr>
        <p:spPr>
          <a:xfrm>
            <a:off x="4191000" y="2590800"/>
            <a:ext cx="4419600" cy="3139321"/>
          </a:xfrm>
          <a:prstGeom prst="rect">
            <a:avLst/>
          </a:prstGeom>
          <a:noFill/>
        </p:spPr>
        <p:txBody>
          <a:bodyPr wrap="square" rtlCol="0">
            <a:spAutoFit/>
          </a:bodyPr>
          <a:lstStyle/>
          <a:p>
            <a:r>
              <a:rPr lang="en-US" dirty="0" smtClean="0"/>
              <a:t>Paragraph 1. Why are transportation systems important?  Why is ATIS needed?</a:t>
            </a:r>
          </a:p>
          <a:p>
            <a:endParaRPr lang="en-US" dirty="0" smtClean="0"/>
          </a:p>
          <a:p>
            <a:r>
              <a:rPr lang="en-US" dirty="0" smtClean="0"/>
              <a:t>Paragraph 2. Why is it difficult to figure out how to best use ATIS?</a:t>
            </a:r>
          </a:p>
          <a:p>
            <a:endParaRPr lang="en-US" dirty="0" smtClean="0"/>
          </a:p>
          <a:p>
            <a:r>
              <a:rPr lang="en-US" dirty="0" smtClean="0"/>
              <a:t>Paragraphs 3-6.  Related research problems and literature review.</a:t>
            </a:r>
          </a:p>
          <a:p>
            <a:endParaRPr lang="en-US" dirty="0" smtClean="0"/>
          </a:p>
          <a:p>
            <a:r>
              <a:rPr lang="en-US" dirty="0" smtClean="0"/>
              <a:t>Paragraph 7.  Specific contributions of the paper, and outline.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Literature</a:t>
            </a:r>
            <a:r>
              <a:rPr kumimoji="0" lang="en-US" sz="40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Review</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4876800"/>
          </a:xfrm>
        </p:spPr>
        <p:txBody>
          <a:bodyPr>
            <a:normAutofit fontScale="92500" lnSpcReduction="20000"/>
          </a:bodyPr>
          <a:lstStyle/>
          <a:p>
            <a:pPr marL="596646" indent="-514350">
              <a:buNone/>
            </a:pPr>
            <a:r>
              <a:rPr lang="en-US" dirty="0" smtClean="0"/>
              <a:t>Why do a literature review if most of your readers are experienced in your field?</a:t>
            </a:r>
          </a:p>
          <a:p>
            <a:pPr marL="596646" indent="-514350"/>
            <a:r>
              <a:rPr lang="en-US" b="1" dirty="0" smtClean="0"/>
              <a:t>Establish credibility</a:t>
            </a:r>
            <a:r>
              <a:rPr lang="en-US" dirty="0" smtClean="0"/>
              <a:t> by proving that </a:t>
            </a:r>
            <a:r>
              <a:rPr lang="en-US" i="1" dirty="0" smtClean="0"/>
              <a:t>you</a:t>
            </a:r>
            <a:r>
              <a:rPr lang="en-US" dirty="0" smtClean="0"/>
              <a:t> know how your research is related to what others are doing.</a:t>
            </a:r>
          </a:p>
          <a:p>
            <a:pPr marL="596646" indent="-514350"/>
            <a:r>
              <a:rPr lang="en-US" b="1" dirty="0" smtClean="0"/>
              <a:t>Show respect</a:t>
            </a:r>
            <a:r>
              <a:rPr lang="en-US" dirty="0" smtClean="0"/>
              <a:t> to the other researchers who did earlier work in your field – “no research is done in a vacuum”!</a:t>
            </a:r>
          </a:p>
          <a:p>
            <a:pPr marL="596646" indent="-514350"/>
            <a:r>
              <a:rPr lang="en-US" b="1" dirty="0" smtClean="0"/>
              <a:t>Help new researchers</a:t>
            </a:r>
            <a:r>
              <a:rPr lang="en-US" dirty="0" smtClean="0"/>
              <a:t> (such as graduate students!) who are new to your topic.</a:t>
            </a:r>
          </a:p>
          <a:p>
            <a:pPr marL="596646" indent="-514350"/>
            <a:r>
              <a:rPr lang="en-US" b="1" dirty="0" smtClean="0"/>
              <a:t>Make your contribution clear</a:t>
            </a:r>
            <a:r>
              <a:rPr lang="en-US" dirty="0" smtClean="0"/>
              <a:t> by showing how it relates to other research.</a:t>
            </a:r>
            <a:endParaRPr lang="en-US" b="1" dirty="0" smtClean="0"/>
          </a:p>
          <a:p>
            <a:pPr marL="596646" indent="-514350">
              <a:buNone/>
            </a:pPr>
            <a:endParaRPr lang="en-US" dirty="0" smtClean="0"/>
          </a:p>
          <a:p>
            <a:pPr marL="596646" indent="-514350">
              <a:buFont typeface="+mj-lt"/>
              <a:buAutoNum type="arabicPeriod"/>
            </a:pPr>
            <a:endParaRPr lang="en-US" dirty="0" smtClean="0"/>
          </a:p>
          <a:p>
            <a:pPr marL="596646"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Literature</a:t>
            </a:r>
            <a:r>
              <a:rPr kumimoji="0" lang="en-US" sz="40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Review</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fontScale="85000" lnSpcReduction="10000"/>
          </a:bodyPr>
          <a:lstStyle/>
          <a:p>
            <a:pPr marL="596646" indent="-514350">
              <a:buNone/>
            </a:pPr>
            <a:r>
              <a:rPr lang="en-US" dirty="0" smtClean="0"/>
              <a:t>The most common mistake is just to list papers.</a:t>
            </a:r>
          </a:p>
          <a:p>
            <a:pPr marL="596646" indent="-514350"/>
            <a:endParaRPr lang="en-US" dirty="0" smtClean="0"/>
          </a:p>
          <a:p>
            <a:pPr marL="596646" indent="-514350"/>
            <a:r>
              <a:rPr lang="en-US" dirty="0" smtClean="0"/>
              <a:t>How are the papers related to each other?</a:t>
            </a:r>
          </a:p>
          <a:p>
            <a:pPr marL="596646" indent="-514350"/>
            <a:r>
              <a:rPr lang="en-US" dirty="0" smtClean="0"/>
              <a:t>Can the papers be classified in some way?</a:t>
            </a:r>
          </a:p>
          <a:p>
            <a:pPr marL="596646" indent="-514350"/>
            <a:r>
              <a:rPr lang="en-US" dirty="0" smtClean="0"/>
              <a:t>How does your paper fit in?</a:t>
            </a:r>
          </a:p>
          <a:p>
            <a:pPr marL="596646" indent="-514350"/>
            <a:r>
              <a:rPr lang="en-US" dirty="0" smtClean="0"/>
              <a:t>What makes your paper different?</a:t>
            </a:r>
          </a:p>
          <a:p>
            <a:pPr marL="596646" indent="-514350"/>
            <a:r>
              <a:rPr lang="en-US" dirty="0" smtClean="0"/>
              <a:t>Write more about the papers which are more closely related to your research.</a:t>
            </a:r>
          </a:p>
          <a:p>
            <a:pPr marL="596646" indent="-514350">
              <a:buNone/>
            </a:pPr>
            <a:endParaRPr lang="en-US" dirty="0" smtClean="0"/>
          </a:p>
          <a:p>
            <a:pPr marL="596646" indent="-514350">
              <a:buNone/>
            </a:pPr>
            <a:r>
              <a:rPr lang="en-US" dirty="0" smtClean="0"/>
              <a:t>Best literature review ever: </a:t>
            </a:r>
          </a:p>
          <a:p>
            <a:pPr marL="596646" indent="-514350">
              <a:buNone/>
            </a:pPr>
            <a:r>
              <a:rPr lang="en-US" sz="1800" dirty="0" smtClean="0"/>
              <a:t>Larsson,  T. and M. </a:t>
            </a:r>
            <a:r>
              <a:rPr lang="en-US" sz="1800" dirty="0" err="1" smtClean="0"/>
              <a:t>Patriksson</a:t>
            </a:r>
            <a:r>
              <a:rPr lang="en-US" sz="1800" dirty="0" smtClean="0"/>
              <a:t>.  (1994)  “</a:t>
            </a:r>
            <a:r>
              <a:rPr lang="en-US" sz="1800" dirty="0" err="1" smtClean="0"/>
              <a:t>Simplicial</a:t>
            </a:r>
            <a:r>
              <a:rPr lang="en-US" sz="1800" dirty="0" smtClean="0"/>
              <a:t> decomposition with disaggregated representation for the traffic assignment problem.”  </a:t>
            </a:r>
            <a:r>
              <a:rPr lang="en-US" sz="1800" i="1" dirty="0" smtClean="0"/>
              <a:t>Transportation Science</a:t>
            </a:r>
            <a:r>
              <a:rPr lang="en-US" sz="1800" dirty="0" smtClean="0"/>
              <a:t> 26, 4-17.</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fontScale="90000"/>
          </a:bodyPr>
          <a:lstStyle/>
          <a:p>
            <a:r>
              <a:rPr lang="en-US" dirty="0" smtClean="0"/>
              <a:t>Why is communication so important?</a:t>
            </a:r>
            <a:endParaRPr lang="en-US" dirty="0"/>
          </a:p>
        </p:txBody>
      </p:sp>
      <p:sp>
        <p:nvSpPr>
          <p:cNvPr id="3" name="Content Placeholder 2"/>
          <p:cNvSpPr>
            <a:spLocks noGrp="1"/>
          </p:cNvSpPr>
          <p:nvPr>
            <p:ph idx="1"/>
          </p:nvPr>
        </p:nvSpPr>
        <p:spPr>
          <a:xfrm>
            <a:off x="1219200" y="1219200"/>
            <a:ext cx="7498080" cy="1219200"/>
          </a:xfrm>
        </p:spPr>
        <p:txBody>
          <a:bodyPr>
            <a:normAutofit fontScale="92500" lnSpcReduction="20000"/>
          </a:bodyPr>
          <a:lstStyle/>
          <a:p>
            <a:pPr>
              <a:buNone/>
            </a:pPr>
            <a:r>
              <a:rPr lang="en-US" dirty="0" smtClean="0"/>
              <a:t>Doing a good job in writing papers and giving presentations </a:t>
            </a:r>
            <a:r>
              <a:rPr lang="en-US" b="1" dirty="0" smtClean="0"/>
              <a:t>is just as important</a:t>
            </a:r>
            <a:r>
              <a:rPr lang="en-US" dirty="0" smtClean="0"/>
              <a:t> as doing a good job with your research!  </a:t>
            </a:r>
            <a:endParaRPr lang="en-US" dirty="0"/>
          </a:p>
        </p:txBody>
      </p:sp>
      <p:sp>
        <p:nvSpPr>
          <p:cNvPr id="5" name="Content Placeholder 2"/>
          <p:cNvSpPr txBox="1">
            <a:spLocks/>
          </p:cNvSpPr>
          <p:nvPr/>
        </p:nvSpPr>
        <p:spPr>
          <a:xfrm>
            <a:off x="2514600" y="5791200"/>
            <a:ext cx="4876800" cy="7620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n-US" sz="3200" noProof="0" dirty="0" smtClean="0"/>
              <a:t>Does this surprise you?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2667000" y="2438400"/>
            <a:ext cx="428625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Problem Description</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fontScale="92500" lnSpcReduction="10000"/>
          </a:bodyPr>
          <a:lstStyle/>
          <a:p>
            <a:pPr marL="596646" indent="-514350">
              <a:buNone/>
            </a:pPr>
            <a:r>
              <a:rPr lang="en-US" dirty="0" smtClean="0"/>
              <a:t>Here is where you provide specifics on your research problem.</a:t>
            </a:r>
          </a:p>
          <a:p>
            <a:pPr marL="596646" indent="-514350">
              <a:buNone/>
            </a:pPr>
            <a:endParaRPr lang="en-US" dirty="0" smtClean="0"/>
          </a:p>
          <a:p>
            <a:pPr marL="596646" indent="-514350"/>
            <a:r>
              <a:rPr lang="en-US" dirty="0" smtClean="0"/>
              <a:t>If you use mathematical notation, define it </a:t>
            </a:r>
            <a:r>
              <a:rPr lang="en-US" b="1" dirty="0" smtClean="0"/>
              <a:t>rigorously</a:t>
            </a:r>
            <a:r>
              <a:rPr lang="en-US" dirty="0" smtClean="0"/>
              <a:t> but </a:t>
            </a:r>
            <a:r>
              <a:rPr lang="en-US" b="1" dirty="0" smtClean="0"/>
              <a:t>concisely</a:t>
            </a:r>
            <a:r>
              <a:rPr lang="en-US" dirty="0" smtClean="0"/>
              <a:t>.</a:t>
            </a:r>
          </a:p>
          <a:p>
            <a:pPr marL="596646" indent="-514350"/>
            <a:r>
              <a:rPr lang="en-US" dirty="0" smtClean="0"/>
              <a:t>If you use a data set, describe how you obtained it, what information it contains, any procedure you used to make the data useful, etc.</a:t>
            </a:r>
          </a:p>
          <a:p>
            <a:pPr marL="596646" indent="-514350"/>
            <a:endParaRPr lang="en-US" dirty="0" smtClean="0"/>
          </a:p>
          <a:p>
            <a:pPr marL="596646" indent="-514350">
              <a:buNone/>
            </a:pPr>
            <a:r>
              <a:rPr lang="en-US" dirty="0" smtClean="0"/>
              <a:t> </a:t>
            </a:r>
          </a:p>
        </p:txBody>
      </p:sp>
      <p:sp>
        <p:nvSpPr>
          <p:cNvPr id="5" name="TextBox 4"/>
          <p:cNvSpPr txBox="1"/>
          <p:nvPr/>
        </p:nvSpPr>
        <p:spPr>
          <a:xfrm>
            <a:off x="1371600" y="5410200"/>
            <a:ext cx="7543800" cy="830997"/>
          </a:xfrm>
          <a:prstGeom prst="rect">
            <a:avLst/>
          </a:prstGeom>
          <a:solidFill>
            <a:schemeClr val="accent2"/>
          </a:solidFill>
          <a:ln>
            <a:solidFill>
              <a:schemeClr val="tx1"/>
            </a:solidFill>
          </a:ln>
        </p:spPr>
        <p:txBody>
          <a:bodyPr wrap="square" rtlCol="0">
            <a:spAutoFit/>
          </a:bodyPr>
          <a:lstStyle/>
          <a:p>
            <a:r>
              <a:rPr lang="en-US" sz="2400" dirty="0" smtClean="0"/>
              <a:t>After reading this section, the reader should know </a:t>
            </a:r>
            <a:r>
              <a:rPr lang="en-US" sz="2400" b="1" dirty="0" smtClean="0"/>
              <a:t>exactly</a:t>
            </a:r>
            <a:r>
              <a:rPr lang="en-US" sz="2400" dirty="0" smtClean="0"/>
              <a:t> what research problem you solved.</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Results and Analysis</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buNone/>
            </a:pPr>
            <a:r>
              <a:rPr lang="en-US" dirty="0" smtClean="0"/>
              <a:t>Here you present the main findings!  The most common mistake is to </a:t>
            </a:r>
            <a:r>
              <a:rPr lang="en-US" b="1" dirty="0" smtClean="0"/>
              <a:t>repeat information from tables and figures</a:t>
            </a:r>
            <a:r>
              <a:rPr lang="en-US" dirty="0" smtClean="0"/>
              <a:t> rather than providing useful interpretation.</a:t>
            </a:r>
          </a:p>
          <a:p>
            <a:pPr marL="596646" indent="-514350">
              <a:buNone/>
            </a:pPr>
            <a:endParaRPr lang="en-US" dirty="0" smtClean="0"/>
          </a:p>
          <a:p>
            <a:pPr marL="596646" indent="-514350"/>
            <a:endParaRPr lang="en-US" dirty="0" smtClean="0"/>
          </a:p>
          <a:p>
            <a:pPr marL="596646" indent="-514350">
              <a:buNone/>
            </a:pPr>
            <a:r>
              <a:rPr lang="en-US" dirty="0" smtClean="0"/>
              <a:t> </a:t>
            </a:r>
          </a:p>
        </p:txBody>
      </p:sp>
      <p:sp>
        <p:nvSpPr>
          <p:cNvPr id="5" name="TextBox 4"/>
          <p:cNvSpPr txBox="1"/>
          <p:nvPr/>
        </p:nvSpPr>
        <p:spPr>
          <a:xfrm>
            <a:off x="1371600" y="5410200"/>
            <a:ext cx="7543800" cy="830997"/>
          </a:xfrm>
          <a:prstGeom prst="rect">
            <a:avLst/>
          </a:prstGeom>
          <a:solidFill>
            <a:schemeClr val="accent2"/>
          </a:solidFill>
          <a:ln>
            <a:solidFill>
              <a:schemeClr val="tx1"/>
            </a:solidFill>
          </a:ln>
        </p:spPr>
        <p:txBody>
          <a:bodyPr wrap="square" rtlCol="0">
            <a:spAutoFit/>
          </a:bodyPr>
          <a:lstStyle/>
          <a:p>
            <a:r>
              <a:rPr lang="en-US" sz="2400" dirty="0" smtClean="0"/>
              <a:t>How long this part is, and what it contains, depends heavily on your research topic and on the journal.</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Example:</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lnSpcReduction="10000"/>
          </a:bodyPr>
          <a:lstStyle/>
          <a:p>
            <a:pPr marL="596646" indent="-514350">
              <a:buNone/>
            </a:pPr>
            <a:r>
              <a:rPr lang="en-US" dirty="0" smtClean="0"/>
              <a:t>This is bad:</a:t>
            </a:r>
          </a:p>
          <a:p>
            <a:pPr marL="596646" indent="-514350">
              <a:buNone/>
            </a:pPr>
            <a:endParaRPr lang="en-US" dirty="0" smtClean="0"/>
          </a:p>
          <a:p>
            <a:pPr marL="596646" indent="-514350">
              <a:buNone/>
            </a:pPr>
            <a:r>
              <a:rPr lang="en-US" dirty="0" smtClean="0"/>
              <a:t>“Table 1 shows that the benefits on the Barcelona network were 42.7%, compared to 19.9% on the Chicago network.”</a:t>
            </a:r>
          </a:p>
          <a:p>
            <a:pPr marL="596646" indent="-514350">
              <a:buNone/>
            </a:pPr>
            <a:endParaRPr lang="en-US" dirty="0" smtClean="0"/>
          </a:p>
          <a:p>
            <a:pPr marL="596646" indent="-514350">
              <a:buNone/>
            </a:pPr>
            <a:r>
              <a:rPr lang="en-US" dirty="0" smtClean="0"/>
              <a:t>Anybody can see this!</a:t>
            </a:r>
          </a:p>
          <a:p>
            <a:pPr marL="596646" indent="-514350"/>
            <a:endParaRPr lang="en-US" dirty="0" smtClean="0"/>
          </a:p>
          <a:p>
            <a:pPr marL="596646" indent="-514350">
              <a:buNone/>
            </a:pPr>
            <a:r>
              <a:rPr lang="en-US"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Example:</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lnSpcReduction="10000"/>
          </a:bodyPr>
          <a:lstStyle/>
          <a:p>
            <a:pPr marL="596646" indent="-514350">
              <a:buNone/>
            </a:pPr>
            <a:r>
              <a:rPr lang="en-US" dirty="0" smtClean="0"/>
              <a:t>This is better:</a:t>
            </a:r>
          </a:p>
          <a:p>
            <a:pPr marL="596646" indent="-514350">
              <a:buNone/>
            </a:pPr>
            <a:endParaRPr lang="en-US" dirty="0" smtClean="0"/>
          </a:p>
          <a:p>
            <a:pPr marL="596646" indent="-514350">
              <a:buNone/>
            </a:pPr>
            <a:r>
              <a:rPr lang="en-US" dirty="0" smtClean="0"/>
              <a:t>“Table 1 shows that the benefits are smaller for large networks.”</a:t>
            </a:r>
          </a:p>
          <a:p>
            <a:pPr marL="596646" indent="-514350">
              <a:buNone/>
            </a:pPr>
            <a:endParaRPr lang="en-US" dirty="0" smtClean="0"/>
          </a:p>
          <a:p>
            <a:pPr marL="596646" indent="-514350">
              <a:buNone/>
            </a:pPr>
            <a:r>
              <a:rPr lang="en-US" dirty="0" smtClean="0"/>
              <a:t>This points out a general trend, which is useful.  But it still doesn’t show much insight.</a:t>
            </a:r>
          </a:p>
          <a:p>
            <a:pPr marL="596646" indent="-514350"/>
            <a:endParaRPr lang="en-US" dirty="0" smtClean="0"/>
          </a:p>
          <a:p>
            <a:pPr marL="596646" indent="-514350">
              <a:buNone/>
            </a:pPr>
            <a:r>
              <a:rPr lang="en-US"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Example:</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fontScale="92500" lnSpcReduction="20000"/>
          </a:bodyPr>
          <a:lstStyle/>
          <a:p>
            <a:pPr marL="596646" indent="-514350">
              <a:buNone/>
            </a:pPr>
            <a:r>
              <a:rPr lang="en-US" dirty="0" smtClean="0"/>
              <a:t>This is best:</a:t>
            </a:r>
          </a:p>
          <a:p>
            <a:pPr marL="596646" indent="-514350">
              <a:buNone/>
            </a:pPr>
            <a:endParaRPr lang="en-US" dirty="0" smtClean="0"/>
          </a:p>
          <a:p>
            <a:pPr marL="596646" indent="-514350">
              <a:buNone/>
            </a:pPr>
            <a:r>
              <a:rPr lang="en-US" dirty="0" smtClean="0"/>
              <a:t>“Table 1 shows that the benefits are smaller for large networks.  One possible reason is that the proportion of information nodes is lower.”</a:t>
            </a:r>
          </a:p>
          <a:p>
            <a:pPr marL="596646" indent="-514350">
              <a:buNone/>
            </a:pPr>
            <a:endParaRPr lang="en-US" dirty="0" smtClean="0"/>
          </a:p>
          <a:p>
            <a:pPr marL="596646" indent="-514350">
              <a:buNone/>
            </a:pPr>
            <a:r>
              <a:rPr lang="en-US" dirty="0" smtClean="0"/>
              <a:t>This offers an explanation, not just repeating figures which can easily be read from the table. </a:t>
            </a:r>
          </a:p>
          <a:p>
            <a:pPr marL="596646" indent="-514350"/>
            <a:endParaRPr lang="en-US" dirty="0" smtClean="0"/>
          </a:p>
          <a:p>
            <a:pPr marL="596646" indent="-514350">
              <a:buNone/>
            </a:pPr>
            <a:r>
              <a:rPr lang="en-US"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Conclusion</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buNone/>
            </a:pPr>
            <a:r>
              <a:rPr lang="en-US" dirty="0" smtClean="0"/>
              <a:t>A good conclusion should answer two questions:</a:t>
            </a:r>
          </a:p>
          <a:p>
            <a:pPr marL="596646" indent="-514350"/>
            <a:endParaRPr lang="en-US" dirty="0" smtClean="0"/>
          </a:p>
          <a:p>
            <a:pPr marL="596646" indent="-514350"/>
            <a:r>
              <a:rPr lang="en-US" dirty="0" smtClean="0"/>
              <a:t>What were the main findings from this research?</a:t>
            </a:r>
          </a:p>
          <a:p>
            <a:pPr marL="596646" indent="-514350"/>
            <a:r>
              <a:rPr lang="en-US" dirty="0" smtClean="0"/>
              <a:t>How might this research continue in the future?</a:t>
            </a:r>
          </a:p>
          <a:p>
            <a:pPr marL="596646" indent="-514350"/>
            <a:endParaRPr lang="en-US" dirty="0" smtClean="0"/>
          </a:p>
          <a:p>
            <a:pPr marL="596646" indent="-514350">
              <a:buNone/>
            </a:pPr>
            <a:endParaRPr lang="en-US" dirty="0" smtClean="0"/>
          </a:p>
          <a:p>
            <a:pPr marL="596646" indent="-514350">
              <a:buNone/>
            </a:pPr>
            <a:endParaRPr lang="en-US" dirty="0" smtClean="0"/>
          </a:p>
        </p:txBody>
      </p:sp>
      <p:sp>
        <p:nvSpPr>
          <p:cNvPr id="5" name="TextBox 4"/>
          <p:cNvSpPr txBox="1"/>
          <p:nvPr/>
        </p:nvSpPr>
        <p:spPr>
          <a:xfrm>
            <a:off x="1219200" y="5410200"/>
            <a:ext cx="7772400" cy="830997"/>
          </a:xfrm>
          <a:prstGeom prst="rect">
            <a:avLst/>
          </a:prstGeom>
          <a:solidFill>
            <a:schemeClr val="accent2"/>
          </a:solidFill>
          <a:ln>
            <a:solidFill>
              <a:schemeClr val="tx1"/>
            </a:solidFill>
          </a:ln>
        </p:spPr>
        <p:txBody>
          <a:bodyPr wrap="square" rtlCol="0">
            <a:spAutoFit/>
          </a:bodyPr>
          <a:lstStyle/>
          <a:p>
            <a:r>
              <a:rPr lang="en-US" sz="2400" dirty="0" smtClean="0"/>
              <a:t>Someone should be able to read just the introduction and conclusion, and understand the main points of your research.</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Some final tips…</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r>
              <a:rPr lang="en-US" dirty="0" smtClean="0"/>
              <a:t>Leave plenty of time for revision</a:t>
            </a:r>
          </a:p>
          <a:p>
            <a:pPr marL="596646" indent="-514350"/>
            <a:r>
              <a:rPr lang="en-US" dirty="0" smtClean="0"/>
              <a:t>Have friends and colleagues read the paper and give comments</a:t>
            </a:r>
          </a:p>
          <a:p>
            <a:pPr marL="596646" indent="-514350"/>
            <a:r>
              <a:rPr lang="en-US" dirty="0" smtClean="0"/>
              <a:t>Write an outline first – the more time you spend planning, the less time you will need for writing.</a:t>
            </a:r>
          </a:p>
          <a:p>
            <a:pPr marL="596646" indent="-514350"/>
            <a:endParaRPr lang="en-US" dirty="0" smtClean="0"/>
          </a:p>
          <a:p>
            <a:pPr marL="596646" indent="-514350"/>
            <a:endParaRPr lang="en-US" dirty="0" smtClean="0"/>
          </a:p>
          <a:p>
            <a:pPr marL="596646" indent="-514350"/>
            <a:endParaRPr lang="en-US" dirty="0" smtClean="0"/>
          </a:p>
          <a:p>
            <a:pPr marL="596646" indent="-514350">
              <a:buNone/>
            </a:pPr>
            <a:endParaRPr lang="en-US" dirty="0" smtClean="0"/>
          </a:p>
          <a:p>
            <a:pPr marL="596646" indent="-514350">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Conclusion</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buNone/>
            </a:pPr>
            <a:r>
              <a:rPr lang="en-US" dirty="0" smtClean="0"/>
              <a:t>A good conclusion should answer two questions:</a:t>
            </a:r>
          </a:p>
          <a:p>
            <a:pPr marL="596646" indent="-514350"/>
            <a:endParaRPr lang="en-US" dirty="0" smtClean="0"/>
          </a:p>
          <a:p>
            <a:pPr marL="596646" indent="-514350"/>
            <a:r>
              <a:rPr lang="en-US" dirty="0" smtClean="0"/>
              <a:t>What were the main findings from this research?</a:t>
            </a:r>
          </a:p>
          <a:p>
            <a:pPr marL="596646" indent="-514350"/>
            <a:r>
              <a:rPr lang="en-US" dirty="0" smtClean="0"/>
              <a:t>How might this research continue in the future?</a:t>
            </a:r>
          </a:p>
          <a:p>
            <a:pPr marL="596646" indent="-514350"/>
            <a:endParaRPr lang="en-US" dirty="0" smtClean="0"/>
          </a:p>
          <a:p>
            <a:pPr marL="596646" indent="-514350">
              <a:buNone/>
            </a:pPr>
            <a:endParaRPr lang="en-US" dirty="0" smtClean="0"/>
          </a:p>
          <a:p>
            <a:pPr marL="596646" indent="-514350">
              <a:buNone/>
            </a:pPr>
            <a:endParaRPr lang="en-US" dirty="0" smtClean="0"/>
          </a:p>
        </p:txBody>
      </p:sp>
      <p:sp>
        <p:nvSpPr>
          <p:cNvPr id="5" name="TextBox 4"/>
          <p:cNvSpPr txBox="1"/>
          <p:nvPr/>
        </p:nvSpPr>
        <p:spPr>
          <a:xfrm>
            <a:off x="1219200" y="5410200"/>
            <a:ext cx="7772400" cy="830997"/>
          </a:xfrm>
          <a:prstGeom prst="rect">
            <a:avLst/>
          </a:prstGeom>
          <a:solidFill>
            <a:schemeClr val="accent2"/>
          </a:solidFill>
          <a:ln>
            <a:solidFill>
              <a:schemeClr val="tx1"/>
            </a:solidFill>
          </a:ln>
        </p:spPr>
        <p:txBody>
          <a:bodyPr wrap="square" rtlCol="0">
            <a:spAutoFit/>
          </a:bodyPr>
          <a:lstStyle/>
          <a:p>
            <a:r>
              <a:rPr lang="en-US" sz="2400" dirty="0" smtClean="0"/>
              <a:t>Someone should be able to read just the introduction and conclusion, and understand the main points of your research.</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3200"/>
            <a:ext cx="8153400" cy="1371600"/>
          </a:xfrm>
        </p:spPr>
        <p:txBody>
          <a:bodyPr>
            <a:normAutofit/>
          </a:bodyPr>
          <a:lstStyle/>
          <a:p>
            <a:r>
              <a:rPr lang="en-US" dirty="0" smtClean="0"/>
              <a:t>Giving a Conference Presentation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a:t>
            </a:r>
            <a:r>
              <a:rPr lang="en-US" b="1" dirty="0" smtClean="0">
                <a:solidFill>
                  <a:schemeClr val="tx2"/>
                </a:solidFill>
                <a:sym typeface="Wingdings" pitchFamily="2" charset="2"/>
              </a:rPr>
              <a:t>Papers</a:t>
            </a:r>
            <a:r>
              <a:rPr lang="en-US" dirty="0" smtClean="0">
                <a:solidFill>
                  <a:srgbClr val="595959"/>
                </a:solidFill>
              </a:rPr>
              <a:t> </a:t>
            </a:r>
            <a:r>
              <a:rPr lang="en-US" dirty="0" smtClean="0">
                <a:sym typeface="Wingdings" pitchFamily="2" charset="2"/>
              </a:rPr>
              <a:t> 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So what’s different?</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buNone/>
            </a:pPr>
            <a:r>
              <a:rPr lang="en-US" dirty="0" smtClean="0"/>
              <a:t>A conference talk differs from a technical paper in several important ways:</a:t>
            </a:r>
          </a:p>
          <a:p>
            <a:pPr marL="596646" indent="-514350"/>
            <a:endParaRPr lang="en-US" dirty="0" smtClean="0"/>
          </a:p>
          <a:p>
            <a:pPr marL="596646" indent="-514350"/>
            <a:r>
              <a:rPr lang="en-US" b="1" dirty="0" smtClean="0"/>
              <a:t>Different audience</a:t>
            </a:r>
            <a:r>
              <a:rPr lang="en-US" dirty="0" smtClean="0"/>
              <a:t>: More variation in audience interest and background</a:t>
            </a:r>
          </a:p>
          <a:p>
            <a:pPr marL="596646" indent="-514350"/>
            <a:r>
              <a:rPr lang="en-US" b="1" dirty="0" smtClean="0"/>
              <a:t>You need different expectations:</a:t>
            </a:r>
            <a:r>
              <a:rPr lang="en-US" dirty="0" smtClean="0"/>
              <a:t> It is impossible for someone to learn all the details in a 15 minute talk.</a:t>
            </a:r>
            <a:endParaRPr lang="en-US" b="1" dirty="0" smtClean="0"/>
          </a:p>
          <a:p>
            <a:pPr marL="596646" indent="-514350"/>
            <a:endParaRPr lang="en-US" dirty="0" smtClean="0"/>
          </a:p>
          <a:p>
            <a:pPr marL="596646" indent="-514350"/>
            <a:endParaRPr lang="en-US" dirty="0" smtClean="0"/>
          </a:p>
          <a:p>
            <a:pPr marL="596646" indent="-514350">
              <a:buNone/>
            </a:pPr>
            <a:endParaRPr lang="en-US" dirty="0" smtClean="0"/>
          </a:p>
          <a:p>
            <a:pPr marL="596646" indent="-514350">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Reason #1</a:t>
            </a:r>
            <a:endParaRPr lang="en-US" dirty="0"/>
          </a:p>
        </p:txBody>
      </p:sp>
      <p:sp>
        <p:nvSpPr>
          <p:cNvPr id="3" name="Content Placeholder 2"/>
          <p:cNvSpPr>
            <a:spLocks noGrp="1"/>
          </p:cNvSpPr>
          <p:nvPr>
            <p:ph idx="1"/>
          </p:nvPr>
        </p:nvSpPr>
        <p:spPr>
          <a:xfrm>
            <a:off x="1219200" y="1219200"/>
            <a:ext cx="7498080" cy="1219200"/>
          </a:xfrm>
        </p:spPr>
        <p:txBody>
          <a:bodyPr>
            <a:normAutofit/>
          </a:bodyPr>
          <a:lstStyle/>
          <a:p>
            <a:pPr>
              <a:buNone/>
            </a:pPr>
            <a:r>
              <a:rPr lang="en-US" dirty="0" smtClean="0"/>
              <a:t>This is how everybody learns: listening, watching, reading. </a:t>
            </a:r>
            <a:endParaRPr lang="en-US" dirty="0"/>
          </a:p>
        </p:txBody>
      </p:sp>
      <p:sp>
        <p:nvSpPr>
          <p:cNvPr id="5" name="Content Placeholder 2"/>
          <p:cNvSpPr txBox="1">
            <a:spLocks/>
          </p:cNvSpPr>
          <p:nvPr/>
        </p:nvSpPr>
        <p:spPr>
          <a:xfrm>
            <a:off x="1219200" y="5791200"/>
            <a:ext cx="7924800" cy="762000"/>
          </a:xfrm>
          <a:prstGeom prst="rect">
            <a:avLst/>
          </a:prstGeom>
        </p:spPr>
        <p:txBody>
          <a:bodyPr>
            <a:normAutofit fontScale="850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n-US" sz="3200" dirty="0" smtClean="0"/>
              <a:t>So unless you do this well, nobody will learn from you!</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2" cstate="print"/>
          <a:srcRect/>
          <a:stretch>
            <a:fillRect/>
          </a:stretch>
        </p:blipFill>
        <p:spPr bwMode="auto">
          <a:xfrm>
            <a:off x="5410200" y="2590800"/>
            <a:ext cx="3352800" cy="2653878"/>
          </a:xfrm>
          <a:prstGeom prst="rect">
            <a:avLst/>
          </a:prstGeom>
          <a:noFill/>
          <a:ln w="9525">
            <a:noFill/>
            <a:miter lim="800000"/>
            <a:headEnd/>
            <a:tailEnd/>
          </a:ln>
        </p:spPr>
      </p:pic>
      <p:sp>
        <p:nvSpPr>
          <p:cNvPr id="7" name="Content Placeholder 2"/>
          <p:cNvSpPr txBox="1">
            <a:spLocks/>
          </p:cNvSpPr>
          <p:nvPr/>
        </p:nvSpPr>
        <p:spPr>
          <a:xfrm>
            <a:off x="4724400" y="3581400"/>
            <a:ext cx="838200" cy="12192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9" name="Picture 3"/>
          <p:cNvPicPr>
            <a:picLocks noChangeAspect="1" noChangeArrowheads="1"/>
          </p:cNvPicPr>
          <p:nvPr/>
        </p:nvPicPr>
        <p:blipFill>
          <a:blip r:embed="rId3" cstate="print"/>
          <a:srcRect/>
          <a:stretch>
            <a:fillRect/>
          </a:stretch>
        </p:blipFill>
        <p:spPr bwMode="auto">
          <a:xfrm>
            <a:off x="1219200" y="2590800"/>
            <a:ext cx="3498851" cy="262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Papers</a:t>
            </a:r>
            <a:r>
              <a:rPr lang="en-US" dirty="0" smtClean="0">
                <a:solidFill>
                  <a:srgbClr val="595959"/>
                </a:solidFill>
              </a:rPr>
              <a:t> </a:t>
            </a:r>
            <a:r>
              <a:rPr lang="en-US" dirty="0" smtClean="0">
                <a:sym typeface="Wingdings" pitchFamily="2" charset="2"/>
              </a:rPr>
              <a:t> </a:t>
            </a:r>
            <a:r>
              <a:rPr lang="en-US" b="1" dirty="0" smtClean="0">
                <a:solidFill>
                  <a:schemeClr val="tx2"/>
                </a:solidFill>
                <a:sym typeface="Wingdings" pitchFamily="2" charset="2"/>
              </a:rPr>
              <a:t>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So what’s different?</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buNone/>
            </a:pPr>
            <a:r>
              <a:rPr lang="en-US" dirty="0" smtClean="0"/>
              <a:t>This means you have a different objective.</a:t>
            </a:r>
          </a:p>
          <a:p>
            <a:pPr marL="596646" indent="-514350"/>
            <a:endParaRPr lang="en-US" dirty="0" smtClean="0"/>
          </a:p>
          <a:p>
            <a:pPr marL="596646" indent="-514350">
              <a:buNone/>
            </a:pPr>
            <a:endParaRPr lang="en-US" dirty="0" smtClean="0"/>
          </a:p>
          <a:p>
            <a:pPr marL="596646" indent="-514350">
              <a:buNone/>
            </a:pPr>
            <a:endParaRPr lang="en-US" sz="4000" dirty="0" smtClean="0"/>
          </a:p>
        </p:txBody>
      </p:sp>
      <p:sp>
        <p:nvSpPr>
          <p:cNvPr id="5" name="TextBox 4"/>
          <p:cNvSpPr txBox="1"/>
          <p:nvPr/>
        </p:nvSpPr>
        <p:spPr>
          <a:xfrm>
            <a:off x="1143000" y="1828800"/>
            <a:ext cx="7772400" cy="1200329"/>
          </a:xfrm>
          <a:prstGeom prst="rect">
            <a:avLst/>
          </a:prstGeom>
          <a:solidFill>
            <a:schemeClr val="accent2"/>
          </a:solidFill>
          <a:ln>
            <a:solidFill>
              <a:schemeClr val="tx1"/>
            </a:solidFill>
          </a:ln>
        </p:spPr>
        <p:txBody>
          <a:bodyPr wrap="square" rtlCol="0">
            <a:spAutoFit/>
          </a:bodyPr>
          <a:lstStyle/>
          <a:p>
            <a:r>
              <a:rPr lang="en-US" sz="2400" dirty="0" smtClean="0"/>
              <a:t>In a conference presentation, your goal is to </a:t>
            </a:r>
            <a:r>
              <a:rPr lang="en-US" sz="2400" b="1" dirty="0" smtClean="0"/>
              <a:t>make someone interested enough to read the paper or talk to you afterwards</a:t>
            </a:r>
            <a:r>
              <a:rPr lang="en-US" sz="2400" dirty="0" smtClean="0"/>
              <a:t>.  The paper is the place for the details.</a:t>
            </a:r>
            <a:endParaRPr lang="en-US" sz="2400" dirty="0"/>
          </a:p>
        </p:txBody>
      </p:sp>
      <p:pic>
        <p:nvPicPr>
          <p:cNvPr id="8" name="Picture 2"/>
          <p:cNvPicPr>
            <a:picLocks noChangeAspect="1" noChangeArrowheads="1"/>
          </p:cNvPicPr>
          <p:nvPr/>
        </p:nvPicPr>
        <p:blipFill>
          <a:blip r:embed="rId2" cstate="print"/>
          <a:srcRect/>
          <a:stretch>
            <a:fillRect/>
          </a:stretch>
        </p:blipFill>
        <p:spPr bwMode="auto">
          <a:xfrm>
            <a:off x="1219200" y="3429000"/>
            <a:ext cx="1884630" cy="1189673"/>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2438401" y="4972715"/>
            <a:ext cx="2971800" cy="131492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5791200" y="3200400"/>
            <a:ext cx="1442671" cy="2095500"/>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7314075" y="5029200"/>
            <a:ext cx="1829925" cy="1223963"/>
          </a:xfrm>
          <a:prstGeom prst="rect">
            <a:avLst/>
          </a:prstGeom>
          <a:noFill/>
          <a:ln w="9525">
            <a:noFill/>
            <a:miter lim="800000"/>
            <a:headEnd/>
            <a:tailEnd/>
          </a:ln>
        </p:spPr>
      </p:pic>
      <p:sp>
        <p:nvSpPr>
          <p:cNvPr id="10" name="Right Arrow 9"/>
          <p:cNvSpPr/>
          <p:nvPr/>
        </p:nvSpPr>
        <p:spPr>
          <a:xfrm rot="2772625">
            <a:off x="3099715" y="4210306"/>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772625">
            <a:off x="7366915" y="4286506"/>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9156792">
            <a:off x="4787699" y="4196094"/>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Papers</a:t>
            </a:r>
            <a:r>
              <a:rPr lang="en-US" dirty="0" smtClean="0">
                <a:solidFill>
                  <a:srgbClr val="595959"/>
                </a:solidFill>
              </a:rPr>
              <a:t> </a:t>
            </a:r>
            <a:r>
              <a:rPr lang="en-US" dirty="0" smtClean="0">
                <a:sym typeface="Wingdings" pitchFamily="2" charset="2"/>
              </a:rPr>
              <a:t> </a:t>
            </a:r>
            <a:r>
              <a:rPr lang="en-US" b="1" dirty="0" smtClean="0">
                <a:solidFill>
                  <a:schemeClr val="tx2"/>
                </a:solidFill>
                <a:sym typeface="Wingdings" pitchFamily="2" charset="2"/>
              </a:rPr>
              <a:t>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Again…</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buNone/>
            </a:pPr>
            <a:r>
              <a:rPr lang="en-US" dirty="0" smtClean="0"/>
              <a:t>Nobody sits through a PowerPoint presentation or lecture and wishes it was </a:t>
            </a:r>
            <a:r>
              <a:rPr lang="en-US" b="1" dirty="0" smtClean="0"/>
              <a:t>longer</a:t>
            </a:r>
            <a:r>
              <a:rPr lang="en-US" dirty="0" smtClean="0"/>
              <a:t>.</a:t>
            </a:r>
          </a:p>
          <a:p>
            <a:pPr marL="596646" indent="-514350">
              <a:buNone/>
            </a:pPr>
            <a:endParaRPr lang="en-US" dirty="0" smtClean="0"/>
          </a:p>
          <a:p>
            <a:pPr marL="596646" indent="-514350">
              <a:buNone/>
            </a:pPr>
            <a:endParaRPr lang="en-US" dirty="0" smtClean="0"/>
          </a:p>
          <a:p>
            <a:pPr marL="596646" indent="-514350"/>
            <a:endParaRPr lang="en-US" dirty="0" smtClean="0"/>
          </a:p>
          <a:p>
            <a:pPr marL="596646" indent="-514350">
              <a:buNone/>
            </a:pPr>
            <a:endParaRPr lang="en-US" dirty="0" smtClean="0"/>
          </a:p>
          <a:p>
            <a:pPr marL="596646" indent="-514350">
              <a:buNone/>
            </a:pPr>
            <a:endParaRPr lang="en-US" sz="4000" dirty="0" smtClean="0"/>
          </a:p>
        </p:txBody>
      </p:sp>
      <p:pic>
        <p:nvPicPr>
          <p:cNvPr id="13" name="Picture 2"/>
          <p:cNvPicPr>
            <a:picLocks noChangeAspect="1" noChangeArrowheads="1"/>
          </p:cNvPicPr>
          <p:nvPr/>
        </p:nvPicPr>
        <p:blipFill>
          <a:blip r:embed="rId2" cstate="print"/>
          <a:srcRect/>
          <a:stretch>
            <a:fillRect/>
          </a:stretch>
        </p:blipFill>
        <p:spPr bwMode="auto">
          <a:xfrm>
            <a:off x="2667000" y="2895600"/>
            <a:ext cx="4038600" cy="3196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Papers</a:t>
            </a:r>
            <a:r>
              <a:rPr lang="en-US" dirty="0" smtClean="0">
                <a:solidFill>
                  <a:srgbClr val="595959"/>
                </a:solidFill>
              </a:rPr>
              <a:t> </a:t>
            </a:r>
            <a:r>
              <a:rPr lang="en-US" dirty="0" smtClean="0">
                <a:sym typeface="Wingdings" pitchFamily="2" charset="2"/>
              </a:rPr>
              <a:t> </a:t>
            </a:r>
            <a:r>
              <a:rPr lang="en-US" b="1" dirty="0" smtClean="0">
                <a:solidFill>
                  <a:schemeClr val="tx2"/>
                </a:solidFill>
                <a:sym typeface="Wingdings" pitchFamily="2" charset="2"/>
              </a:rPr>
              <a:t>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So what should I do?</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buNone/>
            </a:pPr>
            <a:r>
              <a:rPr lang="en-US" dirty="0" smtClean="0"/>
              <a:t>No matter how long you have to talk, identify a few main points (no more than four) that you want people to remember.</a:t>
            </a:r>
          </a:p>
          <a:p>
            <a:pPr marL="596646" indent="-514350">
              <a:buNone/>
            </a:pPr>
            <a:endParaRPr lang="en-US" dirty="0" smtClean="0"/>
          </a:p>
          <a:p>
            <a:pPr marL="596646" indent="-514350">
              <a:buNone/>
            </a:pPr>
            <a:endParaRPr lang="en-US" dirty="0" smtClean="0"/>
          </a:p>
          <a:p>
            <a:pPr marL="596646" indent="-514350"/>
            <a:endParaRPr lang="en-US" dirty="0" smtClean="0"/>
          </a:p>
          <a:p>
            <a:pPr marL="596646" indent="-514350">
              <a:buNone/>
            </a:pPr>
            <a:endParaRPr lang="en-US" dirty="0" smtClean="0"/>
          </a:p>
          <a:p>
            <a:pPr marL="596646" indent="-514350">
              <a:buNone/>
            </a:pPr>
            <a:endParaRPr lang="en-US" sz="4000" dirty="0" smtClean="0"/>
          </a:p>
        </p:txBody>
      </p:sp>
      <p:sp>
        <p:nvSpPr>
          <p:cNvPr id="8" name="TextBox 7"/>
          <p:cNvSpPr txBox="1"/>
          <p:nvPr/>
        </p:nvSpPr>
        <p:spPr>
          <a:xfrm>
            <a:off x="2438400" y="4495800"/>
            <a:ext cx="5257800" cy="1200329"/>
          </a:xfrm>
          <a:prstGeom prst="rect">
            <a:avLst/>
          </a:prstGeom>
          <a:solidFill>
            <a:schemeClr val="bg2"/>
          </a:solidFill>
          <a:ln>
            <a:solidFill>
              <a:schemeClr val="tx1"/>
            </a:solidFill>
          </a:ln>
        </p:spPr>
        <p:txBody>
          <a:bodyPr wrap="square" rtlCol="0">
            <a:spAutoFit/>
          </a:bodyPr>
          <a:lstStyle/>
          <a:p>
            <a:r>
              <a:rPr lang="en-US" sz="2400" i="1" dirty="0" smtClean="0"/>
              <a:t>“Tell them what you’re going to tell them;</a:t>
            </a:r>
          </a:p>
          <a:p>
            <a:r>
              <a:rPr lang="en-US" sz="2400" i="1" dirty="0" smtClean="0"/>
              <a:t>	then tell them;</a:t>
            </a:r>
          </a:p>
          <a:p>
            <a:r>
              <a:rPr lang="en-US" sz="2400" i="1" dirty="0" smtClean="0"/>
              <a:t>	then tell them what you told them.”</a:t>
            </a:r>
            <a:endParaRPr lang="en-US" sz="24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Papers</a:t>
            </a:r>
            <a:r>
              <a:rPr lang="en-US" dirty="0" smtClean="0">
                <a:solidFill>
                  <a:srgbClr val="595959"/>
                </a:solidFill>
              </a:rPr>
              <a:t> </a:t>
            </a:r>
            <a:r>
              <a:rPr lang="en-US" dirty="0" smtClean="0">
                <a:sym typeface="Wingdings" pitchFamily="2" charset="2"/>
              </a:rPr>
              <a:t> </a:t>
            </a:r>
            <a:r>
              <a:rPr lang="en-US" b="1" dirty="0" smtClean="0">
                <a:solidFill>
                  <a:schemeClr val="tx2"/>
                </a:solidFill>
                <a:sym typeface="Wingdings" pitchFamily="2" charset="2"/>
              </a:rPr>
              <a:t>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So what should I do?</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lnSpcReduction="10000"/>
          </a:bodyPr>
          <a:lstStyle/>
          <a:p>
            <a:pPr marL="596646" indent="-514350">
              <a:buNone/>
            </a:pPr>
            <a:r>
              <a:rPr lang="en-US" dirty="0" smtClean="0"/>
              <a:t>Then, make your presentation around this structure.  For example:</a:t>
            </a:r>
          </a:p>
          <a:p>
            <a:pPr marL="596646" indent="-514350">
              <a:buNone/>
            </a:pPr>
            <a:endParaRPr lang="en-US" dirty="0" smtClean="0"/>
          </a:p>
          <a:p>
            <a:pPr marL="596646" indent="-514350"/>
            <a:r>
              <a:rPr lang="en-US" dirty="0" smtClean="0"/>
              <a:t>Introduction, what is the problem?</a:t>
            </a:r>
          </a:p>
          <a:p>
            <a:pPr marL="596646" indent="-514350"/>
            <a:r>
              <a:rPr lang="en-US" dirty="0" smtClean="0"/>
              <a:t>Main point #1</a:t>
            </a:r>
          </a:p>
          <a:p>
            <a:pPr marL="596646" indent="-514350"/>
            <a:r>
              <a:rPr lang="en-US" dirty="0" smtClean="0"/>
              <a:t>How does this connect to point #2?</a:t>
            </a:r>
          </a:p>
          <a:p>
            <a:pPr marL="596646" indent="-514350"/>
            <a:r>
              <a:rPr lang="en-US" dirty="0" smtClean="0"/>
              <a:t>Main point #2</a:t>
            </a:r>
          </a:p>
          <a:p>
            <a:pPr marL="596646" indent="-514350"/>
            <a:r>
              <a:rPr lang="en-US" dirty="0" smtClean="0"/>
              <a:t>How does this connect to point #3</a:t>
            </a:r>
          </a:p>
          <a:p>
            <a:pPr marL="596646" indent="-514350"/>
            <a:r>
              <a:rPr lang="en-US" dirty="0" smtClean="0"/>
              <a:t>Main point #3</a:t>
            </a:r>
          </a:p>
          <a:p>
            <a:pPr marL="596646" indent="-514350"/>
            <a:r>
              <a:rPr lang="en-US" dirty="0" smtClean="0"/>
              <a:t>Conclusion (repeat 3 main points)</a:t>
            </a:r>
          </a:p>
          <a:p>
            <a:pPr marL="596646" indent="-514350">
              <a:buNone/>
            </a:pPr>
            <a:endParaRPr lang="en-US" dirty="0" smtClean="0"/>
          </a:p>
          <a:p>
            <a:pPr marL="596646" indent="-514350">
              <a:buNone/>
            </a:pPr>
            <a:endParaRPr lang="en-US" dirty="0" smtClean="0"/>
          </a:p>
          <a:p>
            <a:pPr marL="596646" indent="-514350"/>
            <a:endParaRPr lang="en-US" dirty="0" smtClean="0"/>
          </a:p>
          <a:p>
            <a:pPr marL="596646" indent="-514350">
              <a:buNone/>
            </a:pPr>
            <a:endParaRPr lang="en-US" dirty="0" smtClean="0"/>
          </a:p>
          <a:p>
            <a:pPr marL="596646" indent="-514350">
              <a:buNone/>
            </a:pPr>
            <a:endParaRPr lang="en-US" sz="4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Papers</a:t>
            </a:r>
            <a:r>
              <a:rPr lang="en-US" dirty="0" smtClean="0">
                <a:solidFill>
                  <a:srgbClr val="595959"/>
                </a:solidFill>
              </a:rPr>
              <a:t> </a:t>
            </a:r>
            <a:r>
              <a:rPr lang="en-US" dirty="0" smtClean="0">
                <a:sym typeface="Wingdings" pitchFamily="2" charset="2"/>
              </a:rPr>
              <a:t> </a:t>
            </a:r>
            <a:r>
              <a:rPr lang="en-US" b="1" dirty="0" smtClean="0">
                <a:solidFill>
                  <a:schemeClr val="tx2"/>
                </a:solidFill>
                <a:sym typeface="Wingdings" pitchFamily="2" charset="2"/>
              </a:rPr>
              <a:t>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More tips</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fontScale="55000" lnSpcReduction="20000"/>
          </a:bodyPr>
          <a:lstStyle/>
          <a:p>
            <a:pPr marL="596646" indent="-514350"/>
            <a:r>
              <a:rPr lang="en-US" dirty="0" smtClean="0"/>
              <a:t>Do not put a huge amount of material on slides and then read directly from them. </a:t>
            </a:r>
          </a:p>
          <a:p>
            <a:pPr marL="596646" indent="-514350"/>
            <a:r>
              <a:rPr lang="en-US" dirty="0" smtClean="0"/>
              <a:t>Not only is this unnatural and difficult to read, but you also lose the connection with your audience. </a:t>
            </a:r>
          </a:p>
          <a:p>
            <a:pPr marL="596646" indent="-514350"/>
            <a:r>
              <a:rPr lang="en-US" dirty="0" smtClean="0"/>
              <a:t>They should be listening to you, not reading your slides.  After all, if the slides were important you could have just emailed them and not even shown up to the conference.</a:t>
            </a:r>
          </a:p>
          <a:p>
            <a:pPr marL="596646" indent="-514350"/>
            <a:r>
              <a:rPr lang="en-US" dirty="0" smtClean="0"/>
              <a:t>Also, putting lots of small text on a slide makes it difficult for people to read, especially if they’re sitting far back.  You need to be especially careful when you’re working with tables and figures.  It’s easy to just cut-and-paste and table and then it’s too small to read.</a:t>
            </a:r>
          </a:p>
          <a:p>
            <a:pPr marL="596646" indent="-514350"/>
            <a:r>
              <a:rPr lang="en-US" dirty="0" smtClean="0"/>
              <a:t>Your slides should never distract from your talk!  This means that flashy animations should be kept to an absolute minimum. </a:t>
            </a:r>
          </a:p>
          <a:p>
            <a:pPr marL="596646" indent="-514350"/>
            <a:r>
              <a:rPr lang="en-US" dirty="0" smtClean="0"/>
              <a:t>Take advantage of slides as a visual aid!  If there is something that would be useful to present graphically, using a picture, or using an animation, then go for it!  Just don’t make it distracting.</a:t>
            </a:r>
          </a:p>
          <a:p>
            <a:pPr marL="596646" indent="-514350"/>
            <a:r>
              <a:rPr lang="en-US" dirty="0" smtClean="0"/>
              <a:t>Is anybody still reading this?  I can guarantee you that nobody has gotten this far, and even if they have they haven’t paid attention to a single thing I’ve said on this slide.</a:t>
            </a:r>
          </a:p>
          <a:p>
            <a:pPr marL="596646" indent="-514350"/>
            <a:r>
              <a:rPr lang="en-US" dirty="0" smtClean="0"/>
              <a:t>On the next slide I’ll provide a better version of this.</a:t>
            </a:r>
          </a:p>
          <a:p>
            <a:pPr marL="596646" indent="-514350">
              <a:buNone/>
            </a:pPr>
            <a:endParaRPr lang="en-US" dirty="0" smtClean="0"/>
          </a:p>
          <a:p>
            <a:pPr marL="596646" indent="-514350"/>
            <a:endParaRPr lang="en-US" dirty="0" smtClean="0"/>
          </a:p>
          <a:p>
            <a:pPr marL="596646" indent="-514350">
              <a:buNone/>
            </a:pPr>
            <a:endParaRPr lang="en-US" dirty="0" smtClean="0"/>
          </a:p>
          <a:p>
            <a:pPr marL="596646" indent="-514350">
              <a:buNone/>
            </a:pPr>
            <a:endParaRPr lang="en-US" sz="4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Papers</a:t>
            </a:r>
            <a:r>
              <a:rPr lang="en-US" dirty="0" smtClean="0">
                <a:solidFill>
                  <a:srgbClr val="595959"/>
                </a:solidFill>
              </a:rPr>
              <a:t> </a:t>
            </a:r>
            <a:r>
              <a:rPr lang="en-US" dirty="0" smtClean="0">
                <a:sym typeface="Wingdings" pitchFamily="2" charset="2"/>
              </a:rPr>
              <a:t> </a:t>
            </a:r>
            <a:r>
              <a:rPr lang="en-US" b="1" dirty="0" smtClean="0">
                <a:solidFill>
                  <a:schemeClr val="tx2"/>
                </a:solidFill>
                <a:sym typeface="Wingdings" pitchFamily="2" charset="2"/>
              </a:rPr>
              <a:t>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More tips</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r>
              <a:rPr lang="en-US" dirty="0" smtClean="0"/>
              <a:t>Keep your slides </a:t>
            </a:r>
            <a:r>
              <a:rPr lang="en-US" b="1" dirty="0" smtClean="0"/>
              <a:t>short</a:t>
            </a:r>
            <a:r>
              <a:rPr lang="en-US" dirty="0" smtClean="0"/>
              <a:t>.  Do not put a lot of text on any slide.</a:t>
            </a:r>
          </a:p>
          <a:p>
            <a:pPr marL="596646" indent="-514350"/>
            <a:r>
              <a:rPr lang="en-US" dirty="0" smtClean="0"/>
              <a:t>Keep eye contact with your audience.   They are there to see </a:t>
            </a:r>
            <a:r>
              <a:rPr lang="en-US" b="1" dirty="0" smtClean="0"/>
              <a:t>you</a:t>
            </a:r>
            <a:r>
              <a:rPr lang="en-US" dirty="0" smtClean="0"/>
              <a:t>, not to read your slides.</a:t>
            </a:r>
          </a:p>
          <a:p>
            <a:pPr marL="596646" indent="-514350"/>
            <a:r>
              <a:rPr lang="en-US" dirty="0" smtClean="0"/>
              <a:t>Use graphics, but not many animations.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990600" y="6488668"/>
            <a:ext cx="8162925" cy="369332"/>
          </a:xfrm>
          <a:prstGeom prst="rect">
            <a:avLst/>
          </a:prstGeom>
          <a:solidFill>
            <a:schemeClr val="bg2"/>
          </a:solidFill>
          <a:ln w="38100">
            <a:solidFill>
              <a:schemeClr val="tx1"/>
            </a:solidFill>
          </a:ln>
        </p:spPr>
        <p:txBody>
          <a:bodyPr wrap="square">
            <a:spAutoFit/>
          </a:bodyPr>
          <a:lstStyle/>
          <a:p>
            <a:pPr marL="342900" indent="-342900" algn="ctr"/>
            <a:r>
              <a:rPr lang="en-US" dirty="0" smtClean="0">
                <a:solidFill>
                  <a:schemeClr val="tx1">
                    <a:lumMod val="65000"/>
                    <a:lumOff val="35000"/>
                  </a:schemeClr>
                </a:solidFill>
              </a:rPr>
              <a:t>Introduction</a:t>
            </a:r>
            <a:r>
              <a:rPr lang="en-US" dirty="0" smtClean="0">
                <a:solidFill>
                  <a:srgbClr val="595959"/>
                </a:solidFill>
              </a:rPr>
              <a:t> </a:t>
            </a:r>
            <a:r>
              <a:rPr lang="en-US" dirty="0">
                <a:sym typeface="Wingdings" pitchFamily="2" charset="2"/>
              </a:rPr>
              <a:t> </a:t>
            </a:r>
            <a:r>
              <a:rPr lang="en-US" dirty="0" smtClean="0">
                <a:sym typeface="Wingdings" pitchFamily="2" charset="2"/>
              </a:rPr>
              <a:t>General Principles  Papers</a:t>
            </a:r>
            <a:r>
              <a:rPr lang="en-US" dirty="0" smtClean="0">
                <a:solidFill>
                  <a:srgbClr val="595959"/>
                </a:solidFill>
              </a:rPr>
              <a:t> </a:t>
            </a:r>
            <a:r>
              <a:rPr lang="en-US" dirty="0" smtClean="0">
                <a:sym typeface="Wingdings" pitchFamily="2" charset="2"/>
              </a:rPr>
              <a:t> </a:t>
            </a:r>
            <a:r>
              <a:rPr lang="en-US" b="1" dirty="0" smtClean="0">
                <a:solidFill>
                  <a:schemeClr val="tx2"/>
                </a:solidFill>
                <a:sym typeface="Wingdings" pitchFamily="2" charset="2"/>
              </a:rPr>
              <a:t>Presentations</a:t>
            </a:r>
            <a:endParaRPr lang="en-US" dirty="0">
              <a:solidFill>
                <a:srgbClr val="595959"/>
              </a:solidFill>
            </a:endParaRPr>
          </a:p>
        </p:txBody>
      </p:sp>
      <p:sp>
        <p:nvSpPr>
          <p:cNvPr id="6" name="Title 1"/>
          <p:cNvSpPr txBox="1">
            <a:spLocks/>
          </p:cNvSpPr>
          <p:nvPr/>
        </p:nvSpPr>
        <p:spPr>
          <a:xfrm>
            <a:off x="990600" y="0"/>
            <a:ext cx="8153400" cy="1371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Final advice</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a:spLocks noGrp="1"/>
          </p:cNvSpPr>
          <p:nvPr>
            <p:ph idx="1"/>
          </p:nvPr>
        </p:nvSpPr>
        <p:spPr>
          <a:xfrm>
            <a:off x="1219200" y="1066800"/>
            <a:ext cx="7498080" cy="5257800"/>
          </a:xfrm>
        </p:spPr>
        <p:txBody>
          <a:bodyPr>
            <a:normAutofit/>
          </a:bodyPr>
          <a:lstStyle/>
          <a:p>
            <a:pPr marL="596646" indent="-514350">
              <a:buNone/>
            </a:pPr>
            <a:r>
              <a:rPr lang="en-US" dirty="0" smtClean="0"/>
              <a:t>The main thing is to develop your own style; everybody has different ideas about what is best.</a:t>
            </a:r>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endParaRPr lang="en-US" dirty="0" smtClean="0"/>
          </a:p>
          <a:p>
            <a:pPr marL="596646" indent="-514350">
              <a:buNone/>
            </a:pPr>
            <a:r>
              <a:rPr lang="en-US" dirty="0" smtClean="0"/>
              <a:t>Good luck!</a:t>
            </a:r>
          </a:p>
        </p:txBody>
      </p:sp>
      <p:pic>
        <p:nvPicPr>
          <p:cNvPr id="5" name="Picture 2"/>
          <p:cNvPicPr>
            <a:picLocks noChangeAspect="1" noChangeArrowheads="1"/>
          </p:cNvPicPr>
          <p:nvPr/>
        </p:nvPicPr>
        <p:blipFill>
          <a:blip r:embed="rId2" cstate="print"/>
          <a:srcRect/>
          <a:stretch>
            <a:fillRect/>
          </a:stretch>
        </p:blipFill>
        <p:spPr bwMode="auto">
          <a:xfrm>
            <a:off x="2819400" y="2615523"/>
            <a:ext cx="3733800" cy="2870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Reason #2</a:t>
            </a:r>
            <a:endParaRPr lang="en-US" dirty="0"/>
          </a:p>
        </p:txBody>
      </p:sp>
      <p:sp>
        <p:nvSpPr>
          <p:cNvPr id="3" name="Content Placeholder 2"/>
          <p:cNvSpPr>
            <a:spLocks noGrp="1"/>
          </p:cNvSpPr>
          <p:nvPr>
            <p:ph idx="1"/>
          </p:nvPr>
        </p:nvSpPr>
        <p:spPr>
          <a:xfrm>
            <a:off x="1219200" y="1219200"/>
            <a:ext cx="7498080" cy="1219200"/>
          </a:xfrm>
        </p:spPr>
        <p:txBody>
          <a:bodyPr>
            <a:normAutofit/>
          </a:bodyPr>
          <a:lstStyle/>
          <a:p>
            <a:pPr>
              <a:buNone/>
            </a:pPr>
            <a:r>
              <a:rPr lang="en-US" dirty="0" smtClean="0"/>
              <a:t>You have spent much more time thinking about your research than your audience. </a:t>
            </a:r>
            <a:endParaRPr lang="en-US" dirty="0"/>
          </a:p>
        </p:txBody>
      </p:sp>
      <p:sp>
        <p:nvSpPr>
          <p:cNvPr id="8" name="Rectangle 7"/>
          <p:cNvSpPr/>
          <p:nvPr/>
        </p:nvSpPr>
        <p:spPr>
          <a:xfrm>
            <a:off x="1447800" y="2362200"/>
            <a:ext cx="2286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years</a:t>
            </a:r>
            <a:endParaRPr lang="en-US" dirty="0"/>
          </a:p>
        </p:txBody>
      </p:sp>
      <p:sp>
        <p:nvSpPr>
          <p:cNvPr id="13" name="TextBox 12"/>
          <p:cNvSpPr txBox="1"/>
          <p:nvPr/>
        </p:nvSpPr>
        <p:spPr>
          <a:xfrm>
            <a:off x="1371600" y="5117068"/>
            <a:ext cx="2362200" cy="369332"/>
          </a:xfrm>
          <a:prstGeom prst="rect">
            <a:avLst/>
          </a:prstGeom>
          <a:noFill/>
        </p:spPr>
        <p:txBody>
          <a:bodyPr wrap="square" rtlCol="0">
            <a:spAutoFit/>
          </a:bodyPr>
          <a:lstStyle/>
          <a:p>
            <a:pPr algn="ctr"/>
            <a:r>
              <a:rPr lang="en-US" dirty="0" smtClean="0"/>
              <a:t>Time spent working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Reason #2</a:t>
            </a:r>
            <a:endParaRPr lang="en-US" dirty="0"/>
          </a:p>
        </p:txBody>
      </p:sp>
      <p:sp>
        <p:nvSpPr>
          <p:cNvPr id="3" name="Content Placeholder 2"/>
          <p:cNvSpPr>
            <a:spLocks noGrp="1"/>
          </p:cNvSpPr>
          <p:nvPr>
            <p:ph idx="1"/>
          </p:nvPr>
        </p:nvSpPr>
        <p:spPr>
          <a:xfrm>
            <a:off x="1219200" y="1219200"/>
            <a:ext cx="7498080" cy="1219200"/>
          </a:xfrm>
        </p:spPr>
        <p:txBody>
          <a:bodyPr>
            <a:normAutofit/>
          </a:bodyPr>
          <a:lstStyle/>
          <a:p>
            <a:pPr>
              <a:buNone/>
            </a:pPr>
            <a:r>
              <a:rPr lang="en-US" dirty="0" smtClean="0"/>
              <a:t>You have spent much more time thinking about your research than your audience. </a:t>
            </a:r>
            <a:endParaRPr lang="en-US" dirty="0"/>
          </a:p>
        </p:txBody>
      </p:sp>
      <p:sp>
        <p:nvSpPr>
          <p:cNvPr id="8" name="Rectangle 7"/>
          <p:cNvSpPr/>
          <p:nvPr/>
        </p:nvSpPr>
        <p:spPr>
          <a:xfrm>
            <a:off x="1447800" y="2362200"/>
            <a:ext cx="2286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years</a:t>
            </a:r>
            <a:endParaRPr lang="en-US" dirty="0"/>
          </a:p>
        </p:txBody>
      </p:sp>
      <p:sp>
        <p:nvSpPr>
          <p:cNvPr id="9" name="Rectangle 8"/>
          <p:cNvSpPr/>
          <p:nvPr/>
        </p:nvSpPr>
        <p:spPr>
          <a:xfrm>
            <a:off x="4038600" y="46482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weeks</a:t>
            </a:r>
            <a:endParaRPr lang="en-US" dirty="0"/>
          </a:p>
        </p:txBody>
      </p:sp>
      <p:sp>
        <p:nvSpPr>
          <p:cNvPr id="13" name="TextBox 12"/>
          <p:cNvSpPr txBox="1"/>
          <p:nvPr/>
        </p:nvSpPr>
        <p:spPr>
          <a:xfrm>
            <a:off x="1371600" y="5117068"/>
            <a:ext cx="2362200" cy="369332"/>
          </a:xfrm>
          <a:prstGeom prst="rect">
            <a:avLst/>
          </a:prstGeom>
          <a:noFill/>
        </p:spPr>
        <p:txBody>
          <a:bodyPr wrap="square" rtlCol="0">
            <a:spAutoFit/>
          </a:bodyPr>
          <a:lstStyle/>
          <a:p>
            <a:pPr algn="ctr"/>
            <a:r>
              <a:rPr lang="en-US" dirty="0" smtClean="0"/>
              <a:t>Time spent working</a:t>
            </a:r>
            <a:endParaRPr lang="en-US" dirty="0"/>
          </a:p>
        </p:txBody>
      </p:sp>
      <p:sp>
        <p:nvSpPr>
          <p:cNvPr id="14" name="TextBox 13"/>
          <p:cNvSpPr txBox="1"/>
          <p:nvPr/>
        </p:nvSpPr>
        <p:spPr>
          <a:xfrm>
            <a:off x="3962400" y="5105400"/>
            <a:ext cx="2362200" cy="646331"/>
          </a:xfrm>
          <a:prstGeom prst="rect">
            <a:avLst/>
          </a:prstGeom>
          <a:noFill/>
        </p:spPr>
        <p:txBody>
          <a:bodyPr wrap="square" rtlCol="0">
            <a:spAutoFit/>
          </a:bodyPr>
          <a:lstStyle/>
          <a:p>
            <a:pPr algn="ctr"/>
            <a:r>
              <a:rPr lang="en-US" dirty="0" smtClean="0"/>
              <a:t>Maximum time spent understanding a paper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Reason #2</a:t>
            </a:r>
            <a:endParaRPr lang="en-US" dirty="0"/>
          </a:p>
        </p:txBody>
      </p:sp>
      <p:sp>
        <p:nvSpPr>
          <p:cNvPr id="3" name="Content Placeholder 2"/>
          <p:cNvSpPr>
            <a:spLocks noGrp="1"/>
          </p:cNvSpPr>
          <p:nvPr>
            <p:ph idx="1"/>
          </p:nvPr>
        </p:nvSpPr>
        <p:spPr>
          <a:xfrm>
            <a:off x="1219200" y="1219200"/>
            <a:ext cx="7498080" cy="1219200"/>
          </a:xfrm>
        </p:spPr>
        <p:txBody>
          <a:bodyPr>
            <a:normAutofit/>
          </a:bodyPr>
          <a:lstStyle/>
          <a:p>
            <a:pPr>
              <a:buNone/>
            </a:pPr>
            <a:r>
              <a:rPr lang="en-US" dirty="0" smtClean="0"/>
              <a:t>You have spent much more time thinking about your research than your audience. </a:t>
            </a:r>
            <a:endParaRPr lang="en-US" dirty="0"/>
          </a:p>
        </p:txBody>
      </p:sp>
      <p:sp>
        <p:nvSpPr>
          <p:cNvPr id="8" name="Rectangle 7"/>
          <p:cNvSpPr/>
          <p:nvPr/>
        </p:nvSpPr>
        <p:spPr>
          <a:xfrm>
            <a:off x="1447800" y="2362200"/>
            <a:ext cx="2286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years</a:t>
            </a:r>
            <a:endParaRPr lang="en-US" dirty="0"/>
          </a:p>
        </p:txBody>
      </p:sp>
      <p:sp>
        <p:nvSpPr>
          <p:cNvPr id="9" name="Rectangle 8"/>
          <p:cNvSpPr/>
          <p:nvPr/>
        </p:nvSpPr>
        <p:spPr>
          <a:xfrm>
            <a:off x="4038600" y="46482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weeks</a:t>
            </a:r>
            <a:endParaRPr lang="en-US" dirty="0"/>
          </a:p>
        </p:txBody>
      </p:sp>
      <p:sp>
        <p:nvSpPr>
          <p:cNvPr id="10" name="Rectangle 9"/>
          <p:cNvSpPr/>
          <p:nvPr/>
        </p:nvSpPr>
        <p:spPr>
          <a:xfrm>
            <a:off x="6553200" y="5029200"/>
            <a:ext cx="2133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086600" y="4572000"/>
            <a:ext cx="1676400" cy="369332"/>
          </a:xfrm>
          <a:prstGeom prst="rect">
            <a:avLst/>
          </a:prstGeom>
          <a:noFill/>
        </p:spPr>
        <p:txBody>
          <a:bodyPr wrap="square" rtlCol="0">
            <a:spAutoFit/>
          </a:bodyPr>
          <a:lstStyle/>
          <a:p>
            <a:r>
              <a:rPr lang="en-US" dirty="0" smtClean="0"/>
              <a:t>15 minutes</a:t>
            </a:r>
            <a:endParaRPr lang="en-US" dirty="0"/>
          </a:p>
        </p:txBody>
      </p:sp>
      <p:sp>
        <p:nvSpPr>
          <p:cNvPr id="13" name="TextBox 12"/>
          <p:cNvSpPr txBox="1"/>
          <p:nvPr/>
        </p:nvSpPr>
        <p:spPr>
          <a:xfrm>
            <a:off x="1371600" y="5117068"/>
            <a:ext cx="2362200" cy="369332"/>
          </a:xfrm>
          <a:prstGeom prst="rect">
            <a:avLst/>
          </a:prstGeom>
          <a:noFill/>
        </p:spPr>
        <p:txBody>
          <a:bodyPr wrap="square" rtlCol="0">
            <a:spAutoFit/>
          </a:bodyPr>
          <a:lstStyle/>
          <a:p>
            <a:pPr algn="ctr"/>
            <a:r>
              <a:rPr lang="en-US" dirty="0" smtClean="0"/>
              <a:t>Time spent working</a:t>
            </a:r>
            <a:endParaRPr lang="en-US" dirty="0"/>
          </a:p>
        </p:txBody>
      </p:sp>
      <p:sp>
        <p:nvSpPr>
          <p:cNvPr id="14" name="TextBox 13"/>
          <p:cNvSpPr txBox="1"/>
          <p:nvPr/>
        </p:nvSpPr>
        <p:spPr>
          <a:xfrm>
            <a:off x="3962400" y="5105400"/>
            <a:ext cx="2362200" cy="646331"/>
          </a:xfrm>
          <a:prstGeom prst="rect">
            <a:avLst/>
          </a:prstGeom>
          <a:noFill/>
        </p:spPr>
        <p:txBody>
          <a:bodyPr wrap="square" rtlCol="0">
            <a:spAutoFit/>
          </a:bodyPr>
          <a:lstStyle/>
          <a:p>
            <a:pPr algn="ctr"/>
            <a:r>
              <a:rPr lang="en-US" dirty="0" smtClean="0"/>
              <a:t>Maximum time spent understanding a paper</a:t>
            </a:r>
            <a:endParaRPr lang="en-US" dirty="0"/>
          </a:p>
        </p:txBody>
      </p:sp>
      <p:sp>
        <p:nvSpPr>
          <p:cNvPr id="15" name="TextBox 14"/>
          <p:cNvSpPr txBox="1"/>
          <p:nvPr/>
        </p:nvSpPr>
        <p:spPr>
          <a:xfrm>
            <a:off x="6553200" y="5181600"/>
            <a:ext cx="2362200" cy="646331"/>
          </a:xfrm>
          <a:prstGeom prst="rect">
            <a:avLst/>
          </a:prstGeom>
          <a:noFill/>
        </p:spPr>
        <p:txBody>
          <a:bodyPr wrap="square" rtlCol="0">
            <a:spAutoFit/>
          </a:bodyPr>
          <a:lstStyle/>
          <a:p>
            <a:pPr algn="ctr"/>
            <a:r>
              <a:rPr lang="en-US" dirty="0" smtClean="0"/>
              <a:t>Time spent listening to a conference talk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Reason #2</a:t>
            </a:r>
            <a:endParaRPr lang="en-US" dirty="0"/>
          </a:p>
        </p:txBody>
      </p:sp>
      <p:sp>
        <p:nvSpPr>
          <p:cNvPr id="3" name="Content Placeholder 2"/>
          <p:cNvSpPr>
            <a:spLocks noGrp="1"/>
          </p:cNvSpPr>
          <p:nvPr>
            <p:ph idx="1"/>
          </p:nvPr>
        </p:nvSpPr>
        <p:spPr>
          <a:xfrm>
            <a:off x="1219200" y="1219200"/>
            <a:ext cx="7498080" cy="1219200"/>
          </a:xfrm>
        </p:spPr>
        <p:txBody>
          <a:bodyPr>
            <a:normAutofit/>
          </a:bodyPr>
          <a:lstStyle/>
          <a:p>
            <a:pPr>
              <a:buNone/>
            </a:pPr>
            <a:r>
              <a:rPr lang="en-US" dirty="0" smtClean="0"/>
              <a:t>You have spent much more time thinking about your research than your audience. </a:t>
            </a:r>
            <a:endParaRPr lang="en-US" dirty="0"/>
          </a:p>
        </p:txBody>
      </p:sp>
      <p:sp>
        <p:nvSpPr>
          <p:cNvPr id="5" name="Content Placeholder 2"/>
          <p:cNvSpPr txBox="1">
            <a:spLocks/>
          </p:cNvSpPr>
          <p:nvPr/>
        </p:nvSpPr>
        <p:spPr>
          <a:xfrm>
            <a:off x="1219200" y="5943600"/>
            <a:ext cx="7924800" cy="762000"/>
          </a:xfrm>
          <a:prstGeom prst="rect">
            <a:avLst/>
          </a:prstGeom>
        </p:spPr>
        <p:txBody>
          <a:bodyPr>
            <a:normAutofit fontScale="8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n-US" sz="3200" dirty="0" smtClean="0"/>
              <a:t>It is not easy to explain 2 years of work in a 15 minute presentation!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1447800" y="2362200"/>
            <a:ext cx="2286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years</a:t>
            </a:r>
            <a:endParaRPr lang="en-US" dirty="0"/>
          </a:p>
        </p:txBody>
      </p:sp>
      <p:sp>
        <p:nvSpPr>
          <p:cNvPr id="9" name="Rectangle 8"/>
          <p:cNvSpPr/>
          <p:nvPr/>
        </p:nvSpPr>
        <p:spPr>
          <a:xfrm>
            <a:off x="4038600" y="46482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weeks</a:t>
            </a:r>
            <a:endParaRPr lang="en-US" dirty="0"/>
          </a:p>
        </p:txBody>
      </p:sp>
      <p:sp>
        <p:nvSpPr>
          <p:cNvPr id="10" name="Rectangle 9"/>
          <p:cNvSpPr/>
          <p:nvPr/>
        </p:nvSpPr>
        <p:spPr>
          <a:xfrm>
            <a:off x="6553200" y="5029200"/>
            <a:ext cx="2133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086600" y="4572000"/>
            <a:ext cx="1676400" cy="369332"/>
          </a:xfrm>
          <a:prstGeom prst="rect">
            <a:avLst/>
          </a:prstGeom>
          <a:noFill/>
        </p:spPr>
        <p:txBody>
          <a:bodyPr wrap="square" rtlCol="0">
            <a:spAutoFit/>
          </a:bodyPr>
          <a:lstStyle/>
          <a:p>
            <a:r>
              <a:rPr lang="en-US" dirty="0" smtClean="0"/>
              <a:t>15 minutes</a:t>
            </a:r>
            <a:endParaRPr lang="en-US" dirty="0"/>
          </a:p>
        </p:txBody>
      </p:sp>
      <p:sp>
        <p:nvSpPr>
          <p:cNvPr id="13" name="TextBox 12"/>
          <p:cNvSpPr txBox="1"/>
          <p:nvPr/>
        </p:nvSpPr>
        <p:spPr>
          <a:xfrm>
            <a:off x="1371600" y="5117068"/>
            <a:ext cx="2362200" cy="369332"/>
          </a:xfrm>
          <a:prstGeom prst="rect">
            <a:avLst/>
          </a:prstGeom>
          <a:noFill/>
        </p:spPr>
        <p:txBody>
          <a:bodyPr wrap="square" rtlCol="0">
            <a:spAutoFit/>
          </a:bodyPr>
          <a:lstStyle/>
          <a:p>
            <a:pPr algn="ctr"/>
            <a:r>
              <a:rPr lang="en-US" dirty="0" smtClean="0"/>
              <a:t>Time spent working</a:t>
            </a:r>
            <a:endParaRPr lang="en-US" dirty="0"/>
          </a:p>
        </p:txBody>
      </p:sp>
      <p:sp>
        <p:nvSpPr>
          <p:cNvPr id="14" name="TextBox 13"/>
          <p:cNvSpPr txBox="1"/>
          <p:nvPr/>
        </p:nvSpPr>
        <p:spPr>
          <a:xfrm>
            <a:off x="3962400" y="5105400"/>
            <a:ext cx="2362200" cy="646331"/>
          </a:xfrm>
          <a:prstGeom prst="rect">
            <a:avLst/>
          </a:prstGeom>
          <a:noFill/>
        </p:spPr>
        <p:txBody>
          <a:bodyPr wrap="square" rtlCol="0">
            <a:spAutoFit/>
          </a:bodyPr>
          <a:lstStyle/>
          <a:p>
            <a:pPr algn="ctr"/>
            <a:r>
              <a:rPr lang="en-US" dirty="0" smtClean="0"/>
              <a:t>Maximum time spent understanding a paper</a:t>
            </a:r>
            <a:endParaRPr lang="en-US" dirty="0"/>
          </a:p>
        </p:txBody>
      </p:sp>
      <p:sp>
        <p:nvSpPr>
          <p:cNvPr id="15" name="TextBox 14"/>
          <p:cNvSpPr txBox="1"/>
          <p:nvPr/>
        </p:nvSpPr>
        <p:spPr>
          <a:xfrm>
            <a:off x="6553200" y="5181600"/>
            <a:ext cx="2362200" cy="646331"/>
          </a:xfrm>
          <a:prstGeom prst="rect">
            <a:avLst/>
          </a:prstGeom>
          <a:noFill/>
        </p:spPr>
        <p:txBody>
          <a:bodyPr wrap="square" rtlCol="0">
            <a:spAutoFit/>
          </a:bodyPr>
          <a:lstStyle/>
          <a:p>
            <a:pPr algn="ctr"/>
            <a:r>
              <a:rPr lang="en-US" dirty="0" smtClean="0"/>
              <a:t>Time spent listening to a conference talk</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rmAutofit/>
          </a:bodyPr>
          <a:lstStyle/>
          <a:p>
            <a:r>
              <a:rPr lang="en-US" dirty="0" smtClean="0"/>
              <a:t>Reason #3</a:t>
            </a:r>
            <a:endParaRPr lang="en-US" dirty="0"/>
          </a:p>
        </p:txBody>
      </p:sp>
      <p:sp>
        <p:nvSpPr>
          <p:cNvPr id="3" name="Content Placeholder 2"/>
          <p:cNvSpPr>
            <a:spLocks noGrp="1"/>
          </p:cNvSpPr>
          <p:nvPr>
            <p:ph idx="1"/>
          </p:nvPr>
        </p:nvSpPr>
        <p:spPr>
          <a:xfrm>
            <a:off x="1219200" y="1219200"/>
            <a:ext cx="7498080" cy="1219200"/>
          </a:xfrm>
        </p:spPr>
        <p:txBody>
          <a:bodyPr>
            <a:normAutofit/>
          </a:bodyPr>
          <a:lstStyle/>
          <a:p>
            <a:pPr>
              <a:buNone/>
            </a:pPr>
            <a:r>
              <a:rPr lang="en-US" dirty="0" smtClean="0"/>
              <a:t>It is important when you apply for jobs!</a:t>
            </a:r>
            <a:endParaRPr lang="en-US" dirty="0"/>
          </a:p>
        </p:txBody>
      </p:sp>
      <p:sp>
        <p:nvSpPr>
          <p:cNvPr id="5" name="Content Placeholder 2"/>
          <p:cNvSpPr txBox="1">
            <a:spLocks/>
          </p:cNvSpPr>
          <p:nvPr/>
        </p:nvSpPr>
        <p:spPr>
          <a:xfrm>
            <a:off x="1219200" y="5410200"/>
            <a:ext cx="7924800" cy="1295400"/>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n-US" sz="3200" b="1" noProof="0" dirty="0" smtClean="0"/>
              <a:t>Every</a:t>
            </a:r>
            <a:r>
              <a:rPr lang="en-US" sz="3200" noProof="0" dirty="0" smtClean="0"/>
              <a:t> engineering job will require you to write reports and give presentations.  So companies look for this when they hire.</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5123" name="Picture 3"/>
          <p:cNvPicPr>
            <a:picLocks noChangeAspect="1" noChangeArrowheads="1"/>
          </p:cNvPicPr>
          <p:nvPr/>
        </p:nvPicPr>
        <p:blipFill>
          <a:blip r:embed="rId2" cstate="print"/>
          <a:srcRect/>
          <a:stretch>
            <a:fillRect/>
          </a:stretch>
        </p:blipFill>
        <p:spPr bwMode="auto">
          <a:xfrm>
            <a:off x="2570604" y="1828800"/>
            <a:ext cx="4973196" cy="330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6558</TotalTime>
  <Words>2420</Words>
  <Application>Microsoft Office PowerPoint</Application>
  <PresentationFormat>On-screen Show (4:3)</PresentationFormat>
  <Paragraphs>336</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Solstice</vt:lpstr>
      <vt:lpstr>Communicating Research Findings: Tips for Papers and Presentations</vt:lpstr>
      <vt:lpstr>Why is communication so important?</vt:lpstr>
      <vt:lpstr>Why is communication so important?</vt:lpstr>
      <vt:lpstr>Reason #1</vt:lpstr>
      <vt:lpstr>Reason #2</vt:lpstr>
      <vt:lpstr>Reason #2</vt:lpstr>
      <vt:lpstr>Reason #2</vt:lpstr>
      <vt:lpstr>Reason #2</vt:lpstr>
      <vt:lpstr>Reason #3</vt:lpstr>
      <vt:lpstr>Reason #4</vt:lpstr>
      <vt:lpstr>Reason #5</vt:lpstr>
      <vt:lpstr>Talk Outline</vt:lpstr>
      <vt:lpstr>Talk Outline</vt:lpstr>
      <vt:lpstr>The Most Important Rule</vt:lpstr>
      <vt:lpstr>The Most Important Rule</vt:lpstr>
      <vt:lpstr>The Most Important Rule</vt:lpstr>
      <vt:lpstr>The Most Important Rule</vt:lpstr>
      <vt:lpstr>The Most Important Rule</vt:lpstr>
      <vt:lpstr>Another Important Rule</vt:lpstr>
      <vt:lpstr>Structure</vt:lpstr>
      <vt:lpstr>Writing a Technical Paper</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Giving a Conference Presentation</vt:lpstr>
      <vt:lpstr>Slide 39</vt:lpstr>
      <vt:lpstr>Slide 40</vt:lpstr>
      <vt:lpstr>Slide 41</vt:lpstr>
      <vt:lpstr>Slide 42</vt:lpstr>
      <vt:lpstr>Slide 43</vt:lpstr>
      <vt:lpstr>Slide 44</vt:lpstr>
      <vt:lpstr>Slide 45</vt:lpstr>
      <vt:lpstr>Slide 46</vt:lpstr>
    </vt:vector>
  </TitlesOfParts>
  <Company>University of Wyoming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Assignment and Congestion Pricing</dc:title>
  <dc:creator>Your User Name</dc:creator>
  <cp:lastModifiedBy>Your User Name</cp:lastModifiedBy>
  <cp:revision>25</cp:revision>
  <dcterms:created xsi:type="dcterms:W3CDTF">2009-12-14T13:01:18Z</dcterms:created>
  <dcterms:modified xsi:type="dcterms:W3CDTF">2010-09-27T23:42:36Z</dcterms:modified>
</cp:coreProperties>
</file>