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handoutMasterIdLst>
    <p:handoutMasterId r:id="rId20"/>
  </p:handoutMasterIdLst>
  <p:sldIdLst>
    <p:sldId id="256" r:id="rId2"/>
    <p:sldId id="318" r:id="rId3"/>
    <p:sldId id="317" r:id="rId4"/>
    <p:sldId id="319" r:id="rId5"/>
    <p:sldId id="288" r:id="rId6"/>
    <p:sldId id="305" r:id="rId7"/>
    <p:sldId id="308" r:id="rId8"/>
    <p:sldId id="306" r:id="rId9"/>
    <p:sldId id="307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</p:sldIdLst>
  <p:sldSz cx="10058400" cy="7772400"/>
  <p:notesSz cx="6858000" cy="93138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232" y="-12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EE1BAD1-7A93-40EC-9187-4838093F1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99A16-B335-4BE0-AD49-8316D652A76B}" type="datetimeFigureOut">
              <a:rPr lang="en-US" smtClean="0"/>
              <a:pPr/>
              <a:t>9/21/2010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8500"/>
            <a:ext cx="452120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363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B709C-4052-4F70-AD7C-4C04A50E48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575816" y="407885"/>
            <a:ext cx="8147304" cy="1668475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575816" y="2096739"/>
            <a:ext cx="8147304" cy="1986280"/>
          </a:xfrm>
        </p:spPr>
        <p:txBody>
          <a:bodyPr tIns="0"/>
          <a:lstStyle>
            <a:lvl1pPr marL="30565" indent="0" algn="l">
              <a:buNone/>
              <a:defRPr sz="29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509412" indent="0" algn="ctr">
              <a:buNone/>
            </a:lvl2pPr>
            <a:lvl3pPr marL="1018824" indent="0" algn="ctr">
              <a:buNone/>
            </a:lvl3pPr>
            <a:lvl4pPr marL="1528237" indent="0" algn="ctr">
              <a:buNone/>
            </a:lvl4pPr>
            <a:lvl5pPr marL="2037649" indent="0" algn="ctr">
              <a:buNone/>
            </a:lvl5pPr>
            <a:lvl6pPr marL="2547061" indent="0" algn="ctr">
              <a:buNone/>
            </a:lvl6pPr>
            <a:lvl7pPr marL="3056473" indent="0" algn="ctr">
              <a:buNone/>
            </a:lvl7pPr>
            <a:lvl8pPr marL="3565886" indent="0" algn="ctr">
              <a:buNone/>
            </a:lvl8pPr>
            <a:lvl9pPr marL="407529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6AE2C2-BCA3-489A-B941-1E8F09653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13576" y="1602309"/>
            <a:ext cx="231343" cy="23835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272894" y="1524352"/>
            <a:ext cx="70409" cy="7254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E1B57C-FBFD-420E-A721-AC3FC94EBD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43800" y="311258"/>
            <a:ext cx="2011680" cy="6631728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11259"/>
            <a:ext cx="6118860" cy="663172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3EDC4-957E-4A00-AA64-AD919051D3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C902247-C09D-455F-8FC1-A268E5E75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11179" y="-61"/>
            <a:ext cx="7543800" cy="777246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231" y="2947035"/>
            <a:ext cx="7040880" cy="2590800"/>
          </a:xfrm>
        </p:spPr>
        <p:txBody>
          <a:bodyPr anchor="t"/>
          <a:lstStyle>
            <a:lvl1pPr algn="l">
              <a:lnSpc>
                <a:spcPts val="5014"/>
              </a:lnSpc>
              <a:buNone/>
              <a:defRPr sz="45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6231" y="1209040"/>
            <a:ext cx="7040880" cy="1711007"/>
          </a:xfrm>
        </p:spPr>
        <p:txBody>
          <a:bodyPr anchor="b"/>
          <a:lstStyle>
            <a:lvl1pPr marL="20376" indent="0">
              <a:lnSpc>
                <a:spcPts val="2563"/>
              </a:lnSpc>
              <a:spcBef>
                <a:spcPts val="0"/>
              </a:spcBef>
              <a:buNone/>
              <a:defRPr sz="22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24DF09-B283-49CF-AEB1-1FDDCA09C6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514600" y="0"/>
            <a:ext cx="83820" cy="777246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389553" y="3189943"/>
            <a:ext cx="231343" cy="23835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648870" y="3111986"/>
            <a:ext cx="70409" cy="72542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69" y="310896"/>
            <a:ext cx="8247888" cy="1295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9169" y="1727200"/>
            <a:ext cx="4023360" cy="528523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3697" y="1727200"/>
            <a:ext cx="4023360" cy="528523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230878-FF7F-4CF0-AC21-6EE8A04B5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5848381"/>
            <a:ext cx="9052560" cy="1295400"/>
          </a:xfrm>
        </p:spPr>
        <p:txBody>
          <a:bodyPr anchor="ctr"/>
          <a:lstStyle>
            <a:lvl1pPr algn="ctr">
              <a:defRPr sz="50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72048"/>
            <a:ext cx="4425696" cy="72542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318" indent="0" algn="l">
              <a:lnSpc>
                <a:spcPct val="100000"/>
              </a:lnSpc>
              <a:spcBef>
                <a:spcPts val="111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9784" y="372048"/>
            <a:ext cx="4425696" cy="72542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71318" indent="0" algn="l">
              <a:lnSpc>
                <a:spcPct val="100000"/>
              </a:lnSpc>
              <a:spcBef>
                <a:spcPts val="111"/>
              </a:spcBef>
              <a:buNone/>
              <a:defRPr sz="2100" b="0">
                <a:solidFill>
                  <a:schemeClr val="tx1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2920" y="1098581"/>
            <a:ext cx="4425696" cy="46634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8095" indent="-305647">
              <a:lnSpc>
                <a:spcPct val="100000"/>
              </a:lnSpc>
              <a:spcBef>
                <a:spcPts val="780"/>
              </a:spcBef>
              <a:defRPr sz="2700"/>
            </a:lvl1pPr>
            <a:lvl2pPr>
              <a:lnSpc>
                <a:spcPct val="100000"/>
              </a:lnSpc>
              <a:spcBef>
                <a:spcPts val="780"/>
              </a:spcBef>
              <a:defRPr sz="2200"/>
            </a:lvl2pPr>
            <a:lvl3pPr>
              <a:lnSpc>
                <a:spcPct val="100000"/>
              </a:lnSpc>
              <a:spcBef>
                <a:spcPts val="780"/>
              </a:spcBef>
              <a:defRPr sz="2000"/>
            </a:lvl3pPr>
            <a:lvl4pPr>
              <a:lnSpc>
                <a:spcPct val="100000"/>
              </a:lnSpc>
              <a:spcBef>
                <a:spcPts val="780"/>
              </a:spcBef>
              <a:defRPr sz="1800"/>
            </a:lvl4pPr>
            <a:lvl5pPr>
              <a:lnSpc>
                <a:spcPct val="100000"/>
              </a:lnSpc>
              <a:spcBef>
                <a:spcPts val="780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9784" y="1098581"/>
            <a:ext cx="4425696" cy="46634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438095" indent="-305647">
              <a:lnSpc>
                <a:spcPct val="100000"/>
              </a:lnSpc>
              <a:spcBef>
                <a:spcPts val="780"/>
              </a:spcBef>
              <a:defRPr sz="2700"/>
            </a:lvl1pPr>
            <a:lvl2pPr>
              <a:lnSpc>
                <a:spcPct val="100000"/>
              </a:lnSpc>
              <a:spcBef>
                <a:spcPts val="780"/>
              </a:spcBef>
              <a:defRPr sz="2200"/>
            </a:lvl2pPr>
            <a:lvl3pPr>
              <a:lnSpc>
                <a:spcPct val="100000"/>
              </a:lnSpc>
              <a:spcBef>
                <a:spcPts val="780"/>
              </a:spcBef>
              <a:defRPr sz="2000"/>
            </a:lvl3pPr>
            <a:lvl4pPr>
              <a:lnSpc>
                <a:spcPct val="100000"/>
              </a:lnSpc>
              <a:spcBef>
                <a:spcPts val="780"/>
              </a:spcBef>
              <a:defRPr sz="1800"/>
            </a:lvl4pPr>
            <a:lvl5pPr>
              <a:lnSpc>
                <a:spcPct val="100000"/>
              </a:lnSpc>
              <a:spcBef>
                <a:spcPts val="780"/>
              </a:spcBef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87B72F-914B-436D-A75D-D7E35B42A9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9169" y="310896"/>
            <a:ext cx="8247888" cy="12954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6D9A6F-8F99-4014-9B3F-A40FAFB1D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16482" y="0"/>
            <a:ext cx="8941918" cy="77724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53B620-C4CB-4C1B-8B05-6BBB9622D6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116483" y="-61"/>
            <a:ext cx="80467" cy="777246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45682"/>
            <a:ext cx="4191000" cy="1316990"/>
          </a:xfrm>
          <a:ln>
            <a:noFill/>
          </a:ln>
        </p:spPr>
        <p:txBody>
          <a:bodyPr anchor="b"/>
          <a:lstStyle>
            <a:lvl1pPr algn="l">
              <a:lnSpc>
                <a:spcPts val="2228"/>
              </a:lnSpc>
              <a:buNone/>
              <a:defRPr sz="25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2920" y="1594559"/>
            <a:ext cx="4191000" cy="791633"/>
          </a:xfrm>
        </p:spPr>
        <p:txBody>
          <a:bodyPr/>
          <a:lstStyle>
            <a:lvl1pPr marL="50941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2920" y="2418080"/>
            <a:ext cx="8968740" cy="452490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5A0431-A65C-49E6-A8E4-51B8F448FF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5586" y="1209040"/>
            <a:ext cx="3017520" cy="2245360"/>
          </a:xfrm>
        </p:spPr>
        <p:txBody>
          <a:bodyPr anchor="b">
            <a:noAutofit/>
          </a:bodyPr>
          <a:lstStyle>
            <a:lvl1pPr algn="l">
              <a:buNone/>
              <a:defRPr sz="23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FFE9B0-FAE4-447C-81CC-F09A6CDD18F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1209040"/>
            <a:ext cx="5029200" cy="51816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101882" tIns="305647" rIns="101882" bIns="50941" rtlCol="0" anchor="t">
            <a:normAutofit/>
          </a:bodyPr>
          <a:lstStyle>
            <a:extLst/>
          </a:lstStyle>
          <a:p>
            <a:pPr marL="0" indent="-315836" algn="l" rtl="0" eaLnBrk="1" latinLnBrk="0" hangingPunct="1">
              <a:lnSpc>
                <a:spcPts val="3343"/>
              </a:lnSpc>
              <a:spcBef>
                <a:spcPts val="669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6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2020" y="1295404"/>
            <a:ext cx="4861560" cy="3983135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101882" tIns="305647" anchor="t"/>
          <a:lstStyle>
            <a:lvl1pPr marL="0" indent="0" algn="l" eaLnBrk="1" latinLnBrk="0" hangingPunct="1">
              <a:buNone/>
              <a:defRPr sz="36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436398" y="1081587"/>
            <a:ext cx="754380" cy="23155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504034" y="1061691"/>
            <a:ext cx="714146" cy="231551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2020" y="5440680"/>
            <a:ext cx="4861560" cy="863600"/>
          </a:xfrm>
        </p:spPr>
        <p:txBody>
          <a:bodyPr anchor="ctr"/>
          <a:lstStyle>
            <a:lvl1pPr marL="0" indent="0" algn="l">
              <a:lnSpc>
                <a:spcPts val="1783"/>
              </a:lnSpc>
              <a:spcBef>
                <a:spcPts val="0"/>
              </a:spcBef>
              <a:buNone/>
              <a:defRPr sz="1600">
                <a:solidFill>
                  <a:srgbClr val="777777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97519" y="-924711"/>
            <a:ext cx="1802776" cy="185740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85698" y="23916"/>
            <a:ext cx="1872410" cy="1929150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01170" y="1195754"/>
            <a:ext cx="1238289" cy="1249641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114161" y="-61"/>
            <a:ext cx="8944240" cy="777246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579169" y="311256"/>
            <a:ext cx="8247888" cy="1295400"/>
          </a:xfrm>
          <a:prstGeom prst="rect">
            <a:avLst/>
          </a:prstGeom>
        </p:spPr>
        <p:txBody>
          <a:bodyPr lIns="101882" tIns="50941" rIns="101882" bIns="50941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579169" y="1640840"/>
            <a:ext cx="8247888" cy="5440680"/>
          </a:xfrm>
          <a:prstGeom prst="rect">
            <a:avLst/>
          </a:prstGeom>
        </p:spPr>
        <p:txBody>
          <a:bodyPr lIns="101882" tIns="50941" rIns="101882" bIns="50941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939540" y="7146290"/>
            <a:ext cx="2346960" cy="539750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6286500" y="7146290"/>
            <a:ext cx="3185160" cy="539750"/>
          </a:xfrm>
          <a:prstGeom prst="rect">
            <a:avLst/>
          </a:prstGeom>
        </p:spPr>
        <p:txBody>
          <a:bodyPr lIns="101882" tIns="50941" rIns="101882" bIns="50941" anchor="b"/>
          <a:lstStyle>
            <a:lvl1pPr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9475013" y="7146290"/>
            <a:ext cx="502920" cy="539750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ctr" eaLnBrk="1" latinLnBrk="0" hangingPunct="1">
              <a:defRPr kumimoji="0" sz="13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547A785-F713-4E0C-8E89-2298B35890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116483" y="-61"/>
            <a:ext cx="80467" cy="777246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407530" indent="-315836" algn="l" rtl="0" eaLnBrk="1" latinLnBrk="0" hangingPunct="1">
        <a:lnSpc>
          <a:spcPct val="100000"/>
        </a:lnSpc>
        <a:spcBef>
          <a:spcPts val="669"/>
        </a:spcBef>
        <a:buClr>
          <a:schemeClr val="accent1"/>
        </a:buClr>
        <a:buSzPct val="80000"/>
        <a:buFont typeface="Wingdings 2"/>
        <a:buChar char="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13177" indent="-264894" algn="l" rtl="0" eaLnBrk="1" latinLnBrk="0" hangingPunct="1">
        <a:lnSpc>
          <a:spcPct val="100000"/>
        </a:lnSpc>
        <a:spcBef>
          <a:spcPts val="613"/>
        </a:spcBef>
        <a:buClr>
          <a:schemeClr val="accent1"/>
        </a:buClr>
        <a:buFont typeface="Verdana"/>
        <a:buChar char="◦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988260" indent="-254706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589" indent="-193577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731" indent="-203765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681060" indent="-203765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1915390" indent="-20376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9531" indent="-20376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373861" indent="-203765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700" dirty="0" smtClean="0"/>
              <a:t>Getting Ahead Before you Fall Behind</a:t>
            </a:r>
            <a:endParaRPr lang="en-US" sz="67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How to Succeed in College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To-do list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579169" y="1640840"/>
            <a:ext cx="8247888" cy="544068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Every morning, make a list of everything you need or want to get done; work down the list.</a:t>
            </a:r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752600" y="4191000"/>
            <a:ext cx="7391400" cy="1524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Advantage: Simple</a:t>
            </a:r>
          </a:p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Disadvantage: Tends to focus on short-term needs rather than long-term goals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ABC-123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579169" y="1600200"/>
            <a:ext cx="8479231" cy="544068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A fancier to-do list.  Mark each item as either A, B, or C.</a:t>
            </a:r>
          </a:p>
          <a:p>
            <a:r>
              <a:rPr lang="en-US" dirty="0" smtClean="0"/>
              <a:t>A = urgent; has to be done today. </a:t>
            </a:r>
          </a:p>
          <a:p>
            <a:pPr>
              <a:buNone/>
            </a:pPr>
            <a:r>
              <a:rPr lang="en-US" sz="2400" dirty="0" smtClean="0"/>
              <a:t>(important enough that you should work late to finish it)</a:t>
            </a:r>
          </a:p>
          <a:p>
            <a:r>
              <a:rPr lang="en-US" dirty="0" smtClean="0"/>
              <a:t>B = want to do today, but OK if you don’t</a:t>
            </a:r>
          </a:p>
          <a:p>
            <a:pPr>
              <a:buNone/>
            </a:pPr>
            <a:r>
              <a:rPr lang="en-US" sz="2000" dirty="0" smtClean="0"/>
              <a:t>(not important enough to stay late to finish)</a:t>
            </a:r>
          </a:p>
          <a:p>
            <a:r>
              <a:rPr lang="en-US" dirty="0" smtClean="0"/>
              <a:t>C = would like to do, but not urgent</a:t>
            </a:r>
          </a:p>
          <a:p>
            <a:pPr>
              <a:buNone/>
            </a:pPr>
            <a:r>
              <a:rPr lang="en-US" sz="2000" dirty="0" smtClean="0"/>
              <a:t>(not important enough to stay late to finish)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ABC-123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579169" y="1600200"/>
            <a:ext cx="8479231" cy="1219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Then, further classify each item with 1, 2, or 3, and sort. </a:t>
            </a:r>
          </a:p>
          <a:p>
            <a:endParaRPr lang="en-US" sz="2000" dirty="0" smtClean="0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676400" y="6096000"/>
            <a:ext cx="7391400" cy="1371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Advantage: Better prioritization</a:t>
            </a:r>
          </a:p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Disadvantage: Focus is on urgent things, rather than important things.  Still a short-term focus.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819401"/>
            <a:ext cx="792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1600" dirty="0" smtClean="0"/>
              <a:t>A1 – Make presentation for seminar</a:t>
            </a:r>
          </a:p>
          <a:p>
            <a:pPr marL="457200" indent="-457200"/>
            <a:r>
              <a:rPr lang="en-US" sz="1600" dirty="0" smtClean="0"/>
              <a:t>A1 – Talk to </a:t>
            </a:r>
            <a:r>
              <a:rPr lang="en-US" sz="1600" dirty="0" err="1" smtClean="0"/>
              <a:t>Avi</a:t>
            </a:r>
            <a:r>
              <a:rPr lang="en-US" sz="1600" dirty="0" smtClean="0"/>
              <a:t> about NSF proposal</a:t>
            </a:r>
          </a:p>
          <a:p>
            <a:pPr marL="457200" indent="-457200"/>
            <a:r>
              <a:rPr lang="en-US" sz="1600" dirty="0" smtClean="0"/>
              <a:t>A2 – Read other NSF calls to get ideas for proposals</a:t>
            </a:r>
          </a:p>
          <a:p>
            <a:pPr marL="457200" indent="-457200"/>
            <a:r>
              <a:rPr lang="en-US" sz="1600" dirty="0" smtClean="0"/>
              <a:t>A3 – Call Sherm at WYDOT to get data</a:t>
            </a:r>
          </a:p>
          <a:p>
            <a:pPr marL="457200" indent="-457200"/>
            <a:r>
              <a:rPr lang="en-US" sz="1600" dirty="0" smtClean="0"/>
              <a:t>B1 – Plan ahead for networks class</a:t>
            </a:r>
          </a:p>
          <a:p>
            <a:pPr marL="457200" indent="-457200"/>
            <a:r>
              <a:rPr lang="en-US" sz="1600" dirty="0" smtClean="0"/>
              <a:t>B1 – Do a TRB review</a:t>
            </a:r>
          </a:p>
          <a:p>
            <a:pPr marL="457200" indent="-457200"/>
            <a:r>
              <a:rPr lang="en-US" sz="1600" dirty="0" smtClean="0"/>
              <a:t>B2 – Finish reading papers for TRB reviews</a:t>
            </a:r>
          </a:p>
          <a:p>
            <a:pPr marL="457200" indent="-457200"/>
            <a:r>
              <a:rPr lang="en-US" sz="1600" dirty="0" smtClean="0"/>
              <a:t>B2 – Email my paper to </a:t>
            </a:r>
            <a:r>
              <a:rPr lang="en-US" sz="1600" dirty="0" err="1" smtClean="0"/>
              <a:t>Dirck</a:t>
            </a:r>
            <a:r>
              <a:rPr lang="en-US" sz="1600" dirty="0" smtClean="0"/>
              <a:t> van </a:t>
            </a:r>
            <a:r>
              <a:rPr lang="en-US" sz="1600" dirty="0" err="1" smtClean="0"/>
              <a:t>Vliet</a:t>
            </a:r>
            <a:r>
              <a:rPr lang="en-US" sz="1600" dirty="0" smtClean="0"/>
              <a:t> </a:t>
            </a:r>
          </a:p>
          <a:p>
            <a:pPr marL="457200" indent="-457200"/>
            <a:r>
              <a:rPr lang="en-US" sz="1600" dirty="0" smtClean="0"/>
              <a:t>B3 – Look at international travel grant</a:t>
            </a:r>
          </a:p>
          <a:p>
            <a:pPr marL="457200" indent="-457200"/>
            <a:r>
              <a:rPr lang="en-US" sz="1600" dirty="0" smtClean="0"/>
              <a:t>C1 – Scan chapter from library book</a:t>
            </a:r>
          </a:p>
          <a:p>
            <a:pPr marL="457200" indent="-457200"/>
            <a:r>
              <a:rPr lang="en-US" sz="1600" dirty="0" smtClean="0"/>
              <a:t>C2 – Debug traffic assignment code</a:t>
            </a:r>
          </a:p>
          <a:p>
            <a:pPr marL="457200" indent="-457200"/>
            <a:r>
              <a:rPr lang="en-US" sz="1600" dirty="0" smtClean="0"/>
              <a:t>C3 – Check on VISTA</a:t>
            </a:r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Eisenhower Square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579169" y="1600200"/>
            <a:ext cx="8479231" cy="12192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“What is important is seldom urgent, and what is urgent is seldom important. </a:t>
            </a:r>
          </a:p>
          <a:p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600200" y="281940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29718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Eisenhower Square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371600" y="1905000"/>
          <a:ext cx="8478837" cy="3683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6279"/>
                <a:gridCol w="2826279"/>
                <a:gridCol w="2826279"/>
              </a:tblGrid>
              <a:tr h="533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Urgent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 Urgent</a:t>
                      </a:r>
                      <a:endParaRPr lang="en-US" dirty="0"/>
                    </a:p>
                  </a:txBody>
                  <a:tcPr/>
                </a:tc>
              </a:tr>
              <a:tr h="1574800">
                <a:tc>
                  <a:txBody>
                    <a:bodyPr/>
                    <a:lstStyle/>
                    <a:p>
                      <a:r>
                        <a:rPr lang="en-US" dirty="0" smtClean="0"/>
                        <a:t>Important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74800">
                <a:tc>
                  <a:txBody>
                    <a:bodyPr/>
                    <a:lstStyle/>
                    <a:p>
                      <a:r>
                        <a:rPr lang="en-US" dirty="0" smtClean="0"/>
                        <a:t>Not Important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281940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</p:txBody>
      </p:sp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1676400" y="6096000"/>
            <a:ext cx="8153400" cy="1371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Advantage: Helps with balance between short and long term</a:t>
            </a:r>
          </a:p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Disadvantage: Not as immediately helpful in scheduling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Pareto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81940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579169" y="1600200"/>
            <a:ext cx="8479231" cy="1676400"/>
          </a:xfrm>
        </p:spPr>
        <p:txBody>
          <a:bodyPr>
            <a:normAutofit fontScale="92500"/>
          </a:bodyPr>
          <a:lstStyle/>
          <a:p>
            <a:pPr eaLnBrk="1" hangingPunct="1">
              <a:buNone/>
            </a:pPr>
            <a:r>
              <a:rPr lang="en-US" dirty="0" err="1" smtClean="0"/>
              <a:t>Vilfredo</a:t>
            </a:r>
            <a:r>
              <a:rPr lang="en-US" dirty="0" smtClean="0"/>
              <a:t> Pareto observed that 80% of the land in Italy was owned by 20% of the population; others have noticed this trend elsewhere. </a:t>
            </a:r>
          </a:p>
          <a:p>
            <a:endParaRPr lang="en-US" sz="2000" dirty="0" smtClean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429000"/>
            <a:ext cx="2362200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343400" y="3429000"/>
            <a:ext cx="50292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/>
            <a:r>
              <a:rPr lang="en-US" dirty="0" smtClean="0"/>
              <a:t>20% of the pea pods in Pareto’s garden contained 80% of the peas</a:t>
            </a:r>
          </a:p>
          <a:p>
            <a:pPr marL="457200" indent="-457200"/>
            <a:r>
              <a:rPr lang="en-US" dirty="0" smtClean="0"/>
              <a:t>Fixing 20% of bugs in software would eliminate 80% of crashes (Microsoft)</a:t>
            </a:r>
          </a:p>
          <a:p>
            <a:pPr marL="457200" indent="-457200"/>
            <a:r>
              <a:rPr lang="en-US" dirty="0" smtClean="0"/>
              <a:t>In the business world, typically 80% of business comes from 20% of the customers</a:t>
            </a:r>
          </a:p>
          <a:p>
            <a:pPr marL="457200" indent="-45720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Pareto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81940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579169" y="1600200"/>
            <a:ext cx="8479231" cy="1676400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dirty="0" smtClean="0"/>
              <a:t>Workplace studies have shown</a:t>
            </a:r>
          </a:p>
          <a:p>
            <a:r>
              <a:rPr lang="en-US" sz="2000" dirty="0" smtClean="0"/>
              <a:t>80% of tasks can be completed in 20% of your time; the remaining 20% of tasks require 80% of your time</a:t>
            </a:r>
          </a:p>
          <a:p>
            <a:r>
              <a:rPr lang="en-US" sz="2000" dirty="0" smtClean="0"/>
              <a:t>80% of your productivity can be accomplished by 20% of your tasks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52600" y="3429000"/>
            <a:ext cx="762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dirty="0" smtClean="0"/>
              <a:t>Therefore, the tasks requiring less of your time should be done </a:t>
            </a:r>
            <a:r>
              <a:rPr lang="en-US" b="1" dirty="0" smtClean="0"/>
              <a:t>first</a:t>
            </a:r>
            <a:r>
              <a:rPr lang="en-US" dirty="0" smtClean="0"/>
              <a:t> to maximize your productivity</a:t>
            </a:r>
          </a:p>
          <a:p>
            <a:pPr marL="457200" indent="-457200"/>
            <a:endParaRPr lang="en-US" dirty="0" smtClean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676400" y="4800600"/>
            <a:ext cx="8153400" cy="914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Advantage: Emphasizes productivity</a:t>
            </a:r>
          </a:p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Disadvantage: Does not address long-term goals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Continuing Improvement…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81940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US" dirty="0" smtClean="0"/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1579169" y="1600200"/>
            <a:ext cx="8479231" cy="1676400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dirty="0" smtClean="0"/>
              <a:t>Learning to manage time effectively is a process of </a:t>
            </a:r>
            <a:r>
              <a:rPr lang="en-US" b="1" dirty="0" smtClean="0"/>
              <a:t>continuing improvement</a:t>
            </a:r>
            <a:endParaRPr lang="en-US" sz="2000" dirty="0" smtClean="0"/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1447800" y="4419600"/>
            <a:ext cx="8153400" cy="10668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Long-term commitment to improvement is better than short bursts of organization and giving up when it doesn’t work perfectly.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/>
              <a:t>First, a few inconvenient truths…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20040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</a:t>
            </a:r>
            <a:r>
              <a:rPr lang="en-US" u="sng" dirty="0" smtClean="0"/>
              <a:t>will</a:t>
            </a:r>
            <a:r>
              <a:rPr lang="en-US" dirty="0" smtClean="0"/>
              <a:t> get behind at some point in college.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05000"/>
            <a:ext cx="181737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1447800" y="4419600"/>
            <a:ext cx="3505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Four tests in one week!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5057775"/>
            <a:ext cx="234829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6172200" y="4724400"/>
            <a:ext cx="3505200" cy="762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Three assignments due the same day</a:t>
            </a:r>
            <a:r>
              <a:rPr lang="en-US" sz="2400" dirty="0" smtClean="0"/>
              <a:t>!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1" y="1502004"/>
            <a:ext cx="2514600" cy="276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2"/>
          <p:cNvSpPr>
            <a:spLocks noChangeArrowheads="1"/>
          </p:cNvSpPr>
          <p:nvPr/>
        </p:nvSpPr>
        <p:spPr bwMode="auto">
          <a:xfrm>
            <a:off x="5334000" y="3810000"/>
            <a:ext cx="3505200" cy="457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Relationship drama!</a:t>
            </a:r>
            <a:endParaRPr lang="en-US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58674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1371600" y="5181600"/>
            <a:ext cx="4191000" cy="8382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Have to work extra hours to cover for someone!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won’t always be fun.</a:t>
            </a:r>
            <a:endParaRPr lang="en-US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209800" y="1981200"/>
          <a:ext cx="6773368" cy="4495800"/>
        </p:xfrm>
        <a:graphic>
          <a:graphicData uri="http://schemas.openxmlformats.org/presentationml/2006/ole">
            <p:oleObj spid="_x0000_s3074" name="Picture" r:id="rId3" imgW="4924440" imgH="3267000" progId="Word.Picture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time management?</a:t>
            </a:r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22288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286000"/>
            <a:ext cx="22764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724400"/>
            <a:ext cx="3733800" cy="264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49530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168" y="311256"/>
            <a:ext cx="8479231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Why is it more important in </a:t>
            </a:r>
            <a:r>
              <a:rPr lang="en-US" dirty="0" smtClean="0"/>
              <a:t>college?</a:t>
            </a:r>
            <a:endParaRPr lang="en-US" dirty="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579169" y="1640840"/>
            <a:ext cx="8247888" cy="544068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	More multitasking</a:t>
            </a:r>
          </a:p>
          <a:p>
            <a:pPr eaLnBrk="1" hangingPunct="1">
              <a:buNone/>
            </a:pPr>
            <a:r>
              <a:rPr lang="en-US" dirty="0" smtClean="0"/>
              <a:t>	More autonomy</a:t>
            </a:r>
          </a:p>
          <a:p>
            <a:pPr eaLnBrk="1" hangingPunct="1">
              <a:buNone/>
            </a:pPr>
            <a:r>
              <a:rPr lang="en-US" dirty="0" smtClean="0"/>
              <a:t>+ Less urgent deadlines</a:t>
            </a:r>
          </a:p>
          <a:p>
            <a:pPr eaLnBrk="1" hangingPunct="1">
              <a:buNone/>
            </a:pPr>
            <a:r>
              <a:rPr lang="en-US" dirty="0" smtClean="0"/>
              <a:t>-------------------------------</a:t>
            </a:r>
          </a:p>
          <a:p>
            <a:pPr eaLnBrk="1" hangingPunct="1">
              <a:buNone/>
            </a:pPr>
            <a:r>
              <a:rPr lang="en-US" dirty="0" smtClean="0"/>
              <a:t>= Trouble unless you can keep track of things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Covey’s Categorization Scheme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579169" y="1640840"/>
            <a:ext cx="8247888" cy="544068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Different levels of organization:</a:t>
            </a:r>
          </a:p>
          <a:p>
            <a:r>
              <a:rPr lang="en-US" b="1" dirty="0" smtClean="0"/>
              <a:t>First generation</a:t>
            </a:r>
            <a:r>
              <a:rPr lang="en-US" dirty="0" smtClean="0"/>
              <a:t>: reminders</a:t>
            </a:r>
          </a:p>
          <a:p>
            <a:r>
              <a:rPr lang="en-US" b="1" dirty="0" smtClean="0"/>
              <a:t>Second generation</a:t>
            </a:r>
            <a:r>
              <a:rPr lang="en-US" dirty="0" smtClean="0"/>
              <a:t>: advance planning, goal setting</a:t>
            </a:r>
          </a:p>
          <a:p>
            <a:r>
              <a:rPr lang="en-US" b="1" dirty="0" smtClean="0"/>
              <a:t>Third generation</a:t>
            </a:r>
            <a:r>
              <a:rPr lang="en-US" dirty="0" smtClean="0"/>
              <a:t>: prioritization</a:t>
            </a:r>
          </a:p>
          <a:p>
            <a:r>
              <a:rPr lang="en-US" b="1" dirty="0" smtClean="0"/>
              <a:t>Fourth generation</a:t>
            </a:r>
            <a:r>
              <a:rPr lang="en-US" dirty="0" smtClean="0"/>
              <a:t>: efficiency; goals control most of what you do; importance trumps urgency in your schedule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A caveat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579169" y="1640840"/>
            <a:ext cx="8247888" cy="5440680"/>
          </a:xfrm>
        </p:spPr>
        <p:txBody>
          <a:bodyPr/>
          <a:lstStyle/>
          <a:p>
            <a:pPr eaLnBrk="1" hangingPunct="1">
              <a:buNone/>
            </a:pPr>
            <a:r>
              <a:rPr lang="en-US" b="1" dirty="0" smtClean="0"/>
              <a:t>Every person is different.  No one strategy works for everyone.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752600" y="4191000"/>
            <a:ext cx="7391400" cy="1524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lIns="101882" tIns="50941" rIns="101882" bIns="50941"/>
          <a:lstStyle/>
          <a:p>
            <a:pPr marL="382588" indent="-382588" defTabSz="1019175" eaLnBrk="1" hangingPunct="1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400" dirty="0" smtClean="0"/>
              <a:t>The solution?  Approach it like a scientist.  Do experiments until you find something that works.  If a strategy doesn’t work, figure out why, and adapt accordingly.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Your “assignment”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1579169" y="1640840"/>
            <a:ext cx="8247888" cy="5440680"/>
          </a:xfrm>
        </p:spPr>
        <p:txBody>
          <a:bodyPr/>
          <a:lstStyle/>
          <a:p>
            <a:pPr eaLnBrk="1" hangingPunct="1"/>
            <a:r>
              <a:rPr lang="en-US" dirty="0" smtClean="0"/>
              <a:t>Identify goals:</a:t>
            </a:r>
          </a:p>
          <a:p>
            <a:pPr lvl="1"/>
            <a:r>
              <a:rPr lang="en-US" dirty="0" smtClean="0"/>
              <a:t>Short-term (this week)</a:t>
            </a:r>
          </a:p>
          <a:p>
            <a:pPr lvl="1"/>
            <a:r>
              <a:rPr lang="en-US" dirty="0" smtClean="0"/>
              <a:t>Medium-term (this year)</a:t>
            </a:r>
          </a:p>
          <a:p>
            <a:pPr lvl="1"/>
            <a:r>
              <a:rPr lang="en-US" dirty="0" smtClean="0"/>
              <a:t>Long-term (5-10+ years)</a:t>
            </a:r>
          </a:p>
          <a:p>
            <a:r>
              <a:rPr lang="en-US" b="1" dirty="0" smtClean="0"/>
              <a:t>For the next week</a:t>
            </a:r>
            <a:r>
              <a:rPr lang="en-US" dirty="0" smtClean="0"/>
              <a:t>, try one or more of the strategies presented today (or others).  See what works for you (or what doesn’t.)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4909</TotalTime>
  <Words>691</Words>
  <Application>Microsoft Office PowerPoint</Application>
  <PresentationFormat>Custom</PresentationFormat>
  <Paragraphs>89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Solstice</vt:lpstr>
      <vt:lpstr>Microsoft Word Picture</vt:lpstr>
      <vt:lpstr>Getting Ahead Before you Fall Behind</vt:lpstr>
      <vt:lpstr>Slide 2</vt:lpstr>
      <vt:lpstr>You will get behind at some point in college.</vt:lpstr>
      <vt:lpstr>It won’t always be fun.</vt:lpstr>
      <vt:lpstr>What is time management?</vt:lpstr>
      <vt:lpstr>Why is it more important in college?</vt:lpstr>
      <vt:lpstr>Covey’s Categorization Scheme</vt:lpstr>
      <vt:lpstr>A caveat</vt:lpstr>
      <vt:lpstr>Your “assignment”</vt:lpstr>
      <vt:lpstr>To-do list</vt:lpstr>
      <vt:lpstr>ABC-123</vt:lpstr>
      <vt:lpstr>ABC-123</vt:lpstr>
      <vt:lpstr>Eisenhower Square</vt:lpstr>
      <vt:lpstr>Eisenhower Square</vt:lpstr>
      <vt:lpstr>Pareto Analysis</vt:lpstr>
      <vt:lpstr>Pareto Analysis</vt:lpstr>
      <vt:lpstr>Continuing Improvement…</vt:lpstr>
    </vt:vector>
  </TitlesOfParts>
  <Company>University of Wyoming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Engines of       Engineering</dc:title>
  <dc:creator>Thomas Edgar</dc:creator>
  <cp:lastModifiedBy>Steve Boyles</cp:lastModifiedBy>
  <cp:revision>41</cp:revision>
  <cp:lastPrinted>1601-01-01T00:00:00Z</cp:lastPrinted>
  <dcterms:created xsi:type="dcterms:W3CDTF">2006-09-17T14:40:24Z</dcterms:created>
  <dcterms:modified xsi:type="dcterms:W3CDTF">2010-09-21T17:27:14Z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5</vt:i4>
  </property>
</Properties>
</file>